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54667261-D708-4E52-A019-208B26F9695C}" type="datetimeFigureOut">
              <a:rPr lang="el-GR" smtClean="0"/>
              <a:pPr/>
              <a:t>30/4/2017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D9B83C7-7C47-43C6-8186-AF0B39C2CA48}" type="slidenum">
              <a:rPr lang="el-GR" smtClean="0"/>
              <a:pPr/>
              <a:t>‹#›</a:t>
            </a:fld>
            <a:endParaRPr lang="el-GR"/>
          </a:p>
        </p:txBody>
      </p:sp>
    </p:spTree>
    <p:extLst>
      <p:ext uri="{BB962C8B-B14F-4D97-AF65-F5344CB8AC3E}">
        <p14:creationId xmlns:p14="http://schemas.microsoft.com/office/powerpoint/2010/main" xmlns="" val="1690490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4667261-D708-4E52-A019-208B26F9695C}" type="datetimeFigureOut">
              <a:rPr lang="el-GR" smtClean="0"/>
              <a:pPr/>
              <a:t>30/4/2017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D9B83C7-7C47-43C6-8186-AF0B39C2CA48}" type="slidenum">
              <a:rPr lang="el-GR" smtClean="0"/>
              <a:pPr/>
              <a:t>‹#›</a:t>
            </a:fld>
            <a:endParaRPr lang="el-GR"/>
          </a:p>
        </p:txBody>
      </p:sp>
    </p:spTree>
    <p:extLst>
      <p:ext uri="{BB962C8B-B14F-4D97-AF65-F5344CB8AC3E}">
        <p14:creationId xmlns:p14="http://schemas.microsoft.com/office/powerpoint/2010/main" xmlns="" val="874803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4667261-D708-4E52-A019-208B26F9695C}" type="datetimeFigureOut">
              <a:rPr lang="el-GR" smtClean="0"/>
              <a:pPr/>
              <a:t>30/4/2017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D9B83C7-7C47-43C6-8186-AF0B39C2CA48}" type="slidenum">
              <a:rPr lang="el-GR" smtClean="0"/>
              <a:pPr/>
              <a:t>‹#›</a:t>
            </a:fld>
            <a:endParaRPr lang="el-GR"/>
          </a:p>
        </p:txBody>
      </p:sp>
    </p:spTree>
    <p:extLst>
      <p:ext uri="{BB962C8B-B14F-4D97-AF65-F5344CB8AC3E}">
        <p14:creationId xmlns:p14="http://schemas.microsoft.com/office/powerpoint/2010/main" xmlns="" val="4192594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54667261-D708-4E52-A019-208B26F9695C}" type="datetimeFigureOut">
              <a:rPr lang="el-GR" smtClean="0"/>
              <a:pPr/>
              <a:t>30/4/2017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D9B83C7-7C47-43C6-8186-AF0B39C2CA48}" type="slidenum">
              <a:rPr lang="el-GR" smtClean="0"/>
              <a:pPr/>
              <a:t>‹#›</a:t>
            </a:fld>
            <a:endParaRPr lang="el-GR"/>
          </a:p>
        </p:txBody>
      </p:sp>
    </p:spTree>
    <p:extLst>
      <p:ext uri="{BB962C8B-B14F-4D97-AF65-F5344CB8AC3E}">
        <p14:creationId xmlns:p14="http://schemas.microsoft.com/office/powerpoint/2010/main" xmlns="" val="970394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54667261-D708-4E52-A019-208B26F9695C}" type="datetimeFigureOut">
              <a:rPr lang="el-GR" smtClean="0"/>
              <a:pPr/>
              <a:t>30/4/2017</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BD9B83C7-7C47-43C6-8186-AF0B39C2CA48}" type="slidenum">
              <a:rPr lang="el-GR" smtClean="0"/>
              <a:pPr/>
              <a:t>‹#›</a:t>
            </a:fld>
            <a:endParaRPr lang="el-GR"/>
          </a:p>
        </p:txBody>
      </p:sp>
    </p:spTree>
    <p:extLst>
      <p:ext uri="{BB962C8B-B14F-4D97-AF65-F5344CB8AC3E}">
        <p14:creationId xmlns:p14="http://schemas.microsoft.com/office/powerpoint/2010/main" xmlns="" val="541218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54667261-D708-4E52-A019-208B26F9695C}" type="datetimeFigureOut">
              <a:rPr lang="el-GR" smtClean="0"/>
              <a:pPr/>
              <a:t>30/4/2017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D9B83C7-7C47-43C6-8186-AF0B39C2CA48}" type="slidenum">
              <a:rPr lang="el-GR" smtClean="0"/>
              <a:pPr/>
              <a:t>‹#›</a:t>
            </a:fld>
            <a:endParaRPr lang="el-GR"/>
          </a:p>
        </p:txBody>
      </p:sp>
    </p:spTree>
    <p:extLst>
      <p:ext uri="{BB962C8B-B14F-4D97-AF65-F5344CB8AC3E}">
        <p14:creationId xmlns:p14="http://schemas.microsoft.com/office/powerpoint/2010/main" xmlns="" val="2914079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54667261-D708-4E52-A019-208B26F9695C}" type="datetimeFigureOut">
              <a:rPr lang="el-GR" smtClean="0"/>
              <a:pPr/>
              <a:t>30/4/2017</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BD9B83C7-7C47-43C6-8186-AF0B39C2CA48}" type="slidenum">
              <a:rPr lang="el-GR" smtClean="0"/>
              <a:pPr/>
              <a:t>‹#›</a:t>
            </a:fld>
            <a:endParaRPr lang="el-GR"/>
          </a:p>
        </p:txBody>
      </p:sp>
    </p:spTree>
    <p:extLst>
      <p:ext uri="{BB962C8B-B14F-4D97-AF65-F5344CB8AC3E}">
        <p14:creationId xmlns:p14="http://schemas.microsoft.com/office/powerpoint/2010/main" xmlns="" val="1593742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54667261-D708-4E52-A019-208B26F9695C}" type="datetimeFigureOut">
              <a:rPr lang="el-GR" smtClean="0"/>
              <a:pPr/>
              <a:t>30/4/2017</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BD9B83C7-7C47-43C6-8186-AF0B39C2CA48}" type="slidenum">
              <a:rPr lang="el-GR" smtClean="0"/>
              <a:pPr/>
              <a:t>‹#›</a:t>
            </a:fld>
            <a:endParaRPr lang="el-GR"/>
          </a:p>
        </p:txBody>
      </p:sp>
    </p:spTree>
    <p:extLst>
      <p:ext uri="{BB962C8B-B14F-4D97-AF65-F5344CB8AC3E}">
        <p14:creationId xmlns:p14="http://schemas.microsoft.com/office/powerpoint/2010/main" xmlns="" val="4175589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54667261-D708-4E52-A019-208B26F9695C}" type="datetimeFigureOut">
              <a:rPr lang="el-GR" smtClean="0"/>
              <a:pPr/>
              <a:t>30/4/2017</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BD9B83C7-7C47-43C6-8186-AF0B39C2CA48}" type="slidenum">
              <a:rPr lang="el-GR" smtClean="0"/>
              <a:pPr/>
              <a:t>‹#›</a:t>
            </a:fld>
            <a:endParaRPr lang="el-GR"/>
          </a:p>
        </p:txBody>
      </p:sp>
    </p:spTree>
    <p:extLst>
      <p:ext uri="{BB962C8B-B14F-4D97-AF65-F5344CB8AC3E}">
        <p14:creationId xmlns:p14="http://schemas.microsoft.com/office/powerpoint/2010/main" xmlns="" val="3122937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4667261-D708-4E52-A019-208B26F9695C}" type="datetimeFigureOut">
              <a:rPr lang="el-GR" smtClean="0"/>
              <a:pPr/>
              <a:t>30/4/2017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D9B83C7-7C47-43C6-8186-AF0B39C2CA48}" type="slidenum">
              <a:rPr lang="el-GR" smtClean="0"/>
              <a:pPr/>
              <a:t>‹#›</a:t>
            </a:fld>
            <a:endParaRPr lang="el-GR"/>
          </a:p>
        </p:txBody>
      </p:sp>
    </p:spTree>
    <p:extLst>
      <p:ext uri="{BB962C8B-B14F-4D97-AF65-F5344CB8AC3E}">
        <p14:creationId xmlns:p14="http://schemas.microsoft.com/office/powerpoint/2010/main" xmlns="" val="586685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54667261-D708-4E52-A019-208B26F9695C}" type="datetimeFigureOut">
              <a:rPr lang="el-GR" smtClean="0"/>
              <a:pPr/>
              <a:t>30/4/2017</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BD9B83C7-7C47-43C6-8186-AF0B39C2CA48}" type="slidenum">
              <a:rPr lang="el-GR" smtClean="0"/>
              <a:pPr/>
              <a:t>‹#›</a:t>
            </a:fld>
            <a:endParaRPr lang="el-GR"/>
          </a:p>
        </p:txBody>
      </p:sp>
    </p:spTree>
    <p:extLst>
      <p:ext uri="{BB962C8B-B14F-4D97-AF65-F5344CB8AC3E}">
        <p14:creationId xmlns:p14="http://schemas.microsoft.com/office/powerpoint/2010/main" xmlns="" val="1681107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667261-D708-4E52-A019-208B26F9695C}" type="datetimeFigureOut">
              <a:rPr lang="el-GR" smtClean="0"/>
              <a:pPr/>
              <a:t>30/4/2017</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9B83C7-7C47-43C6-8186-AF0B39C2CA48}" type="slidenum">
              <a:rPr lang="el-GR" smtClean="0"/>
              <a:pPr/>
              <a:t>‹#›</a:t>
            </a:fld>
            <a:endParaRPr lang="el-GR"/>
          </a:p>
        </p:txBody>
      </p:sp>
    </p:spTree>
    <p:extLst>
      <p:ext uri="{BB962C8B-B14F-4D97-AF65-F5344CB8AC3E}">
        <p14:creationId xmlns:p14="http://schemas.microsoft.com/office/powerpoint/2010/main" xmlns="" val="7134631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332656"/>
            <a:ext cx="7772400" cy="3024336"/>
          </a:xfrm>
        </p:spPr>
        <p:txBody>
          <a:bodyPr>
            <a:normAutofit fontScale="90000"/>
          </a:bodyPr>
          <a:lstStyle/>
          <a:p>
            <a:r>
              <a:rPr lang="el-GR" b="1" dirty="0" smtClean="0"/>
              <a:t>ΦΑΙΝΟΜΕΝΟ ΤΟΥ ΘΕΡΜΟΚΗΠΙΟΥ</a:t>
            </a:r>
            <a:r>
              <a:rPr lang="el-GR" dirty="0" smtClean="0"/>
              <a:t/>
            </a:r>
            <a:br>
              <a:rPr lang="el-GR" dirty="0" smtClean="0"/>
            </a:br>
            <a:r>
              <a:rPr lang="el-GR" dirty="0" smtClean="0"/>
              <a:t/>
            </a:r>
            <a:br>
              <a:rPr lang="el-GR" dirty="0" smtClean="0"/>
            </a:br>
            <a:r>
              <a:rPr lang="el-GR" i="1" u="sng" dirty="0" smtClean="0"/>
              <a:t>ΑΠΟ ΤΟΥΣ</a:t>
            </a:r>
            <a:r>
              <a:rPr lang="en-US" i="1" u="sng" dirty="0" smtClean="0"/>
              <a:t> </a:t>
            </a:r>
            <a:r>
              <a:rPr lang="en-US" dirty="0" smtClean="0">
                <a:latin typeface="Algerian" pitchFamily="82" charset="0"/>
              </a:rPr>
              <a:t>: </a:t>
            </a:r>
            <a:r>
              <a:rPr lang="el-GR" sz="3600" dirty="0" smtClean="0"/>
              <a:t>ΠΑΝΟ ΚΑΛΟΜΠΡΑΤΣΟ</a:t>
            </a:r>
            <a:br>
              <a:rPr lang="el-GR" sz="3600" dirty="0" smtClean="0"/>
            </a:br>
            <a:r>
              <a:rPr lang="el-GR" sz="3600" dirty="0" smtClean="0"/>
              <a:t>                 ΑΛΕΞΗ ΙΣΑΡΙΩΤΗ</a:t>
            </a:r>
            <a:br>
              <a:rPr lang="el-GR" sz="3600" dirty="0" smtClean="0"/>
            </a:br>
            <a:r>
              <a:rPr lang="el-GR" sz="3600" dirty="0" smtClean="0"/>
              <a:t>                  ΒΑΣΙΛΗ ΚΑΡΛΕΤΗ</a:t>
            </a:r>
            <a:endParaRPr lang="el-GR" sz="3600" dirty="0"/>
          </a:p>
        </p:txBody>
      </p:sp>
      <p:sp>
        <p:nvSpPr>
          <p:cNvPr id="3" name="Υπότιτλος 2"/>
          <p:cNvSpPr>
            <a:spLocks noGrp="1"/>
          </p:cNvSpPr>
          <p:nvPr>
            <p:ph type="subTitle" idx="1"/>
          </p:nvPr>
        </p:nvSpPr>
        <p:spPr/>
        <p:txBody>
          <a:bodyPr/>
          <a:lstStyle/>
          <a:p>
            <a:endParaRPr lang="el-GR"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115616" y="3284984"/>
            <a:ext cx="6984776" cy="30209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1076391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400" dirty="0" smtClean="0"/>
              <a:t> </a:t>
            </a:r>
            <a:r>
              <a:rPr lang="en-US" sz="2400" dirty="0" smtClean="0"/>
              <a:t>LINK : https://www.youtube.com/watch?v=pyMdFUHWyG8</a:t>
            </a:r>
            <a:endParaRPr lang="el-GR" sz="2400" dirty="0"/>
          </a:p>
        </p:txBody>
      </p:sp>
      <p:sp>
        <p:nvSpPr>
          <p:cNvPr id="3" name="Θέση περιεχομένου 2"/>
          <p:cNvSpPr>
            <a:spLocks noGrp="1"/>
          </p:cNvSpPr>
          <p:nvPr>
            <p:ph idx="1"/>
          </p:nvPr>
        </p:nvSpPr>
        <p:spPr/>
        <p:txBody>
          <a:bodyPr/>
          <a:lstStyle/>
          <a:p>
            <a:endParaRPr lang="el-GR"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1628800"/>
            <a:ext cx="8208912" cy="446449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0140761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smtClean="0"/>
              <a:t>TE</a:t>
            </a:r>
            <a:r>
              <a:rPr lang="el-GR" dirty="0" smtClean="0"/>
              <a:t>ΛΟΣ ΠΑΡΟΥΣΙΑΣΗΣ</a:t>
            </a:r>
            <a:endParaRPr lang="el-GR" dirty="0"/>
          </a:p>
        </p:txBody>
      </p:sp>
      <p:sp>
        <p:nvSpPr>
          <p:cNvPr id="3" name="Θέση περιεχομένου 2"/>
          <p:cNvSpPr>
            <a:spLocks noGrp="1"/>
          </p:cNvSpPr>
          <p:nvPr>
            <p:ph idx="1"/>
          </p:nvPr>
        </p:nvSpPr>
        <p:spPr/>
        <p:txBody>
          <a:bodyPr/>
          <a:lstStyle/>
          <a:p>
            <a:endParaRPr lang="el-GR"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1556792"/>
            <a:ext cx="8280920" cy="4562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3708699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ΟΡΙΣΜΟΣ</a:t>
            </a:r>
            <a:endParaRPr lang="el-GR" dirty="0"/>
          </a:p>
        </p:txBody>
      </p:sp>
      <p:sp>
        <p:nvSpPr>
          <p:cNvPr id="3" name="Θέση περιεχομένου 2"/>
          <p:cNvSpPr>
            <a:spLocks noGrp="1"/>
          </p:cNvSpPr>
          <p:nvPr>
            <p:ph idx="1"/>
          </p:nvPr>
        </p:nvSpPr>
        <p:spPr/>
        <p:txBody>
          <a:bodyPr>
            <a:normAutofit fontScale="55000" lnSpcReduction="20000"/>
          </a:bodyPr>
          <a:lstStyle/>
          <a:p>
            <a:pPr marL="0" indent="0">
              <a:buNone/>
            </a:pPr>
            <a:r>
              <a:rPr lang="el-GR" dirty="0" smtClean="0"/>
              <a:t>Το φαινόμενο του θερμοκηπίου είναι η διαδικασία κατά την οποία η ατμόσφαιρα ενός πλανήτη συγκρατεί θερμότητα και συμβάλλει στην αύξηση της θερμοκρασίας της επιφάνειάς του. Ανακαλύφθηκε για πρώτη φορά από τον Γάλλο μαθηματικό, αστρονόμο και φυσικό Ζοζέφ Φουριέ, το 1838, ενώ διερευνήθηκε συστηματικά από το Σουηδό χημικό </a:t>
            </a:r>
            <a:r>
              <a:rPr lang="el-GR" dirty="0" err="1" smtClean="0"/>
              <a:t>Σβαντε</a:t>
            </a:r>
            <a:r>
              <a:rPr lang="el-GR" dirty="0" smtClean="0"/>
              <a:t> </a:t>
            </a:r>
            <a:r>
              <a:rPr lang="el-GR" dirty="0" err="1" smtClean="0"/>
              <a:t>Αρρένιους</a:t>
            </a:r>
            <a:r>
              <a:rPr lang="el-GR" dirty="0" smtClean="0"/>
              <a:t> . Σε αυτόν οφείλεται και η ονομασία του φαινομένου, όταν το 1896, την εποχή του προετοίμαζε τη διδακτορική του διατριβή, ανέπτυξε τη θεωρία ότι οι ραγδαία αυξανόμενες βιομηχανίες που στέλνουν άνθρακα και άλλους ρύπους στον αέρα ίσως να μη διαφέρουν, όσον αφορά τις επιπτώσεις στις κλιματικές αλλαγές, από τα στοιχεία που εκλύθηκαν στην ατμόσφαιρα με την έκρηξη </a:t>
            </a:r>
            <a:r>
              <a:rPr lang="el-GR" dirty="0" err="1" smtClean="0"/>
              <a:t>ενος</a:t>
            </a:r>
            <a:r>
              <a:rPr lang="el-GR" dirty="0" smtClean="0"/>
              <a:t> ηφαιστείου στην Ινδονησία το 1883.</a:t>
            </a:r>
          </a:p>
          <a:p>
            <a:pPr marL="0" indent="0">
              <a:buNone/>
            </a:pPr>
            <a:endParaRPr lang="el-GR" dirty="0" smtClean="0"/>
          </a:p>
          <a:p>
            <a:pPr marL="0" indent="0">
              <a:buNone/>
            </a:pPr>
            <a:r>
              <a:rPr lang="el-GR" dirty="0" smtClean="0"/>
              <a:t>Τα τελευταία χρόνια, ο όρος συνδέεται με την αύξηση της μέσης θερμοκρασίας της επιφάνειας της Γης (παγκόσμια θέρμανση), ενώ θεωρείται πως το φαινόμενο έχει ενισχυθεί σημαντικά από ανθρωπογενείς δραστηριότητες. Παρατηρείται σε όλους τους πλανήτες που διαθέτουν ατμόσφαιρα. Ο πλανήτης με το πιο εντυπωσιακό φαινόμενο θερμοκηπίου είναι η Αφροδίτη, όμως για λόγους απλότητας θα αναφερόμαστε αποκλειστικά στην περίπτωση της Γης, δηλαδή του πλανήτη στον οποίο κατοικούμε.</a:t>
            </a:r>
            <a:endParaRPr lang="el-GR" dirty="0"/>
          </a:p>
        </p:txBody>
      </p:sp>
    </p:spTree>
    <p:extLst>
      <p:ext uri="{BB962C8B-B14F-4D97-AF65-F5344CB8AC3E}">
        <p14:creationId xmlns:p14="http://schemas.microsoft.com/office/powerpoint/2010/main" xmlns="" val="1157934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94122"/>
          </a:xfrm>
        </p:spPr>
        <p:txBody>
          <a:bodyPr/>
          <a:lstStyle/>
          <a:p>
            <a:r>
              <a:rPr lang="el-GR" dirty="0" smtClean="0"/>
              <a:t>ΜΗΧΑΝΙΣΜΟΣ</a:t>
            </a:r>
            <a:endParaRPr lang="el-GR" dirty="0"/>
          </a:p>
        </p:txBody>
      </p:sp>
      <p:sp>
        <p:nvSpPr>
          <p:cNvPr id="3" name="Θέση περιεχομένου 2"/>
          <p:cNvSpPr>
            <a:spLocks noGrp="1"/>
          </p:cNvSpPr>
          <p:nvPr>
            <p:ph idx="1"/>
          </p:nvPr>
        </p:nvSpPr>
        <p:spPr>
          <a:xfrm>
            <a:off x="467544" y="1412776"/>
            <a:ext cx="8229600" cy="4525963"/>
          </a:xfrm>
        </p:spPr>
        <p:txBody>
          <a:bodyPr>
            <a:noAutofit/>
          </a:bodyPr>
          <a:lstStyle/>
          <a:p>
            <a:pPr marL="0" indent="0">
              <a:buNone/>
            </a:pPr>
            <a:r>
              <a:rPr lang="el-GR" sz="1400" dirty="0" smtClean="0"/>
              <a:t>Η Γη δέχεται συνολικά ηλιακή ακτινοβολία, που αντιστοιχεί σε ροή περίπου 1.966 W/m2, στο όριο της ατμόσφαιρας. Ένα μέρος αυτής απορροφάται από το σύστημα Γης-ατμόσφαιρας, ενώ το υπόλοιπο διαφεύγει στο διάστημα. Περίπου το 30% της εισερχόμενης ηλιακής ακτινοβολίας ανακλάται, σε ποσοστό 6% από την ατμόσφαιρα, 3% από τα νέφη και 4% από την επιφάνεια της Γης. Το 70% της ηλιακής ακτινοβολίας απορροφάται, κατά 32% από την ατμόσφαιρα (συμπεριλαμβανομένου και του </a:t>
            </a:r>
            <a:r>
              <a:rPr lang="el-GR" sz="1400" dirty="0" err="1" smtClean="0"/>
              <a:t>στρατοσφαιρικού</a:t>
            </a:r>
            <a:r>
              <a:rPr lang="el-GR" sz="1400" dirty="0" smtClean="0"/>
              <a:t> στρώματος του όζοντος), κατά 3% από τα νέφη και κατά το μεγαλύτερο ποσοστό (51%) από την επιφάνεια και τους ωκεανούς.</a:t>
            </a:r>
          </a:p>
          <a:p>
            <a:endParaRPr lang="el-GR" sz="1400" dirty="0" smtClean="0"/>
          </a:p>
          <a:p>
            <a:pPr marL="0" indent="0">
              <a:buNone/>
            </a:pPr>
            <a:r>
              <a:rPr lang="el-GR" sz="1400" dirty="0" smtClean="0"/>
              <a:t>Λόγω της θερμοκρασίας της, η Γη εκπέμπει επίσης θερμική ακτινοβολία (κατά τρόπο ανάλογο με τον Ήλιο), η οποία αντιστοιχεί σε μεγάλα μήκη κύματος, σε αντίθεση με την αντίστοιχη ηλιακή ακτινοβολία, που είναι μικρού μήκους κύματος. Η ατμόσφαιρα της Γης διαθέτει μεγάλη αδιαφάνεια στην, μεγάλου μήκους κύματος, γήινη ακτινοβολία, έχει δηλαδή την ικανότητα να απορροφά το μεγαλύτερο μέρος της, ποσοστό περίπου 71%. Η ίδια η ατμόσφαιρα </a:t>
            </a:r>
            <a:r>
              <a:rPr lang="el-GR" sz="1400" dirty="0" err="1" smtClean="0"/>
              <a:t>επανεκπέμπει</a:t>
            </a:r>
            <a:r>
              <a:rPr lang="el-GR" sz="1400" dirty="0" smtClean="0"/>
              <a:t> θερμική ακτινοβολία μεγάλου μήκους κύματος, μέρος της οποίας απορροφάται από την επιφάνεια της Γης, η οποία θερμαίνεται ακόμη περισσότερο. Η γήινη ατμόσφαιρα συμπεριφέρεται, με τον τρόπο αυτό, ως μία δεύτερη - μαζί με τον Ήλιο - πηγή θερμότητας.</a:t>
            </a:r>
          </a:p>
          <a:p>
            <a:endParaRPr lang="el-GR" sz="1400" dirty="0" smtClean="0"/>
          </a:p>
          <a:p>
            <a:pPr marL="0" indent="0">
              <a:buNone/>
            </a:pPr>
            <a:r>
              <a:rPr lang="el-GR" sz="1400" dirty="0" smtClean="0"/>
              <a:t>Αποτέλεσμα του συνολικού φαινομένου είναι η αύξηση της μέσης επιφανειακής θερμοκρασίας, γεγονός που καθιστά τη Γη κατοικήσιμη. Χωρίς το φυσικό φαινόμενο του θερμοκηπίου, η θερμοκρασία της γήινης επιφάνειας θα ήταν σε παγκόσμια και ετήσια βάση στους -18 °C, ενώ στην πράξη είναι στους 14 °C.</a:t>
            </a:r>
          </a:p>
          <a:p>
            <a:endParaRPr lang="el-GR" sz="1400" dirty="0" smtClean="0"/>
          </a:p>
          <a:p>
            <a:pPr marL="0" indent="0">
              <a:buNone/>
            </a:pPr>
            <a:r>
              <a:rPr lang="el-GR" sz="1400" dirty="0" smtClean="0"/>
              <a:t>Ο μηχανισμός του φαινομένου ταυτίζεται συχνά με τη λειτουργία ενός πραγματικού θερμοκηπίου, ωστόσο η ταύτιση αυτή αποτελεί </a:t>
            </a:r>
            <a:r>
              <a:rPr lang="el-GR" sz="1400" dirty="0" err="1" smtClean="0"/>
              <a:t>υπεραπλούστευση</a:t>
            </a:r>
            <a:r>
              <a:rPr lang="el-GR" sz="1400" dirty="0" smtClean="0"/>
              <a:t>, καθώς τα θερμοκήπια στηρίζονται στην "απομόνωση" της θερμότητας και την εξάλειψη φαινομένων μεταφοράς της.</a:t>
            </a:r>
            <a:endParaRPr lang="el-GR" sz="1400" dirty="0"/>
          </a:p>
        </p:txBody>
      </p:sp>
    </p:spTree>
    <p:extLst>
      <p:ext uri="{BB962C8B-B14F-4D97-AF65-F5344CB8AC3E}">
        <p14:creationId xmlns:p14="http://schemas.microsoft.com/office/powerpoint/2010/main" xmlns="" val="33255256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400" dirty="0" smtClean="0"/>
              <a:t>ΣΕ ΛΙΓΑ ΧΡΟΝΙΑ Η ΓΗ ΘΑ ΧΩΡΙΖΕΤΑΙ ΣΕ ΔΥΟ ΜΕΡΗ ….</a:t>
            </a:r>
            <a:br>
              <a:rPr lang="el-GR" sz="2400" dirty="0" smtClean="0"/>
            </a:br>
            <a:r>
              <a:rPr lang="el-GR" sz="2400" dirty="0" smtClean="0"/>
              <a:t>ΣΤΟ ΕΝΑ ΘΑ ΕΠΙΚΡΑΤΤΕΙ ΞΗΡΑΣΙΑ ΕΝΩ ΣΤΟ ΑΛΛΟ ΥΓΡΑΣΙΑ</a:t>
            </a:r>
            <a:endParaRPr lang="el-GR" sz="2400" dirty="0"/>
          </a:p>
        </p:txBody>
      </p:sp>
      <p:sp>
        <p:nvSpPr>
          <p:cNvPr id="3" name="Θέση περιεχομένου 2"/>
          <p:cNvSpPr>
            <a:spLocks noGrp="1"/>
          </p:cNvSpPr>
          <p:nvPr>
            <p:ph idx="1"/>
          </p:nvPr>
        </p:nvSpPr>
        <p:spPr/>
        <p:txBody>
          <a:bodyPr/>
          <a:lstStyle/>
          <a:p>
            <a:endParaRPr lang="el-GR"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544" y="1340768"/>
            <a:ext cx="8280920" cy="481848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160813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ΑΕΡΙΑ ΤΟΥ ΘΕΡΜΟΚΗΠΙΟΥ</a:t>
            </a:r>
            <a:endParaRPr lang="el-GR" dirty="0"/>
          </a:p>
        </p:txBody>
      </p:sp>
      <p:sp>
        <p:nvSpPr>
          <p:cNvPr id="3" name="Θέση περιεχομένου 2"/>
          <p:cNvSpPr>
            <a:spLocks noGrp="1"/>
          </p:cNvSpPr>
          <p:nvPr>
            <p:ph idx="1"/>
          </p:nvPr>
        </p:nvSpPr>
        <p:spPr/>
        <p:txBody>
          <a:bodyPr/>
          <a:lstStyle/>
          <a:p>
            <a:pPr marL="0" indent="0">
              <a:buNone/>
            </a:pPr>
            <a:endParaRPr lang="el-GR"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71600" y="1340768"/>
            <a:ext cx="7200800" cy="50405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2883989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ΕΠΙΔΡΑΣΗ ΤΟΥ ΑΝΘΡΩΠΟΥ</a:t>
            </a:r>
            <a:endParaRPr lang="el-GR" dirty="0"/>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dirty="0" smtClean="0"/>
              <a:t>Το φαινόμενο του θερμοκηπίου είναι φυσικό, ωστόσο ενισχύεται από την ανθρώπινη δραστηριότητα, η οποία συμβάλλει στην αύξηση της συγκέντρωσης των αερίων του θερμοκηπίου καθώς και στην έκλυση άλλων ιχνοστοιχείων, όπως οι </a:t>
            </a:r>
            <a:r>
              <a:rPr lang="el-GR" dirty="0" err="1" smtClean="0"/>
              <a:t>χλωροφθοράνθρακες</a:t>
            </a:r>
            <a:r>
              <a:rPr lang="el-GR" dirty="0" smtClean="0"/>
              <a:t> (</a:t>
            </a:r>
            <a:r>
              <a:rPr lang="el-GR" dirty="0" err="1" smtClean="0"/>
              <a:t>CFC's</a:t>
            </a:r>
            <a:r>
              <a:rPr lang="el-GR" dirty="0" smtClean="0"/>
              <a:t>). Τα τελευταία χρόνια, καταγράφεται μία αύξηση στη συγκέντρωση αρκετών αερίων του θερμοκηπίου, ενώ ειδικότερα στην περίπτωση του διοξειδίου του άνθρακα, η αύξηση αυτή ήταν 31% την περίοδο 1750-1998. Τα τρία τέταρτα της ανθρωπογενούς παραγωγής διοξειδίου του άνθρακα, οφείλεται σε χρήση ορυκτών καυσίμων, ενώ το υπόλοιπο μέρος προέρχεται από αλλαγές που συντελούνται στο έδαφος, κυρίως μέσω της </a:t>
            </a:r>
            <a:r>
              <a:rPr lang="el-GR" dirty="0" err="1" smtClean="0"/>
              <a:t>αποδάσωσης</a:t>
            </a:r>
            <a:r>
              <a:rPr lang="el-GR" dirty="0" smtClean="0"/>
              <a:t>. Εκτός από τον άνθρωπο, παράγεται μεθάνιο και από ζώα (π.χ. αγελάδες) με τις </a:t>
            </a:r>
            <a:r>
              <a:rPr lang="el-GR" dirty="0" err="1" smtClean="0"/>
              <a:t>ερυγές</a:t>
            </a:r>
            <a:r>
              <a:rPr lang="el-GR" dirty="0" smtClean="0"/>
              <a:t> τους.</a:t>
            </a:r>
            <a:endParaRPr lang="el-GR" dirty="0"/>
          </a:p>
        </p:txBody>
      </p:sp>
    </p:spTree>
    <p:extLst>
      <p:ext uri="{BB962C8B-B14F-4D97-AF65-F5344CB8AC3E}">
        <p14:creationId xmlns:p14="http://schemas.microsoft.com/office/powerpoint/2010/main" xmlns="" val="2465637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ΤΡΟΠΟΙ ΑΝΤΙΜΕΤΩΠΙΣΗΣ</a:t>
            </a:r>
            <a:endParaRPr lang="el-GR" dirty="0"/>
          </a:p>
        </p:txBody>
      </p:sp>
      <p:sp>
        <p:nvSpPr>
          <p:cNvPr id="3" name="Θέση περιεχομένου 2"/>
          <p:cNvSpPr>
            <a:spLocks noGrp="1"/>
          </p:cNvSpPr>
          <p:nvPr>
            <p:ph idx="1"/>
          </p:nvPr>
        </p:nvSpPr>
        <p:spPr/>
        <p:txBody>
          <a:bodyPr>
            <a:normAutofit fontScale="55000" lnSpcReduction="20000"/>
          </a:bodyPr>
          <a:lstStyle/>
          <a:p>
            <a:pPr marL="0" indent="0">
              <a:buNone/>
            </a:pPr>
            <a:r>
              <a:rPr lang="el-GR" dirty="0" smtClean="0"/>
              <a:t> </a:t>
            </a:r>
            <a:r>
              <a:rPr lang="el-GR" sz="3800" dirty="0" smtClean="0"/>
              <a:t>Να µην αυξηθεί η µ</a:t>
            </a:r>
            <a:r>
              <a:rPr lang="el-GR" sz="3800" dirty="0" err="1" smtClean="0"/>
              <a:t>έση</a:t>
            </a:r>
            <a:r>
              <a:rPr lang="el-GR" sz="3800" dirty="0" smtClean="0"/>
              <a:t> </a:t>
            </a:r>
            <a:r>
              <a:rPr lang="el-GR" sz="3800" dirty="0" err="1" smtClean="0"/>
              <a:t>παγκόσµια</a:t>
            </a:r>
            <a:r>
              <a:rPr lang="el-GR" sz="3800" dirty="0" smtClean="0"/>
              <a:t> </a:t>
            </a:r>
            <a:r>
              <a:rPr lang="el-GR" sz="3800" dirty="0" err="1" smtClean="0"/>
              <a:t>θερµοκρασία</a:t>
            </a:r>
            <a:r>
              <a:rPr lang="el-GR" sz="3800" dirty="0" smtClean="0"/>
              <a:t> πάνω από 2οC σε σχέση</a:t>
            </a:r>
          </a:p>
          <a:p>
            <a:pPr marL="0" indent="0">
              <a:buNone/>
            </a:pPr>
            <a:r>
              <a:rPr lang="el-GR" sz="3800" dirty="0" smtClean="0"/>
              <a:t>µε τα </a:t>
            </a:r>
            <a:r>
              <a:rPr lang="el-GR" sz="3800" dirty="0" err="1" smtClean="0"/>
              <a:t>προβιοµηχανικά</a:t>
            </a:r>
            <a:r>
              <a:rPr lang="el-GR" sz="3800" dirty="0" smtClean="0"/>
              <a:t> επίπεδα.</a:t>
            </a:r>
          </a:p>
          <a:p>
            <a:pPr marL="0" indent="0">
              <a:buNone/>
            </a:pPr>
            <a:endParaRPr lang="el-GR" sz="3800" dirty="0" smtClean="0"/>
          </a:p>
          <a:p>
            <a:pPr marL="0" indent="0">
              <a:buNone/>
            </a:pPr>
            <a:r>
              <a:rPr lang="el-GR" sz="3800" dirty="0" smtClean="0"/>
              <a:t>Να </a:t>
            </a:r>
            <a:r>
              <a:rPr lang="el-GR" sz="3800" dirty="0" err="1" smtClean="0"/>
              <a:t>δουλέψουµε</a:t>
            </a:r>
            <a:r>
              <a:rPr lang="el-GR" sz="3800" dirty="0" smtClean="0"/>
              <a:t> σε όλο τον πλανήτη για να µ</a:t>
            </a:r>
            <a:r>
              <a:rPr lang="el-GR" sz="3800" dirty="0" err="1" smtClean="0"/>
              <a:t>ειωθούν</a:t>
            </a:r>
            <a:r>
              <a:rPr lang="el-GR" sz="3800" dirty="0" smtClean="0"/>
              <a:t> οι </a:t>
            </a:r>
            <a:r>
              <a:rPr lang="el-GR" sz="3800" dirty="0" err="1" smtClean="0"/>
              <a:t>εκποµπές</a:t>
            </a:r>
            <a:r>
              <a:rPr lang="el-GR" sz="3800" dirty="0" smtClean="0"/>
              <a:t> CO2</a:t>
            </a:r>
          </a:p>
          <a:p>
            <a:pPr marL="0" indent="0">
              <a:buNone/>
            </a:pPr>
            <a:r>
              <a:rPr lang="el-GR" sz="3800" dirty="0" smtClean="0"/>
              <a:t>στον </a:t>
            </a:r>
            <a:r>
              <a:rPr lang="el-GR" sz="3800" dirty="0" err="1" smtClean="0"/>
              <a:t>τοµέα</a:t>
            </a:r>
            <a:r>
              <a:rPr lang="el-GR" sz="3800" dirty="0" smtClean="0"/>
              <a:t> παραγωγής ενέργειας, τον κύριο υπεύθυνο για την αλλαγή του</a:t>
            </a:r>
          </a:p>
          <a:p>
            <a:pPr marL="0" indent="0">
              <a:buNone/>
            </a:pPr>
            <a:r>
              <a:rPr lang="el-GR" sz="3800" dirty="0" err="1" smtClean="0"/>
              <a:t>κλίµατος</a:t>
            </a:r>
            <a:r>
              <a:rPr lang="el-GR" sz="3800" dirty="0" smtClean="0"/>
              <a:t>. Αυτό θα </a:t>
            </a:r>
            <a:r>
              <a:rPr lang="el-GR" sz="3800" dirty="0" err="1" smtClean="0"/>
              <a:t>σηµαίνει</a:t>
            </a:r>
            <a:r>
              <a:rPr lang="el-GR" sz="3800" dirty="0" smtClean="0"/>
              <a:t> λιγότερο άνθρακα και πολύ περισσότερη</a:t>
            </a:r>
          </a:p>
          <a:p>
            <a:pPr marL="0" indent="0">
              <a:buNone/>
            </a:pPr>
            <a:r>
              <a:rPr lang="el-GR" sz="3800" dirty="0" smtClean="0"/>
              <a:t>καθαρή </a:t>
            </a:r>
            <a:r>
              <a:rPr lang="el-GR" sz="3800" dirty="0" err="1" smtClean="0"/>
              <a:t>ανανεώσιµη</a:t>
            </a:r>
            <a:r>
              <a:rPr lang="el-GR" sz="3800" dirty="0" smtClean="0"/>
              <a:t> ενέργεια και ενεργειακή αποδοτικότητα.</a:t>
            </a:r>
          </a:p>
          <a:p>
            <a:pPr marL="0" indent="0">
              <a:buNone/>
            </a:pPr>
            <a:endParaRPr lang="el-GR" sz="3800" dirty="0" smtClean="0"/>
          </a:p>
          <a:p>
            <a:pPr marL="0" indent="0">
              <a:buNone/>
            </a:pPr>
            <a:r>
              <a:rPr lang="el-GR" sz="3800" dirty="0" smtClean="0"/>
              <a:t>Να </a:t>
            </a:r>
            <a:r>
              <a:rPr lang="el-GR" sz="3800" dirty="0" err="1" smtClean="0"/>
              <a:t>αναζητήσουµε</a:t>
            </a:r>
            <a:r>
              <a:rPr lang="el-GR" sz="3800" dirty="0" smtClean="0"/>
              <a:t> λύσεις στις </a:t>
            </a:r>
            <a:r>
              <a:rPr lang="el-GR" sz="3800" dirty="0" err="1" smtClean="0"/>
              <a:t>αναπτυσσόµενες</a:t>
            </a:r>
            <a:r>
              <a:rPr lang="el-GR" sz="3800" dirty="0" smtClean="0"/>
              <a:t> χώρες για </a:t>
            </a:r>
            <a:r>
              <a:rPr lang="el-GR" sz="3800" dirty="0" err="1" smtClean="0"/>
              <a:t>σηµαντική</a:t>
            </a:r>
            <a:endParaRPr lang="el-GR" sz="3800" dirty="0" smtClean="0"/>
          </a:p>
          <a:p>
            <a:pPr marL="0" indent="0">
              <a:buNone/>
            </a:pPr>
            <a:r>
              <a:rPr lang="el-GR" sz="3800" dirty="0" smtClean="0"/>
              <a:t>µ</a:t>
            </a:r>
            <a:r>
              <a:rPr lang="el-GR" sz="3800" dirty="0" err="1" smtClean="0"/>
              <a:t>είωση</a:t>
            </a:r>
            <a:r>
              <a:rPr lang="el-GR" sz="3800" dirty="0" smtClean="0"/>
              <a:t> των αερίων που </a:t>
            </a:r>
            <a:r>
              <a:rPr lang="el-GR" sz="3800" dirty="0" err="1" smtClean="0"/>
              <a:t>συµβάλλουν</a:t>
            </a:r>
            <a:r>
              <a:rPr lang="el-GR" sz="3800" dirty="0" smtClean="0"/>
              <a:t> στο </a:t>
            </a:r>
            <a:r>
              <a:rPr lang="el-GR" sz="3800" dirty="0" err="1" smtClean="0"/>
              <a:t>φαινόµενο</a:t>
            </a:r>
            <a:r>
              <a:rPr lang="el-GR" sz="3800" dirty="0" smtClean="0"/>
              <a:t> του </a:t>
            </a:r>
            <a:r>
              <a:rPr lang="el-GR" sz="3800" dirty="0" err="1" smtClean="0"/>
              <a:t>θερµοκηπίου</a:t>
            </a:r>
            <a:r>
              <a:rPr lang="el-GR" sz="3800" dirty="0" smtClean="0"/>
              <a:t> και</a:t>
            </a:r>
          </a:p>
          <a:p>
            <a:pPr marL="0" indent="0">
              <a:buNone/>
            </a:pPr>
            <a:r>
              <a:rPr lang="el-GR" sz="3800" dirty="0" smtClean="0"/>
              <a:t>παράλληλα να </a:t>
            </a:r>
            <a:r>
              <a:rPr lang="el-GR" sz="3800" dirty="0" err="1" smtClean="0"/>
              <a:t>επιδιώκουµε</a:t>
            </a:r>
            <a:r>
              <a:rPr lang="el-GR" sz="3800" dirty="0" smtClean="0"/>
              <a:t> στόχους τοπικής ανάπτυξης όπως είναι η</a:t>
            </a:r>
          </a:p>
          <a:p>
            <a:pPr marL="0" indent="0">
              <a:buNone/>
            </a:pPr>
            <a:r>
              <a:rPr lang="el-GR" sz="3800" dirty="0" smtClean="0"/>
              <a:t>παροχή καθαρής ενέργειας σε όσους δε διαθέτουν υπηρεσίες ενέργειας.</a:t>
            </a:r>
            <a:endParaRPr lang="el-GR" sz="3800" dirty="0"/>
          </a:p>
        </p:txBody>
      </p:sp>
    </p:spTree>
    <p:extLst>
      <p:ext uri="{BB962C8B-B14F-4D97-AF65-F5344CB8AC3E}">
        <p14:creationId xmlns:p14="http://schemas.microsoft.com/office/powerpoint/2010/main" xmlns="" val="28160219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ΤΡΟΠΟΙ ΑΝΤΙΜΕΤΩΠΙΣΗΣ</a:t>
            </a:r>
            <a:endParaRPr lang="el-GR" dirty="0"/>
          </a:p>
        </p:txBody>
      </p:sp>
      <p:sp>
        <p:nvSpPr>
          <p:cNvPr id="4" name="Θέση περιεχομένου 3"/>
          <p:cNvSpPr>
            <a:spLocks noGrp="1"/>
          </p:cNvSpPr>
          <p:nvPr>
            <p:ph idx="1"/>
          </p:nvPr>
        </p:nvSpPr>
        <p:spPr/>
        <p:txBody>
          <a:bodyPr>
            <a:normAutofit fontScale="85000" lnSpcReduction="10000"/>
          </a:bodyPr>
          <a:lstStyle/>
          <a:p>
            <a:pPr marL="0" indent="0">
              <a:buNone/>
            </a:pPr>
            <a:r>
              <a:rPr lang="el-GR" dirty="0" smtClean="0"/>
              <a:t> Να </a:t>
            </a:r>
            <a:r>
              <a:rPr lang="el-GR" dirty="0" err="1" smtClean="0"/>
              <a:t>επιδιώξουµε</a:t>
            </a:r>
            <a:r>
              <a:rPr lang="el-GR" dirty="0" smtClean="0"/>
              <a:t> τον </a:t>
            </a:r>
            <a:r>
              <a:rPr lang="el-GR" dirty="0" err="1" smtClean="0"/>
              <a:t>περιορισµό</a:t>
            </a:r>
            <a:r>
              <a:rPr lang="el-GR" dirty="0" smtClean="0"/>
              <a:t> του </a:t>
            </a:r>
            <a:r>
              <a:rPr lang="el-GR" dirty="0" err="1" smtClean="0"/>
              <a:t>φαινόµενου</a:t>
            </a:r>
            <a:r>
              <a:rPr lang="el-GR" dirty="0" smtClean="0"/>
              <a:t> του </a:t>
            </a:r>
            <a:r>
              <a:rPr lang="el-GR" dirty="0" err="1" smtClean="0"/>
              <a:t>θερµοκηπίου</a:t>
            </a:r>
            <a:r>
              <a:rPr lang="el-GR" dirty="0" smtClean="0"/>
              <a:t> µ</a:t>
            </a:r>
            <a:r>
              <a:rPr lang="el-GR" dirty="0" err="1" smtClean="0"/>
              <a:t>έσα</a:t>
            </a:r>
            <a:r>
              <a:rPr lang="el-GR" dirty="0"/>
              <a:t> </a:t>
            </a:r>
            <a:r>
              <a:rPr lang="el-GR" dirty="0" smtClean="0"/>
              <a:t>από τις </a:t>
            </a:r>
            <a:r>
              <a:rPr lang="el-GR" dirty="0" err="1" smtClean="0"/>
              <a:t>ανανεώσιµες</a:t>
            </a:r>
            <a:r>
              <a:rPr lang="el-GR" dirty="0" smtClean="0"/>
              <a:t> πηγές ενέργειας- όπως είναι ο αέρας, ο ήλιος και η </a:t>
            </a:r>
            <a:r>
              <a:rPr lang="el-GR" dirty="0" err="1" smtClean="0"/>
              <a:t>βιοµάζα</a:t>
            </a:r>
            <a:r>
              <a:rPr lang="el-GR" dirty="0" smtClean="0"/>
              <a:t> – και µια πιο αποδοτική χρήση της ενέργειας.</a:t>
            </a:r>
          </a:p>
          <a:p>
            <a:pPr marL="0" indent="0">
              <a:buNone/>
            </a:pPr>
            <a:endParaRPr lang="el-GR" dirty="0" smtClean="0"/>
          </a:p>
          <a:p>
            <a:pPr marL="0" indent="0">
              <a:buNone/>
            </a:pPr>
            <a:r>
              <a:rPr lang="el-GR" dirty="0" smtClean="0"/>
              <a:t>Να </a:t>
            </a:r>
            <a:r>
              <a:rPr lang="el-GR" dirty="0" err="1" smtClean="0"/>
              <a:t>πιέσουµε</a:t>
            </a:r>
            <a:r>
              <a:rPr lang="el-GR" dirty="0" smtClean="0"/>
              <a:t> τα κράτη ώστε να αναπτύξουν εθνικά </a:t>
            </a:r>
            <a:r>
              <a:rPr lang="el-GR" dirty="0" err="1" smtClean="0"/>
              <a:t>προγράµµατα</a:t>
            </a:r>
            <a:r>
              <a:rPr lang="el-GR" dirty="0"/>
              <a:t> </a:t>
            </a:r>
            <a:r>
              <a:rPr lang="el-GR" dirty="0" smtClean="0"/>
              <a:t>διαχείρισης των επιπτώσεων και να </a:t>
            </a:r>
            <a:r>
              <a:rPr lang="el-GR" dirty="0" err="1" smtClean="0"/>
              <a:t>προσπαθήσουµε</a:t>
            </a:r>
            <a:r>
              <a:rPr lang="el-GR" dirty="0" smtClean="0"/>
              <a:t> να </a:t>
            </a:r>
            <a:r>
              <a:rPr lang="el-GR" dirty="0" err="1" smtClean="0"/>
              <a:t>αποτρέψουµε</a:t>
            </a:r>
            <a:r>
              <a:rPr lang="el-GR" dirty="0" smtClean="0"/>
              <a:t> την αλλαγή του </a:t>
            </a:r>
            <a:r>
              <a:rPr lang="el-GR" dirty="0" err="1" smtClean="0"/>
              <a:t>κλίµατος</a:t>
            </a:r>
            <a:r>
              <a:rPr lang="el-GR" dirty="0" smtClean="0"/>
              <a:t> που θα επιφέρει καταστροφή περιοχών πλούσιων σε άγρια πανίδα και χλωρίδα, όπως τα εθνικά πάρκα και οι βιότοποι.</a:t>
            </a:r>
            <a:endParaRPr lang="el-GR" dirty="0"/>
          </a:p>
        </p:txBody>
      </p:sp>
    </p:spTree>
    <p:extLst>
      <p:ext uri="{BB962C8B-B14F-4D97-AF65-F5344CB8AC3E}">
        <p14:creationId xmlns:p14="http://schemas.microsoft.com/office/powerpoint/2010/main" xmlns="" val="1433862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ΤΡΟΠΟΙ ΑΝΤΙΜΕΤΩΠΙΣΗΣ</a:t>
            </a:r>
            <a:endParaRPr lang="el-GR" dirty="0"/>
          </a:p>
        </p:txBody>
      </p:sp>
      <p:sp>
        <p:nvSpPr>
          <p:cNvPr id="3" name="Θέση περιεχομένου 2"/>
          <p:cNvSpPr>
            <a:spLocks noGrp="1"/>
          </p:cNvSpPr>
          <p:nvPr>
            <p:ph idx="1"/>
          </p:nvPr>
        </p:nvSpPr>
        <p:spPr/>
        <p:txBody>
          <a:bodyPr>
            <a:normAutofit lnSpcReduction="10000"/>
          </a:bodyPr>
          <a:lstStyle/>
          <a:p>
            <a:pPr marL="0" indent="0">
              <a:buNone/>
            </a:pPr>
            <a:r>
              <a:rPr lang="el-GR" dirty="0" smtClean="0"/>
              <a:t>Να </a:t>
            </a:r>
            <a:r>
              <a:rPr lang="el-GR" dirty="0" err="1" smtClean="0"/>
              <a:t>βοηθήσουµε</a:t>
            </a:r>
            <a:r>
              <a:rPr lang="el-GR" dirty="0" smtClean="0"/>
              <a:t> τις κοινότητες να </a:t>
            </a:r>
            <a:r>
              <a:rPr lang="el-GR" dirty="0" err="1" smtClean="0"/>
              <a:t>προσαρµοστούν</a:t>
            </a:r>
            <a:r>
              <a:rPr lang="el-GR" dirty="0" smtClean="0"/>
              <a:t> στο µ</a:t>
            </a:r>
            <a:r>
              <a:rPr lang="el-GR" dirty="0" err="1" smtClean="0"/>
              <a:t>εταβαλλόµενο</a:t>
            </a:r>
            <a:r>
              <a:rPr lang="el-GR" dirty="0"/>
              <a:t> </a:t>
            </a:r>
            <a:r>
              <a:rPr lang="el-GR" dirty="0" err="1" smtClean="0"/>
              <a:t>κλίµα</a:t>
            </a:r>
            <a:r>
              <a:rPr lang="el-GR" dirty="0" smtClean="0"/>
              <a:t>. Η αποκατάσταση </a:t>
            </a:r>
            <a:r>
              <a:rPr lang="el-GR" dirty="0" err="1" smtClean="0"/>
              <a:t>υποβαθµισµένων</a:t>
            </a:r>
            <a:r>
              <a:rPr lang="el-GR" dirty="0" smtClean="0"/>
              <a:t> δασών, υγροτόπων και άλλων </a:t>
            </a:r>
            <a:r>
              <a:rPr lang="el-GR" dirty="0" err="1" smtClean="0"/>
              <a:t>οικοσυστηµάτων</a:t>
            </a:r>
            <a:r>
              <a:rPr lang="el-GR" dirty="0" smtClean="0"/>
              <a:t> αυξάνει την αντοχή τους. Χωρίς το έργο αυτό, η </a:t>
            </a:r>
            <a:r>
              <a:rPr lang="el-GR" dirty="0" err="1" smtClean="0"/>
              <a:t>κλιµατική</a:t>
            </a:r>
            <a:r>
              <a:rPr lang="el-GR" dirty="0" smtClean="0"/>
              <a:t> αλλαγή θα µ</a:t>
            </a:r>
            <a:r>
              <a:rPr lang="el-GR" dirty="0" err="1" smtClean="0"/>
              <a:t>πορούσε</a:t>
            </a:r>
            <a:r>
              <a:rPr lang="el-GR" dirty="0" smtClean="0"/>
              <a:t> κάλλιστα να είναι το τελειωτικό </a:t>
            </a:r>
            <a:r>
              <a:rPr lang="el-GR" dirty="0" err="1" smtClean="0"/>
              <a:t>χτύπηµα</a:t>
            </a:r>
            <a:r>
              <a:rPr lang="el-GR" dirty="0"/>
              <a:t> </a:t>
            </a:r>
            <a:r>
              <a:rPr lang="el-GR" dirty="0" smtClean="0"/>
              <a:t>στα ήδη </a:t>
            </a:r>
            <a:r>
              <a:rPr lang="el-GR" dirty="0" err="1" smtClean="0"/>
              <a:t>επιβαρυµένα</a:t>
            </a:r>
            <a:r>
              <a:rPr lang="el-GR" dirty="0" smtClean="0"/>
              <a:t> </a:t>
            </a:r>
            <a:r>
              <a:rPr lang="el-GR" dirty="0" err="1" smtClean="0"/>
              <a:t>οικοσυστήµατα</a:t>
            </a:r>
            <a:r>
              <a:rPr lang="el-GR" dirty="0" smtClean="0"/>
              <a:t> και στους ανθρώπινους </a:t>
            </a:r>
            <a:r>
              <a:rPr lang="el-GR" dirty="0" err="1" smtClean="0"/>
              <a:t>πληθυσµούς</a:t>
            </a:r>
            <a:r>
              <a:rPr lang="el-GR" dirty="0"/>
              <a:t> </a:t>
            </a:r>
            <a:r>
              <a:rPr lang="el-GR" dirty="0" smtClean="0"/>
              <a:t>που εξαρτώνται από αυτά.</a:t>
            </a:r>
            <a:endParaRPr lang="el-GR" dirty="0"/>
          </a:p>
        </p:txBody>
      </p:sp>
    </p:spTree>
    <p:extLst>
      <p:ext uri="{BB962C8B-B14F-4D97-AF65-F5344CB8AC3E}">
        <p14:creationId xmlns:p14="http://schemas.microsoft.com/office/powerpoint/2010/main" xmlns="" val="4293717371"/>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903</Words>
  <Application>Microsoft Office PowerPoint</Application>
  <PresentationFormat>Προβολή στην οθόνη (4:3)</PresentationFormat>
  <Paragraphs>38</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ΦΑΙΝΟΜΕΝΟ ΤΟΥ ΘΕΡΜΟΚΗΠΙΟΥ  ΑΠΟ ΤΟΥΣ : ΠΑΝΟ ΚΑΛΟΜΠΡΑΤΣΟ                  ΑΛΕΞΗ ΙΣΑΡΙΩΤΗ                   ΒΑΣΙΛΗ ΚΑΡΛΕΤΗ</vt:lpstr>
      <vt:lpstr>ΟΡΙΣΜΟΣ</vt:lpstr>
      <vt:lpstr>ΜΗΧΑΝΙΣΜΟΣ</vt:lpstr>
      <vt:lpstr>ΣΕ ΛΙΓΑ ΧΡΟΝΙΑ Η ΓΗ ΘΑ ΧΩΡΙΖΕΤΑΙ ΣΕ ΔΥΟ ΜΕΡΗ …. ΣΤΟ ΕΝΑ ΘΑ ΕΠΙΚΡΑΤΤΕΙ ΞΗΡΑΣΙΑ ΕΝΩ ΣΤΟ ΑΛΛΟ ΥΓΡΑΣΙΑ</vt:lpstr>
      <vt:lpstr>ΑΕΡΙΑ ΤΟΥ ΘΕΡΜΟΚΗΠΙΟΥ</vt:lpstr>
      <vt:lpstr>ΕΠΙΔΡΑΣΗ ΤΟΥ ΑΝΘΡΩΠΟΥ</vt:lpstr>
      <vt:lpstr>ΤΡΟΠΟΙ ΑΝΤΙΜΕΤΩΠΙΣΗΣ</vt:lpstr>
      <vt:lpstr>ΤΡΟΠΟΙ ΑΝΤΙΜΕΤΩΠΙΣΗΣ</vt:lpstr>
      <vt:lpstr>ΤΡΟΠΟΙ ΑΝΤΙΜΕΤΩΠΙΣΗΣ</vt:lpstr>
      <vt:lpstr> LINK : https://www.youtube.com/watch?v=pyMdFUHWyG8</vt:lpstr>
      <vt:lpstr>TEΛΟΣ ΠΑΡΟΥΣΙΑΣΗΣ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ΦΑΙΝΟΜΕΝΟ ΤΟΥ ΘΕΡΜΟΚΗΠΙΟΥ  ΑΠΟ ΤΟΥΣ : ΠΑΝΟ ΚΑΛΟΜΠΡΑΤΣΟ                  ΑΛΕΞΗ ΙΣΑΡΙΩΤΗ                   ΒΑΣΙΛΗ ΚΑΡΛΕΤΗ</dc:title>
  <dc:creator>alex</dc:creator>
  <cp:lastModifiedBy>ΓΙΩΡΓΟΣ</cp:lastModifiedBy>
  <cp:revision>4</cp:revision>
  <dcterms:created xsi:type="dcterms:W3CDTF">2017-04-29T16:37:01Z</dcterms:created>
  <dcterms:modified xsi:type="dcterms:W3CDTF">2017-04-29T21:13:12Z</dcterms:modified>
</cp:coreProperties>
</file>