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9" r:id="rId3"/>
    <p:sldId id="262" r:id="rId4"/>
    <p:sldId id="261" r:id="rId5"/>
    <p:sldId id="263" r:id="rId6"/>
    <p:sldId id="257" r:id="rId7"/>
    <p:sldId id="260" r:id="rId8"/>
    <p:sldId id="258"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C8594B1-6A94-425B-AD1E-D6620A6072D2}" type="datetimeFigureOut">
              <a:rPr lang="el-GR" smtClean="0"/>
              <a:pPr/>
              <a:t>24/5/2018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3176C6D4-86C0-4C5F-AA86-C2229691F9B7}"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C8594B1-6A94-425B-AD1E-D6620A6072D2}" type="datetimeFigureOut">
              <a:rPr lang="el-GR" smtClean="0"/>
              <a:pPr/>
              <a:t>24/5/2018</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176C6D4-86C0-4C5F-AA86-C2229691F9B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91%CE%84_%CE%92%CE%B1%CE%BB%CE%BA%CE%B1%CE%BD%CE%B9%CE%BA%CF%8C%CF%82_%CE%A0%CF%8C%CE%BB%CE%B5%CE%BC%CE%BF%CF%82" TargetMode="External"/><Relationship Id="rId3" Type="http://schemas.openxmlformats.org/officeDocument/2006/relationships/hyperlink" Target="https://el.wikipedia.org/wiki/%CE%A3%CE%B1%CE%BD%CF%84%CE%B6%CE%AC%CE%BA%CE%B9" TargetMode="External"/><Relationship Id="rId7" Type="http://schemas.openxmlformats.org/officeDocument/2006/relationships/hyperlink" Target="https://el.wikipedia.org/wiki/%CE%98%CE%B5%CF%8C%CE%B4%CF%89%CF%81%CE%BF%CF%82_%CE%93%CF%81%CE%AF%CE%B2%CE%B1%CF%82" TargetMode="External"/><Relationship Id="rId2" Type="http://schemas.openxmlformats.org/officeDocument/2006/relationships/hyperlink" Target="https://el.wikipedia.org/wiki/%CE%9F%CE%B8%CF%89%CE%BC%CE%B1%CE%BD%CE%B9%CE%BA%CE%AE_%CE%91%CF%85%CF%84%CE%BF%CE%BA%CF%81%CE%B1%CF%84%CE%BF%CF%81%CE%AF%CE%B1" TargetMode="External"/><Relationship Id="rId1" Type="http://schemas.openxmlformats.org/officeDocument/2006/relationships/slideLayout" Target="../slideLayouts/slideLayout2.xml"/><Relationship Id="rId6" Type="http://schemas.openxmlformats.org/officeDocument/2006/relationships/hyperlink" Target="https://el.wikipedia.org/wiki/%CE%A0%CE%AF%CE%BD%CE%B4%CE%BF%CF%82" TargetMode="External"/><Relationship Id="rId11" Type="http://schemas.openxmlformats.org/officeDocument/2006/relationships/hyperlink" Target="https://el.wikipedia.org/wiki/%CE%92%CE%84_%CE%A0%CE%B1%CE%B3%CE%BA%CF%8C%CF%83%CE%BC%CE%B9%CE%BF%CF%82_%CE%A0%CF%8C%CE%BB%CE%B5%CE%BC%CE%BF%CF%82" TargetMode="External"/><Relationship Id="rId5" Type="http://schemas.openxmlformats.org/officeDocument/2006/relationships/hyperlink" Target="https://el.wikipedia.org/wiki/%CE%9C%CE%AD%CF%84%CF%83%CE%BF%CE%B2%CE%BF" TargetMode="External"/><Relationship Id="rId10" Type="http://schemas.openxmlformats.org/officeDocument/2006/relationships/hyperlink" Target="https://el.wikipedia.org/wiki/%CE%91%CE%84_%CE%A0%CE%B1%CE%B3%CE%BA%CF%8C%CF%83%CE%BC%CE%B9%CE%BF%CF%82_%CE%A0%CF%8C%CE%BB%CE%B5%CE%BC%CE%BF%CF%82" TargetMode="External"/><Relationship Id="rId4" Type="http://schemas.openxmlformats.org/officeDocument/2006/relationships/hyperlink" Target="https://el.wikipedia.org/wiki/%CE%99%CF%89%CE%AC%CE%BD%CE%BD%CE%B9%CE%BD%CE%B1" TargetMode="External"/><Relationship Id="rId9" Type="http://schemas.openxmlformats.org/officeDocument/2006/relationships/hyperlink" Target="https://el.wikipedia.org/wiki/%CE%9A%CF%81%CE%AE%CF%84%CE%B7"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1%CE%AF%CE%B3%CF%85%CF%80%CF%84%CE%BF%CF%82" TargetMode="External"/><Relationship Id="rId13" Type="http://schemas.openxmlformats.org/officeDocument/2006/relationships/image" Target="../media/image2.jpeg"/><Relationship Id="rId3" Type="http://schemas.openxmlformats.org/officeDocument/2006/relationships/hyperlink" Target="https://el.wikipedia.org/wiki/1815" TargetMode="External"/><Relationship Id="rId7" Type="http://schemas.openxmlformats.org/officeDocument/2006/relationships/hyperlink" Target="https://el.wikipedia.org/wiki/%CE%91%CE%BB%CE%B5%CE%BE%CE%AC%CE%BD%CE%B4%CF%81%CE%B5%CE%B9%CE%B1" TargetMode="External"/><Relationship Id="rId12" Type="http://schemas.openxmlformats.org/officeDocument/2006/relationships/hyperlink" Target="https://el.wikipedia.org/wiki/%CE%9C%CE%B9%CF%87%CE%B1%CE%AE%CE%BB%CE%B1_%CE%91%CE%B2%CE%AD%CF%81%CF%89%CF%86" TargetMode="External"/><Relationship Id="rId2" Type="http://schemas.openxmlformats.org/officeDocument/2006/relationships/hyperlink" Target="https://el.wikipedia.org/wiki/15_%CE%91%CF%85%CE%B3%CE%BF%CF%8D%CF%83%CF%84%CE%BF%CF%85" TargetMode="External"/><Relationship Id="rId1" Type="http://schemas.openxmlformats.org/officeDocument/2006/relationships/slideLayout" Target="../slideLayouts/slideLayout8.xml"/><Relationship Id="rId6" Type="http://schemas.openxmlformats.org/officeDocument/2006/relationships/hyperlink" Target="https://el.wikipedia.org/wiki/%CE%95%CE%BB%CE%BB%CE%AC%CE%B4%CE%B1" TargetMode="External"/><Relationship Id="rId11" Type="http://schemas.openxmlformats.org/officeDocument/2006/relationships/hyperlink" Target="https://el.wikipedia.org/w/index.php?title=%CE%95%CF%85%CE%B4%CE%BF%CE%BA%CE%AF%CE%B1_%CE%A6%CE%AC%CF%86%CE%B1%CE%BB%CE%B7&amp;action=edit&amp;redlink=1" TargetMode="External"/><Relationship Id="rId5" Type="http://schemas.openxmlformats.org/officeDocument/2006/relationships/hyperlink" Target="https://el.wikipedia.org/wiki/%CE%89%CF%80%CE%B5%CE%B9%CF%81%CE%BF%CF%82" TargetMode="External"/><Relationship Id="rId10" Type="http://schemas.openxmlformats.org/officeDocument/2006/relationships/hyperlink" Target="https://el.wikipedia.org/w/index.php?title=%CE%9C%CE%B9%CF%87%CE%B1%CE%AE%CE%BB_%CE%91%CF%85%CE%B3%CE%AD%CF%81%CE%BF%CF%82_-_%CE%91%CF%80%CE%BF%CF%83%CF%84%CE%BF%CE%BB%CE%AC%CE%BA%CE%B1%CF%82&amp;action=edit&amp;redlink=1" TargetMode="External"/><Relationship Id="rId4" Type="http://schemas.openxmlformats.org/officeDocument/2006/relationships/hyperlink" Target="https://el.wikipedia.org/wiki/%CE%9C%CE%AD%CF%84%CF%83%CE%BF%CE%B2%CE%BF" TargetMode="External"/><Relationship Id="rId9" Type="http://schemas.openxmlformats.org/officeDocument/2006/relationships/hyperlink" Target="https://el.wikipedia.org/wiki/%CE%A0%CF%81%CF%8E%CF%84%CE%BF_%CE%9D%CE%B5%CE%BA%CF%81%CE%BF%CF%84%CE%B1%CF%86%CE%B5%CE%AF%CE%BF_%CE%91%CE%B8%CE%B7%CE%BD%CF%8E%CE%B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solidFill>
                  <a:schemeClr val="accent2">
                    <a:lumMod val="75000"/>
                  </a:schemeClr>
                </a:solidFill>
              </a:rPr>
              <a:t>Το Μέτσοβο</a:t>
            </a:r>
            <a:endParaRPr lang="el-GR" dirty="0">
              <a:solidFill>
                <a:schemeClr val="accent2">
                  <a:lumMod val="75000"/>
                </a:schemeClr>
              </a:solidFill>
            </a:endParaRPr>
          </a:p>
        </p:txBody>
      </p:sp>
      <p:sp>
        <p:nvSpPr>
          <p:cNvPr id="3" name="2 - Υπότιτλος"/>
          <p:cNvSpPr>
            <a:spLocks noGrp="1"/>
          </p:cNvSpPr>
          <p:nvPr>
            <p:ph type="subTitle" idx="1"/>
          </p:nvPr>
        </p:nvSpPr>
        <p:spPr/>
        <p:txBody>
          <a:bodyPr>
            <a:normAutofit/>
          </a:bodyPr>
          <a:lstStyle/>
          <a:p>
            <a:r>
              <a:rPr lang="el-GR" dirty="0" smtClean="0">
                <a:solidFill>
                  <a:schemeClr val="accent2">
                    <a:lumMod val="50000"/>
                  </a:schemeClr>
                </a:solidFill>
              </a:rPr>
              <a:t>Το Μέτσοβο μέσα από εικόνες και</a:t>
            </a:r>
          </a:p>
          <a:p>
            <a:r>
              <a:rPr lang="el-GR" dirty="0">
                <a:solidFill>
                  <a:schemeClr val="accent2">
                    <a:lumMod val="50000"/>
                  </a:schemeClr>
                </a:solidFill>
              </a:rPr>
              <a:t>λ</a:t>
            </a:r>
            <a:r>
              <a:rPr lang="el-GR" dirty="0" smtClean="0">
                <a:solidFill>
                  <a:schemeClr val="accent2">
                    <a:lumMod val="50000"/>
                  </a:schemeClr>
                </a:solidFill>
              </a:rPr>
              <a:t>όγια!</a:t>
            </a:r>
            <a:endParaRPr lang="el-G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60000"/>
                    <a:lumOff val="40000"/>
                  </a:schemeClr>
                </a:solidFill>
              </a:rPr>
              <a:t>Η </a:t>
            </a:r>
            <a:r>
              <a:rPr lang="el-GR" dirty="0" err="1" smtClean="0">
                <a:solidFill>
                  <a:schemeClr val="accent2">
                    <a:lumMod val="60000"/>
                    <a:lumOff val="40000"/>
                  </a:schemeClr>
                </a:solidFill>
              </a:rPr>
              <a:t>Ιστορια</a:t>
            </a:r>
            <a:r>
              <a:rPr lang="el-GR" dirty="0" smtClean="0">
                <a:solidFill>
                  <a:schemeClr val="accent2">
                    <a:lumMod val="60000"/>
                    <a:lumOff val="40000"/>
                  </a:schemeClr>
                </a:solidFill>
              </a:rPr>
              <a:t> του!</a:t>
            </a:r>
            <a:endParaRPr lang="el-GR" dirty="0">
              <a:solidFill>
                <a:schemeClr val="accent2">
                  <a:lumMod val="60000"/>
                  <a:lumOff val="40000"/>
                </a:schemeClr>
              </a:solidFill>
            </a:endParaRPr>
          </a:p>
        </p:txBody>
      </p:sp>
      <p:sp>
        <p:nvSpPr>
          <p:cNvPr id="3" name="2 - Θέση περιεχομένου"/>
          <p:cNvSpPr>
            <a:spLocks noGrp="1"/>
          </p:cNvSpPr>
          <p:nvPr>
            <p:ph idx="1"/>
          </p:nvPr>
        </p:nvSpPr>
        <p:spPr>
          <a:xfrm>
            <a:off x="428596" y="428604"/>
            <a:ext cx="8286808" cy="4929222"/>
          </a:xfrm>
        </p:spPr>
        <p:txBody>
          <a:bodyPr>
            <a:normAutofit fontScale="47500" lnSpcReduction="20000"/>
          </a:bodyPr>
          <a:lstStyle/>
          <a:p>
            <a:pPr>
              <a:buNone/>
            </a:pPr>
            <a:r>
              <a:rPr lang="el-GR" dirty="0">
                <a:solidFill>
                  <a:srgbClr val="0070C0"/>
                </a:solidFill>
              </a:rPr>
              <a:t>Το 15ο αιώνα το Μέτσοβο περιήλθε υπό την </a:t>
            </a:r>
            <a:r>
              <a:rPr lang="el-GR" dirty="0">
                <a:solidFill>
                  <a:srgbClr val="0070C0"/>
                </a:solidFill>
                <a:hlinkClick r:id="rId2" tooltip="Οθωμανική Αυτοκρατορία"/>
              </a:rPr>
              <a:t>οθωμανική</a:t>
            </a:r>
            <a:r>
              <a:rPr lang="el-GR" dirty="0">
                <a:solidFill>
                  <a:srgbClr val="0070C0"/>
                </a:solidFill>
              </a:rPr>
              <a:t> κυριαρχία και έγινε τμήμα του </a:t>
            </a:r>
            <a:r>
              <a:rPr lang="el-GR" dirty="0" err="1">
                <a:solidFill>
                  <a:srgbClr val="0070C0"/>
                </a:solidFill>
                <a:hlinkClick r:id="rId3" tooltip="Σαντζάκι"/>
              </a:rPr>
              <a:t>σαντζακίου</a:t>
            </a:r>
            <a:r>
              <a:rPr lang="el-GR" dirty="0">
                <a:solidFill>
                  <a:srgbClr val="0070C0"/>
                </a:solidFill>
              </a:rPr>
              <a:t> των </a:t>
            </a:r>
            <a:r>
              <a:rPr lang="el-GR" dirty="0">
                <a:solidFill>
                  <a:srgbClr val="0070C0"/>
                </a:solidFill>
                <a:hlinkClick r:id="rId4" tooltip="Ιωάννινα"/>
              </a:rPr>
              <a:t>Ιωαννίνων</a:t>
            </a:r>
            <a:r>
              <a:rPr lang="el-GR" dirty="0">
                <a:solidFill>
                  <a:srgbClr val="0070C0"/>
                </a:solidFill>
              </a:rPr>
              <a:t>. Μέχρι τότε ήταν ένα μικρό και φτωχό χωριό, το οποίο κατά το επόμενο διάστημα γνώρισε σταδιακή ανάπτυξη λόγω της στρατηγικής του θέσης και της ανάθεσης από την οθωμανική εξουσία της φύλαξης των ορεινών οδικών αρτηριών και του ανεφοδιασμού του οθωμανικού στρατού. Ταυτόχρονα, το Μέτσοβο εξασφάλισε μια σειρά προνομίων το 1430 και - κυρίως - κατά το 1659, που του προσέφεραν ευρεία αυτονομία. Ακολούθησε η αλματώδης αύξηση του πληθυσμού του Μετσόβου, μέσω της προσέλκυσης κατοίκων από γειτονικές και όχι μόνο περιοχές</a:t>
            </a:r>
            <a:r>
              <a:rPr lang="el-GR" baseline="30000" dirty="0">
                <a:solidFill>
                  <a:srgbClr val="0070C0"/>
                </a:solidFill>
                <a:hlinkClick r:id="rId5"/>
              </a:rPr>
              <a:t>[2]</a:t>
            </a:r>
            <a:r>
              <a:rPr lang="el-GR" dirty="0">
                <a:solidFill>
                  <a:srgbClr val="0070C0"/>
                </a:solidFill>
              </a:rPr>
              <a:t>.</a:t>
            </a:r>
          </a:p>
          <a:p>
            <a:pPr>
              <a:buNone/>
            </a:pPr>
            <a:r>
              <a:rPr lang="el-GR" dirty="0">
                <a:solidFill>
                  <a:srgbClr val="0070C0"/>
                </a:solidFill>
              </a:rPr>
              <a:t>Καθ' όλη την τελευταία περίοδο της Οθωμανικής κυριαρχίας (18ος αιώνας-1913) ο πληθυσμός του Μετσόβου και της </a:t>
            </a:r>
            <a:r>
              <a:rPr lang="el-GR" dirty="0">
                <a:solidFill>
                  <a:srgbClr val="0070C0"/>
                </a:solidFill>
                <a:hlinkClick r:id="rId6" tooltip="Πίνδος"/>
              </a:rPr>
              <a:t>Βόρειας </a:t>
            </a:r>
            <a:r>
              <a:rPr lang="el-GR" dirty="0" err="1">
                <a:solidFill>
                  <a:srgbClr val="0070C0"/>
                </a:solidFill>
                <a:hlinkClick r:id="rId6" tooltip="Πίνδος"/>
              </a:rPr>
              <a:t>Πίνδου</a:t>
            </a:r>
            <a:r>
              <a:rPr lang="el-GR" dirty="0" err="1">
                <a:solidFill>
                  <a:srgbClr val="0070C0"/>
                </a:solidFill>
              </a:rPr>
              <a:t>υπέφερε</a:t>
            </a:r>
            <a:r>
              <a:rPr lang="el-GR" dirty="0">
                <a:solidFill>
                  <a:srgbClr val="0070C0"/>
                </a:solidFill>
              </a:rPr>
              <a:t> από ληστρικές επιδρομείς, ενώ κατά την </a:t>
            </a:r>
            <a:r>
              <a:rPr lang="el-GR" dirty="0">
                <a:solidFill>
                  <a:srgbClr val="0070C0"/>
                </a:solidFill>
                <a:hlinkClick r:id="rId7" tooltip="Θεόδωρος Γρίβας"/>
              </a:rPr>
              <a:t>τοπική ελληνική επανάσταση του 1854</a:t>
            </a:r>
            <a:r>
              <a:rPr lang="el-GR" dirty="0">
                <a:solidFill>
                  <a:srgbClr val="0070C0"/>
                </a:solidFill>
              </a:rPr>
              <a:t>, η πόλη λεηλατήθηκε από τα οθωμανικά στρατεύματα και τους άνδρες του </a:t>
            </a:r>
            <a:r>
              <a:rPr lang="el-GR" dirty="0">
                <a:solidFill>
                  <a:srgbClr val="0070C0"/>
                </a:solidFill>
                <a:hlinkClick r:id="rId7" tooltip="Θεόδωρος Γρίβας"/>
              </a:rPr>
              <a:t>Θεόδωρου Γρίβα</a:t>
            </a:r>
            <a:r>
              <a:rPr lang="el-GR" dirty="0">
                <a:solidFill>
                  <a:srgbClr val="0070C0"/>
                </a:solidFill>
              </a:rPr>
              <a:t>, πρώην στρατηγού του Ελληνικού στρατού, κατά τη σύγκρουσή τους για τον έλεγχο της πόλης.</a:t>
            </a:r>
          </a:p>
          <a:p>
            <a:pPr>
              <a:buNone/>
            </a:pPr>
            <a:r>
              <a:rPr lang="el-GR" dirty="0">
                <a:solidFill>
                  <a:srgbClr val="0070C0"/>
                </a:solidFill>
              </a:rPr>
              <a:t>Κατά τον </a:t>
            </a:r>
            <a:r>
              <a:rPr lang="el-GR" dirty="0">
                <a:solidFill>
                  <a:srgbClr val="0070C0"/>
                </a:solidFill>
                <a:hlinkClick r:id="rId8" tooltip="Α΄ Βαλκανικός Πόλεμος"/>
              </a:rPr>
              <a:t>Α΄ Βαλκανικό Πόλεμο</a:t>
            </a:r>
            <a:r>
              <a:rPr lang="el-GR" dirty="0">
                <a:solidFill>
                  <a:srgbClr val="0070C0"/>
                </a:solidFill>
              </a:rPr>
              <a:t> το Μέτσοβο κάηκε από συμμορίες. Το τελευταίο δεκαήμερο του Οκτωβρίου του 1912 στρατεύματα εθελοντών από την </a:t>
            </a:r>
            <a:r>
              <a:rPr lang="el-GR" dirty="0">
                <a:solidFill>
                  <a:srgbClr val="0070C0"/>
                </a:solidFill>
                <a:hlinkClick r:id="rId9" tooltip="Κρήτη"/>
              </a:rPr>
              <a:t>Κρήτη</a:t>
            </a:r>
            <a:r>
              <a:rPr lang="el-GR" dirty="0">
                <a:solidFill>
                  <a:srgbClr val="0070C0"/>
                </a:solidFill>
              </a:rPr>
              <a:t> με περίπου 340 στρατιώτες του τακτικού Ελληνικού Στρατού υπό το συνταγματάρχη </a:t>
            </a:r>
            <a:r>
              <a:rPr lang="el-GR" dirty="0" err="1">
                <a:solidFill>
                  <a:srgbClr val="0070C0"/>
                </a:solidFill>
              </a:rPr>
              <a:t>Μήτσα</a:t>
            </a:r>
            <a:r>
              <a:rPr lang="el-GR" dirty="0">
                <a:solidFill>
                  <a:srgbClr val="0070C0"/>
                </a:solidFill>
              </a:rPr>
              <a:t> προέλασαν μέσω της Θεσσαλίας στην τότε ελληνοτουρκική μεθόριο στις κορυφές ανατολικά του Μετσόβου.</a:t>
            </a:r>
          </a:p>
          <a:p>
            <a:pPr>
              <a:buNone/>
            </a:pPr>
            <a:r>
              <a:rPr lang="el-GR" dirty="0">
                <a:solidFill>
                  <a:srgbClr val="0070C0"/>
                </a:solidFill>
              </a:rPr>
              <a:t>Στις 31 Οκτωβρίου 1912 τα ελληνικά στρατεύματα, βοηθούμενα από ανταρτικές ομάδες από την Ήπειρο και εθελοντές από το Μέτσοβο, έχοντας διασχίσει την κορυφογραμμή Κατάρας-Ζυγού κατά τη διάρκεια της νύχτας, επιτέθηκαν στην τουρκική φρουρά του Μετσόβου, που αποτελείτο από 205 στρατιώτες και δύο κανόνια. Η μάχη κράτησε μέχρι τις 4 </a:t>
            </a:r>
            <a:r>
              <a:rPr lang="el-GR" dirty="0" err="1">
                <a:solidFill>
                  <a:srgbClr val="0070C0"/>
                </a:solidFill>
              </a:rPr>
              <a:t>μ.μ</a:t>
            </a:r>
            <a:r>
              <a:rPr lang="el-GR" dirty="0">
                <a:solidFill>
                  <a:srgbClr val="0070C0"/>
                </a:solidFill>
              </a:rPr>
              <a:t>., οπότε οι Οθωμανοί στρατιώτες της φρουράς ύψωσαν λευκή σημαία και παραδόθηκαν.</a:t>
            </a:r>
          </a:p>
          <a:p>
            <a:pPr>
              <a:buNone/>
            </a:pPr>
            <a:r>
              <a:rPr lang="el-GR" dirty="0">
                <a:solidFill>
                  <a:srgbClr val="0070C0"/>
                </a:solidFill>
              </a:rPr>
              <a:t>Μετά την απελευθέρωση του Μετσόβου, δημιουργήθηκε το </a:t>
            </a:r>
            <a:r>
              <a:rPr lang="el-GR" i="1" dirty="0">
                <a:solidFill>
                  <a:srgbClr val="0070C0"/>
                </a:solidFill>
              </a:rPr>
              <a:t>απόσπασμα Μετσόβου</a:t>
            </a:r>
            <a:r>
              <a:rPr lang="el-GR" dirty="0">
                <a:solidFill>
                  <a:srgbClr val="0070C0"/>
                </a:solidFill>
              </a:rPr>
              <a:t>, το οποίο, αποτελούμενο από τακτικά και εθελοντικά σώματα, αντιμετώπισε με επιτυχία τις προσπάθειες των τουρκικών δυνάμεων για ανάκτηση της κωμόπολης. Αργότερα, με την αναδιοργάνωση των ελληνικών δυνάμεων στο μέτωπο της Ηπείρου, δημιουργήθηκε στην κωμόπολη η Ταξιαρχία Μετσόβου, που συμμετείχε στις επιχειρήσεις για την κατάληψη του </a:t>
            </a:r>
            <a:r>
              <a:rPr lang="el-GR" dirty="0" err="1">
                <a:solidFill>
                  <a:srgbClr val="0070C0"/>
                </a:solidFill>
              </a:rPr>
              <a:t>Μπιζανίου</a:t>
            </a:r>
            <a:r>
              <a:rPr lang="el-GR" baseline="30000" dirty="0">
                <a:solidFill>
                  <a:srgbClr val="0070C0"/>
                </a:solidFill>
                <a:hlinkClick r:id="rId5"/>
              </a:rPr>
              <a:t>[3]</a:t>
            </a:r>
            <a:r>
              <a:rPr lang="el-GR" dirty="0">
                <a:solidFill>
                  <a:srgbClr val="0070C0"/>
                </a:solidFill>
              </a:rPr>
              <a:t>.</a:t>
            </a:r>
          </a:p>
          <a:p>
            <a:pPr>
              <a:buNone/>
            </a:pPr>
            <a:r>
              <a:rPr lang="el-GR" dirty="0">
                <a:solidFill>
                  <a:srgbClr val="0070C0"/>
                </a:solidFill>
              </a:rPr>
              <a:t>Τόσο κατά τον </a:t>
            </a:r>
            <a:r>
              <a:rPr lang="el-GR" dirty="0">
                <a:solidFill>
                  <a:srgbClr val="0070C0"/>
                </a:solidFill>
                <a:hlinkClick r:id="rId10" tooltip="Α΄ Παγκόσμιος Πόλεμος"/>
              </a:rPr>
              <a:t>Α΄ Παγκόσμιο Πόλεμο</a:t>
            </a:r>
            <a:r>
              <a:rPr lang="el-GR" dirty="0">
                <a:solidFill>
                  <a:srgbClr val="0070C0"/>
                </a:solidFill>
              </a:rPr>
              <a:t> όσο και κατά το </a:t>
            </a:r>
            <a:r>
              <a:rPr lang="el-GR" dirty="0">
                <a:solidFill>
                  <a:srgbClr val="0070C0"/>
                </a:solidFill>
                <a:hlinkClick r:id="rId11" tooltip="Β΄ Παγκόσμιος Πόλεμος"/>
              </a:rPr>
              <a:t>Β΄ Παγκόσμιο Πόλεμο</a:t>
            </a:r>
            <a:r>
              <a:rPr lang="el-GR" dirty="0">
                <a:solidFill>
                  <a:srgbClr val="0070C0"/>
                </a:solidFill>
              </a:rPr>
              <a:t> το Μέτσοβο ήταν πρωτεύουσα ενός κράτους-μαριονέτας, που προσπάθησαν να δημιουργήσουν οι Ιταλοί.</a:t>
            </a:r>
          </a:p>
          <a:p>
            <a:endParaRPr lang="el-G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Ο ευεργέτης του Μετσόβου.</a:t>
            </a:r>
            <a:endParaRPr lang="el-GR" dirty="0"/>
          </a:p>
        </p:txBody>
      </p:sp>
      <p:sp>
        <p:nvSpPr>
          <p:cNvPr id="3" name="2 - Θέση κειμένου"/>
          <p:cNvSpPr>
            <a:spLocks noGrp="1"/>
          </p:cNvSpPr>
          <p:nvPr>
            <p:ph type="body" idx="2"/>
          </p:nvPr>
        </p:nvSpPr>
        <p:spPr/>
        <p:txBody>
          <a:bodyPr>
            <a:normAutofit fontScale="92500"/>
          </a:bodyPr>
          <a:lstStyle/>
          <a:p>
            <a:r>
              <a:rPr lang="el-GR" dirty="0" smtClean="0"/>
              <a:t>Ένας από τους</a:t>
            </a:r>
            <a:r>
              <a:rPr lang="el-GR" sz="1100" dirty="0" smtClean="0"/>
              <a:t> </a:t>
            </a:r>
            <a:r>
              <a:rPr lang="el-GR" sz="1600" dirty="0" smtClean="0"/>
              <a:t>σημαντικότερους ευεργέτες είναι ο Γεώργιος Αβέρωφ.</a:t>
            </a:r>
          </a:p>
          <a:p>
            <a:r>
              <a:rPr lang="el-GR" dirty="0" err="1" smtClean="0"/>
              <a:t>ΓέννησηΓεώργιος</a:t>
            </a:r>
            <a:r>
              <a:rPr lang="el-GR" dirty="0" smtClean="0"/>
              <a:t> </a:t>
            </a:r>
            <a:r>
              <a:rPr lang="el-GR" dirty="0" err="1" smtClean="0"/>
              <a:t>Αυγέρος</a:t>
            </a:r>
            <a:r>
              <a:rPr lang="el-GR" dirty="0" smtClean="0"/>
              <a:t> - </a:t>
            </a:r>
            <a:r>
              <a:rPr lang="el-GR" dirty="0" err="1" smtClean="0"/>
              <a:t>Αποστολάκας</a:t>
            </a:r>
            <a:r>
              <a:rPr lang="el-GR" dirty="0" smtClean="0"/>
              <a:t/>
            </a:r>
            <a:br>
              <a:rPr lang="el-GR" dirty="0" smtClean="0"/>
            </a:br>
            <a:r>
              <a:rPr lang="el-GR" dirty="0" smtClean="0">
                <a:hlinkClick r:id="rId2" tooltip="15 Αυγούστου"/>
              </a:rPr>
              <a:t>15 Αυγούστου</a:t>
            </a:r>
            <a:r>
              <a:rPr lang="el-GR" dirty="0" smtClean="0"/>
              <a:t> </a:t>
            </a:r>
            <a:r>
              <a:rPr lang="el-GR" dirty="0" smtClean="0">
                <a:hlinkClick r:id="rId3" tooltip="1815"/>
              </a:rPr>
              <a:t>1815</a:t>
            </a:r>
            <a:r>
              <a:rPr lang="el-GR" dirty="0" smtClean="0"/>
              <a:t/>
            </a:r>
            <a:br>
              <a:rPr lang="el-GR" dirty="0" smtClean="0"/>
            </a:br>
            <a:r>
              <a:rPr lang="el-GR" dirty="0" smtClean="0">
                <a:hlinkClick r:id="rId4" tooltip="Μέτσοβο"/>
              </a:rPr>
              <a:t>Μέτσοβο</a:t>
            </a:r>
            <a:r>
              <a:rPr lang="el-GR" dirty="0" smtClean="0"/>
              <a:t>, </a:t>
            </a:r>
            <a:r>
              <a:rPr lang="el-GR" dirty="0" smtClean="0">
                <a:hlinkClick r:id="rId5" tooltip="Ήπειρος"/>
              </a:rPr>
              <a:t>Ήπειρος</a:t>
            </a:r>
            <a:r>
              <a:rPr lang="el-GR" dirty="0" smtClean="0"/>
              <a:t>, </a:t>
            </a:r>
            <a:r>
              <a:rPr lang="el-GR" dirty="0" smtClean="0">
                <a:hlinkClick r:id="rId6" tooltip="Ελλάδα"/>
              </a:rPr>
              <a:t>Ελλάδα</a:t>
            </a:r>
            <a:r>
              <a:rPr lang="el-GR" dirty="0" smtClean="0"/>
              <a:t>Θάνατος15 Ιουλίου 1899 (83 ετών)</a:t>
            </a:r>
            <a:br>
              <a:rPr lang="el-GR" dirty="0" smtClean="0"/>
            </a:br>
            <a:r>
              <a:rPr lang="el-GR" dirty="0" smtClean="0">
                <a:hlinkClick r:id="rId7" tooltip="Αλεξάνδρεια"/>
              </a:rPr>
              <a:t>Αλεξάνδρεια</a:t>
            </a:r>
            <a:r>
              <a:rPr lang="el-GR" dirty="0" smtClean="0"/>
              <a:t>, </a:t>
            </a:r>
            <a:r>
              <a:rPr lang="el-GR" dirty="0" err="1" smtClean="0">
                <a:hlinkClick r:id="rId8" tooltip="Αίγυπτος"/>
              </a:rPr>
              <a:t>Αίγυπτος</a:t>
            </a:r>
            <a:r>
              <a:rPr lang="el-GR" dirty="0" err="1" smtClean="0"/>
              <a:t>Τόπος</a:t>
            </a:r>
            <a:r>
              <a:rPr lang="el-GR" dirty="0" smtClean="0"/>
              <a:t> </a:t>
            </a:r>
            <a:r>
              <a:rPr lang="el-GR" dirty="0" err="1" smtClean="0"/>
              <a:t>ταφής</a:t>
            </a:r>
            <a:r>
              <a:rPr lang="el-GR" dirty="0" err="1" smtClean="0">
                <a:hlinkClick r:id="rId9" tooltip="Πρώτο Νεκροταφείο Αθηνών"/>
              </a:rPr>
              <a:t>Πρώτο</a:t>
            </a:r>
            <a:r>
              <a:rPr lang="el-GR" dirty="0" smtClean="0">
                <a:hlinkClick r:id="rId9" tooltip="Πρώτο Νεκροταφείο Αθηνών"/>
              </a:rPr>
              <a:t> Νεκροταφείο </a:t>
            </a:r>
            <a:r>
              <a:rPr lang="el-GR" dirty="0" err="1" smtClean="0">
                <a:hlinkClick r:id="rId9" tooltip="Πρώτο Νεκροταφείο Αθηνών"/>
              </a:rPr>
              <a:t>Αθηνών</a:t>
            </a:r>
            <a:r>
              <a:rPr lang="el-GR" dirty="0" err="1" smtClean="0"/>
              <a:t>και</a:t>
            </a:r>
            <a:r>
              <a:rPr lang="el-GR" dirty="0" smtClean="0"/>
              <a:t> </a:t>
            </a:r>
            <a:r>
              <a:rPr lang="el-GR" dirty="0" err="1" smtClean="0">
                <a:hlinkClick r:id="rId7" tooltip="Αλεξάνδρεια"/>
              </a:rPr>
              <a:t>Αλεξάνδρεια</a:t>
            </a:r>
            <a:r>
              <a:rPr lang="el-GR" dirty="0" err="1" smtClean="0"/>
              <a:t>Εθνικότητα</a:t>
            </a:r>
            <a:r>
              <a:rPr lang="el-GR" dirty="0" err="1" smtClean="0">
                <a:hlinkClick r:id="rId6" tooltip="Ελλάδα"/>
              </a:rPr>
              <a:t>Ελληνική</a:t>
            </a:r>
            <a:r>
              <a:rPr lang="el-GR" dirty="0" err="1" smtClean="0"/>
              <a:t>Υπηκοότητα</a:t>
            </a:r>
            <a:r>
              <a:rPr lang="el-GR" dirty="0" err="1" smtClean="0">
                <a:hlinkClick r:id="rId6" tooltip="Ελλάδα"/>
              </a:rPr>
              <a:t>Ελλάδα</a:t>
            </a:r>
            <a:r>
              <a:rPr lang="el-GR" dirty="0" err="1" smtClean="0"/>
              <a:t>Πληροφορίες</a:t>
            </a:r>
            <a:r>
              <a:rPr lang="el-GR" dirty="0" smtClean="0"/>
              <a:t> </a:t>
            </a:r>
            <a:r>
              <a:rPr lang="el-GR" dirty="0" err="1" smtClean="0"/>
              <a:t>ασχολίαςΙδιότηταΕπιχειρηματίαςΟικογένειαΓονείς</a:t>
            </a:r>
            <a:r>
              <a:rPr lang="el-GR" dirty="0" err="1" smtClean="0">
                <a:hlinkClick r:id="rId10" tooltip="Μιχαήλ Αυγέρος - Αποστολάκας (δεν έχει γραφτεί ακόμα)"/>
              </a:rPr>
              <a:t>Μιχαήλ</a:t>
            </a:r>
            <a:r>
              <a:rPr lang="el-GR" dirty="0" smtClean="0">
                <a:hlinkClick r:id="rId10" tooltip="Μιχαήλ Αυγέρος - Αποστολάκας (δεν έχει γραφτεί ακόμα)"/>
              </a:rPr>
              <a:t> </a:t>
            </a:r>
            <a:r>
              <a:rPr lang="el-GR" dirty="0" err="1" smtClean="0">
                <a:hlinkClick r:id="rId10" tooltip="Μιχαήλ Αυγέρος - Αποστολάκας (δεν έχει γραφτεί ακόμα)"/>
              </a:rPr>
              <a:t>Αυγέρος</a:t>
            </a:r>
            <a:r>
              <a:rPr lang="el-GR" dirty="0" smtClean="0">
                <a:hlinkClick r:id="rId10" tooltip="Μιχαήλ Αυγέρος - Αποστολάκας (δεν έχει γραφτεί ακόμα)"/>
              </a:rPr>
              <a:t> - </a:t>
            </a:r>
            <a:r>
              <a:rPr lang="el-GR" dirty="0" err="1" smtClean="0">
                <a:hlinkClick r:id="rId10" tooltip="Μιχαήλ Αυγέρος - Αποστολάκας (δεν έχει γραφτεί ακόμα)"/>
              </a:rPr>
              <a:t>Αποστολάκας</a:t>
            </a:r>
            <a:r>
              <a:rPr lang="el-GR" dirty="0" smtClean="0"/>
              <a:t/>
            </a:r>
            <a:br>
              <a:rPr lang="el-GR" dirty="0" smtClean="0"/>
            </a:br>
            <a:r>
              <a:rPr lang="el-GR" dirty="0" smtClean="0">
                <a:hlinkClick r:id="rId11" tooltip="Ευδοκία Φάφαλη (δεν έχει γραφτεί ακόμα)"/>
              </a:rPr>
              <a:t>Ευδοκία </a:t>
            </a:r>
            <a:r>
              <a:rPr lang="el-GR" dirty="0" err="1" smtClean="0">
                <a:hlinkClick r:id="rId11" tooltip="Ευδοκία Φάφαλη (δεν έχει γραφτεί ακόμα)"/>
              </a:rPr>
              <a:t>Φάφαλη</a:t>
            </a:r>
            <a:r>
              <a:rPr lang="el-GR" dirty="0" err="1" smtClean="0"/>
              <a:t>Αδέλφια</a:t>
            </a:r>
            <a:r>
              <a:rPr lang="el-GR" dirty="0" err="1" smtClean="0">
                <a:hlinkClick r:id="rId12" tooltip="Μιχαήλα Αβέρωφ"/>
              </a:rPr>
              <a:t>Μιχαήλα</a:t>
            </a:r>
            <a:r>
              <a:rPr lang="el-GR" dirty="0" smtClean="0">
                <a:hlinkClick r:id="rId12" tooltip="Μιχαήλα Αβέρωφ"/>
              </a:rPr>
              <a:t> Αβέρωφ</a:t>
            </a:r>
            <a:r>
              <a:rPr lang="el-GR" dirty="0" smtClean="0"/>
              <a:t/>
            </a:r>
            <a:br>
              <a:rPr lang="el-GR" dirty="0" smtClean="0"/>
            </a:br>
            <a:endParaRPr lang="el-GR" dirty="0"/>
          </a:p>
        </p:txBody>
      </p:sp>
      <p:pic>
        <p:nvPicPr>
          <p:cNvPr id="5" name="4 - Θέση περιεχομένου" descr="375px-Averof_George_by_P._Prosalentis.jpg"/>
          <p:cNvPicPr>
            <a:picLocks noGrp="1" noChangeAspect="1"/>
          </p:cNvPicPr>
          <p:nvPr>
            <p:ph sz="half" idx="1"/>
          </p:nvPr>
        </p:nvPicPr>
        <p:blipFill>
          <a:blip r:embed="rId13" cstate="print"/>
          <a:stretch>
            <a:fillRect/>
          </a:stretch>
        </p:blipFill>
        <p:spPr>
          <a:xfrm>
            <a:off x="1142976" y="930274"/>
            <a:ext cx="3929090" cy="498164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Τα έθιμα και τα φημισμένα του           </a:t>
            </a:r>
            <a:endParaRPr lang="el-GR" dirty="0"/>
          </a:p>
        </p:txBody>
      </p:sp>
      <p:sp>
        <p:nvSpPr>
          <p:cNvPr id="3" name="2 - Θέση κειμένου"/>
          <p:cNvSpPr>
            <a:spLocks noGrp="1"/>
          </p:cNvSpPr>
          <p:nvPr>
            <p:ph type="body" idx="1"/>
          </p:nvPr>
        </p:nvSpPr>
        <p:spPr/>
        <p:txBody>
          <a:bodyPr/>
          <a:lstStyle/>
          <a:p>
            <a:r>
              <a:rPr lang="el-GR" dirty="0" smtClean="0"/>
              <a:t>  Τα παραδοσιακά του</a:t>
            </a:r>
            <a:endParaRPr lang="el-GR" dirty="0"/>
          </a:p>
        </p:txBody>
      </p:sp>
      <p:sp>
        <p:nvSpPr>
          <p:cNvPr id="4" name="3 - Θέση κειμένου"/>
          <p:cNvSpPr>
            <a:spLocks noGrp="1"/>
          </p:cNvSpPr>
          <p:nvPr>
            <p:ph type="body" sz="half" idx="3"/>
          </p:nvPr>
        </p:nvSpPr>
        <p:spPr/>
        <p:txBody>
          <a:bodyPr/>
          <a:lstStyle/>
          <a:p>
            <a:r>
              <a:rPr lang="el-GR" dirty="0" smtClean="0"/>
              <a:t>Του </a:t>
            </a:r>
            <a:r>
              <a:rPr lang="el-GR" dirty="0" err="1" smtClean="0"/>
              <a:t>μπασδάνη</a:t>
            </a:r>
            <a:endParaRPr lang="el-GR" dirty="0"/>
          </a:p>
        </p:txBody>
      </p:sp>
      <p:sp>
        <p:nvSpPr>
          <p:cNvPr id="5" name="4 - Θέση περιεχομένου"/>
          <p:cNvSpPr>
            <a:spLocks noGrp="1"/>
          </p:cNvSpPr>
          <p:nvPr>
            <p:ph sz="quarter" idx="2"/>
          </p:nvPr>
        </p:nvSpPr>
        <p:spPr>
          <a:xfrm>
            <a:off x="607224" y="1357298"/>
            <a:ext cx="3464710" cy="1785950"/>
          </a:xfrm>
        </p:spPr>
        <p:txBody>
          <a:bodyPr>
            <a:normAutofit fontScale="92500" lnSpcReduction="10000"/>
          </a:bodyPr>
          <a:lstStyle/>
          <a:p>
            <a:r>
              <a:rPr lang="el-GR" dirty="0" smtClean="0"/>
              <a:t>Έχει τα παραδοσιακά του τυριά . Πιο πολύ φημίζεται για το καπνιστό ή  </a:t>
            </a:r>
            <a:r>
              <a:rPr lang="el-GR" dirty="0" err="1" smtClean="0"/>
              <a:t>Μετσοβόνε</a:t>
            </a:r>
            <a:r>
              <a:rPr lang="el-GR" dirty="0" smtClean="0"/>
              <a:t>.</a:t>
            </a:r>
          </a:p>
        </p:txBody>
      </p:sp>
      <p:sp>
        <p:nvSpPr>
          <p:cNvPr id="6" name="5 - Θέση περιεχομένου"/>
          <p:cNvSpPr>
            <a:spLocks noGrp="1"/>
          </p:cNvSpPr>
          <p:nvPr>
            <p:ph sz="quarter" idx="4"/>
          </p:nvPr>
        </p:nvSpPr>
        <p:spPr>
          <a:xfrm>
            <a:off x="4652169" y="1214422"/>
            <a:ext cx="3277417" cy="2286016"/>
          </a:xfrm>
        </p:spPr>
        <p:txBody>
          <a:bodyPr>
            <a:normAutofit fontScale="92500"/>
          </a:bodyPr>
          <a:lstStyle/>
          <a:p>
            <a:r>
              <a:rPr lang="el-GR" dirty="0" smtClean="0"/>
              <a:t>Κάθε 17 Μαΐου γιορτάζουν τον εκ Μετσόβου Νικόλαο </a:t>
            </a:r>
            <a:r>
              <a:rPr lang="el-GR" dirty="0" err="1" smtClean="0"/>
              <a:t>μπασδάνη</a:t>
            </a:r>
            <a:r>
              <a:rPr lang="el-GR" dirty="0" smtClean="0"/>
              <a:t>. Το χορευτικό χορεύει μετά την εκκλησία. </a:t>
            </a:r>
            <a:endParaRPr lang="el-GR" dirty="0"/>
          </a:p>
        </p:txBody>
      </p:sp>
      <p:pic>
        <p:nvPicPr>
          <p:cNvPr id="7" name="6 - Εικόνα" descr="AgiosNikolaosMagnisia01.jpg"/>
          <p:cNvPicPr>
            <a:picLocks noChangeAspect="1"/>
          </p:cNvPicPr>
          <p:nvPr/>
        </p:nvPicPr>
        <p:blipFill>
          <a:blip r:embed="rId2" cstate="print"/>
          <a:stretch>
            <a:fillRect/>
          </a:stretch>
        </p:blipFill>
        <p:spPr>
          <a:xfrm>
            <a:off x="4857752" y="3357562"/>
            <a:ext cx="2557850" cy="2112510"/>
          </a:xfrm>
          <a:prstGeom prst="rect">
            <a:avLst/>
          </a:prstGeom>
        </p:spPr>
      </p:pic>
      <p:pic>
        <p:nvPicPr>
          <p:cNvPr id="8" name="7 - Εικόνα" descr="Τυριά Μέτσοβο.jpg"/>
          <p:cNvPicPr>
            <a:picLocks noChangeAspect="1"/>
          </p:cNvPicPr>
          <p:nvPr/>
        </p:nvPicPr>
        <p:blipFill>
          <a:blip r:embed="rId3" cstate="print"/>
          <a:stretch>
            <a:fillRect/>
          </a:stretch>
        </p:blipFill>
        <p:spPr>
          <a:xfrm>
            <a:off x="714348" y="3214686"/>
            <a:ext cx="3214678" cy="21345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14876" y="428604"/>
            <a:ext cx="4000528" cy="428628"/>
          </a:xfrm>
        </p:spPr>
        <p:txBody>
          <a:bodyPr>
            <a:normAutofit/>
          </a:bodyPr>
          <a:lstStyle/>
          <a:p>
            <a:r>
              <a:rPr lang="el-GR" dirty="0" smtClean="0"/>
              <a:t>Η ιστορία του </a:t>
            </a:r>
            <a:r>
              <a:rPr lang="el-GR" dirty="0" err="1" smtClean="0"/>
              <a:t>μπαστάνη</a:t>
            </a:r>
            <a:endParaRPr lang="el-GR" dirty="0"/>
          </a:p>
        </p:txBody>
      </p:sp>
      <p:sp>
        <p:nvSpPr>
          <p:cNvPr id="3" name="2 - Θέση κειμένου"/>
          <p:cNvSpPr>
            <a:spLocks noGrp="1"/>
          </p:cNvSpPr>
          <p:nvPr>
            <p:ph type="body" idx="2"/>
          </p:nvPr>
        </p:nvSpPr>
        <p:spPr>
          <a:xfrm>
            <a:off x="4572000" y="857232"/>
            <a:ext cx="4572000" cy="5715040"/>
          </a:xfrm>
        </p:spPr>
        <p:txBody>
          <a:bodyPr>
            <a:noAutofit/>
          </a:bodyPr>
          <a:lstStyle/>
          <a:p>
            <a:r>
              <a:rPr lang="el-GR" sz="900" dirty="0" smtClean="0"/>
              <a:t>Ο Άγιος Νικόλαος καταγόταν από το Μέτσοβο της Ηπείρου, αλλά στη νεανική του ηλικία εγκαταστάθηκε στα Τρίκαλα και εργαζόταν </a:t>
            </a:r>
            <a:r>
              <a:rPr lang="el-GR" sz="900" dirty="0" err="1" smtClean="0"/>
              <a:t>σ΄</a:t>
            </a:r>
            <a:r>
              <a:rPr lang="el-GR" sz="900" dirty="0" smtClean="0"/>
              <a:t> ένα αρτοπωλείο της πόλης.</a:t>
            </a:r>
          </a:p>
          <a:p>
            <a:r>
              <a:rPr lang="el-GR" sz="900" dirty="0" smtClean="0"/>
              <a:t>Δυο-τρία έτη αργότερα πείστηκε από κάποιους Οθωμανούς που έκανε παρέα να αρνηθεί του Χριστό και να γίνει Μουσουλμάνος. Όμως σύντομα κατάλαβε το λάθος του, μετάνιωσε και επέστρεψε στο Μέτσοβο ζώντας πια χριστιανική ζωή. Λίγα χρόνια αργότερα, μαζί με κάποιους συμπατριώτες του, φόρτωσαν τα άλογά τους με δαδί και μετέβησαν στα Τρίκαλα για να πουλήσουν το φορτίο του. Εκεί όμως τον αναγνώρισε ένας Τούρκος κουρέας2 και άρχισε να τον κατηγορεί. Φοβισμένος ο Νικόλαος, του χάρισε το φορτίο του δαδιού, παρακαλώντας τον να μην τον καταδώσει. Εκείνος πήρε το φορτίο και του υποσχέθηκε να μην τον φανερώσει ποτέ, υπό την προϋπόθεση να του φέρνει κάθε χρόνο ένα φόρτωμα δαδιού, εξασφαλίζοντας έτσι την εχεμύθειά του.</a:t>
            </a:r>
          </a:p>
          <a:p>
            <a:r>
              <a:rPr lang="el-GR" sz="900" dirty="0" smtClean="0"/>
              <a:t/>
            </a:r>
            <a:br>
              <a:rPr lang="el-GR" sz="900" dirty="0" smtClean="0"/>
            </a:br>
            <a:r>
              <a:rPr lang="el-GR" sz="900" dirty="0" smtClean="0"/>
              <a:t>Όμως αργότερα ο Νικόλαος μετανόησε για την υπόσχεσή του αυτή και ζήτησε τη βοήθεια του πνευματικού του. Ο Άγιος εξομολογήθηκε το αμάρτημά του και, παρά τις αντιρρήσεις του γέροντά του, εξασφάλισε την ευχή του για το μαρτύριο. Επέστρεψε στα Τρίκαλα και παρουσιάστηκε στον κουρέα ο οποίος μεγαλόφωνα και παρουσία μεγάλου πλήθους Οθωμανών, τον κατήγγειλε ότι εγκατέλειψε το Μωαμεθανισμό. Οι Οθωμανοί τον άρπαξαν και τον οδήγησαν στο δικαστή. Εκεί, στη σχετική ερώτηση του δικαστή, ο μάρτυς απάντησε με γενναιότητα ότι ήταν Χριστιανός και Χριστιανός σκόπευε να πεθάνει. Μετά από τις συνηθισμένες κολακείες, υποσχέσεις και απειλές, με διαταγή του δικαστή, ραβδίστηκε άγρια κι έπειτα ρίχτηκε στη σκοτεινή φυλακή. Εκεί τον τυραννούσαν με το μαρτύριο της δίψας και της πείνας. Έπειτα από λίγες ημέρες ο δικαστής διέταξε και πάλι να τον φέρουν στο δικαστήριο.</a:t>
            </a:r>
          </a:p>
          <a:p>
            <a:r>
              <a:rPr lang="el-GR" sz="900" dirty="0" smtClean="0"/>
              <a:t>Εκεί ο Νικόλαος έμεινε αμετάθετος στην ορθή πίστη παρά τις απειλές των Οθωμανών. Τότε ο δικαστής διέταξε να ανάψουν μια μεγάλη φωτιά στο κέντρο της αγοράς των Τρικάλων και να ρίξουν μέσα </a:t>
            </a:r>
            <a:r>
              <a:rPr lang="el-GR" sz="900" dirty="0" err="1" smtClean="0"/>
              <a:t>σ΄αυτή</a:t>
            </a:r>
            <a:r>
              <a:rPr lang="el-GR" sz="900" dirty="0" smtClean="0"/>
              <a:t> τον Άγιο. Έτσι την 16η </a:t>
            </a:r>
            <a:r>
              <a:rPr lang="el-GR" sz="900" dirty="0" err="1" smtClean="0"/>
              <a:t>Μαϊου</a:t>
            </a:r>
            <a:r>
              <a:rPr lang="el-GR" sz="900" dirty="0" smtClean="0"/>
              <a:t> του 1617 ο Άγιος Νικόλαος χαρούμενος και προφέροντας δοξολογίες, παρέδωσε την αγία του ψυχή. Ένας Χριστιανός αγγειοπλάστης, ευλαβούμενος τον Άγιο, έδωσε λίγα χρήματα σε κάποιους Τούρκους και πήρε την κάρα του Αγίου και την έκρυψε </a:t>
            </a:r>
            <a:r>
              <a:rPr lang="el-GR" sz="900" dirty="0" err="1" smtClean="0"/>
              <a:t>σ΄</a:t>
            </a:r>
            <a:r>
              <a:rPr lang="el-GR" sz="900" dirty="0" smtClean="0"/>
              <a:t> ένα τοίχο του σπιτιού του.</a:t>
            </a:r>
          </a:p>
          <a:p>
            <a:r>
              <a:rPr lang="el-GR" sz="900" dirty="0" smtClean="0"/>
              <a:t>Μερικά χρόνια αργότερα, μετά το θάνατο του αγγειοπλάστη, κι ενώ κάτοχος του σπιτιού ήταν ένας Χριστιανός ονόματι </a:t>
            </a:r>
            <a:r>
              <a:rPr lang="el-GR" sz="900" dirty="0" err="1" smtClean="0"/>
              <a:t>Μέλανδρος</a:t>
            </a:r>
            <a:r>
              <a:rPr lang="el-GR" sz="900" dirty="0" smtClean="0"/>
              <a:t>, την ημέρα της μνήμης του Αγίου είδε ένα λαμπρό φως </a:t>
            </a:r>
            <a:r>
              <a:rPr lang="el-GR" sz="900" dirty="0" err="1" smtClean="0"/>
              <a:t>σ΄</a:t>
            </a:r>
            <a:r>
              <a:rPr lang="el-GR" sz="900" dirty="0" smtClean="0"/>
              <a:t> έναν από τους τοίχους του </a:t>
            </a:r>
            <a:r>
              <a:rPr lang="el-GR" sz="900" dirty="0" err="1" smtClean="0"/>
              <a:t>σπιτιι</a:t>
            </a:r>
            <a:r>
              <a:rPr lang="el-GR" sz="900" dirty="0" smtClean="0"/>
              <a:t> του.</a:t>
            </a:r>
          </a:p>
          <a:p>
            <a:endParaRPr lang="el-GR" sz="900" dirty="0" smtClean="0"/>
          </a:p>
          <a:p>
            <a:r>
              <a:rPr lang="el-GR" sz="900" dirty="0" smtClean="0"/>
              <a:t/>
            </a:r>
            <a:br>
              <a:rPr lang="el-GR" sz="900" dirty="0" smtClean="0"/>
            </a:br>
            <a:endParaRPr lang="el-GR" sz="900" dirty="0"/>
          </a:p>
        </p:txBody>
      </p:sp>
      <p:pic>
        <p:nvPicPr>
          <p:cNvPr id="7" name="6 - Θέση περιεχομένου" descr="AgiosNikolaosMagnisia01.jpg"/>
          <p:cNvPicPr>
            <a:picLocks noGrp="1" noChangeAspect="1"/>
          </p:cNvPicPr>
          <p:nvPr>
            <p:ph sz="half" idx="1"/>
          </p:nvPr>
        </p:nvPicPr>
        <p:blipFill>
          <a:blip r:embed="rId2" cstate="print"/>
          <a:stretch>
            <a:fillRect/>
          </a:stretch>
        </p:blipFill>
        <p:spPr>
          <a:xfrm>
            <a:off x="785786" y="1071546"/>
            <a:ext cx="3258312" cy="451104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Γεωγραφία του</a:t>
            </a:r>
            <a:endParaRPr lang="el-GR" dirty="0"/>
          </a:p>
        </p:txBody>
      </p:sp>
      <p:sp>
        <p:nvSpPr>
          <p:cNvPr id="3" name="2 - Θέση περιεχομένου"/>
          <p:cNvSpPr>
            <a:spLocks noGrp="1"/>
          </p:cNvSpPr>
          <p:nvPr>
            <p:ph sz="half" idx="1"/>
          </p:nvPr>
        </p:nvSpPr>
        <p:spPr/>
        <p:txBody>
          <a:bodyPr/>
          <a:lstStyle/>
          <a:p>
            <a:r>
              <a:rPr lang="el-GR" dirty="0" smtClean="0"/>
              <a:t>Το Μέτσοβο είναι μια ορεινή περιοχή .</a:t>
            </a:r>
          </a:p>
          <a:p>
            <a:r>
              <a:rPr lang="el-GR" dirty="0" smtClean="0"/>
              <a:t>Νομό έχει τα Ιωάννινα .</a:t>
            </a:r>
          </a:p>
          <a:p>
            <a:pPr>
              <a:buNone/>
            </a:pPr>
            <a:endParaRPr lang="el-GR" dirty="0" smtClean="0"/>
          </a:p>
          <a:p>
            <a:pPr>
              <a:buNone/>
            </a:pPr>
            <a:endParaRPr lang="el-GR" dirty="0"/>
          </a:p>
        </p:txBody>
      </p:sp>
      <p:pic>
        <p:nvPicPr>
          <p:cNvPr id="5" name="4 - Θέση περιεχομένου" descr="3.jpg"/>
          <p:cNvPicPr>
            <a:picLocks noGrp="1" noChangeAspect="1"/>
          </p:cNvPicPr>
          <p:nvPr>
            <p:ph sz="half" idx="2"/>
          </p:nvPr>
        </p:nvPicPr>
        <p:blipFill>
          <a:blip r:embed="rId2" cstate="print"/>
          <a:stretch>
            <a:fillRect/>
          </a:stretch>
        </p:blipFill>
        <p:spPr>
          <a:xfrm>
            <a:off x="4500562" y="857232"/>
            <a:ext cx="3930650" cy="29479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Χάρτης-</a:t>
            </a:r>
            <a:r>
              <a:rPr lang="en-US" dirty="0" smtClean="0"/>
              <a:t>map</a:t>
            </a:r>
            <a:endParaRPr lang="el-GR" dirty="0"/>
          </a:p>
        </p:txBody>
      </p:sp>
      <p:pic>
        <p:nvPicPr>
          <p:cNvPr id="6" name="5 - Θέση περιεχομένου" descr="mapsmall-3214.png"/>
          <p:cNvPicPr>
            <a:picLocks noGrp="1" noChangeAspect="1"/>
          </p:cNvPicPr>
          <p:nvPr>
            <p:ph idx="1"/>
          </p:nvPr>
        </p:nvPicPr>
        <p:blipFill>
          <a:blip r:embed="rId2" cstate="print"/>
          <a:stretch>
            <a:fillRect/>
          </a:stretch>
        </p:blipFill>
        <p:spPr>
          <a:xfrm>
            <a:off x="500034" y="642918"/>
            <a:ext cx="4286248" cy="4078847"/>
          </a:xfrm>
        </p:spPr>
      </p:pic>
      <p:pic>
        <p:nvPicPr>
          <p:cNvPr id="7" name="6 - Εικόνα" descr="metsovo_hotels.jpg"/>
          <p:cNvPicPr>
            <a:picLocks noChangeAspect="1"/>
          </p:cNvPicPr>
          <p:nvPr/>
        </p:nvPicPr>
        <p:blipFill>
          <a:blip r:embed="rId3" cstate="print"/>
          <a:stretch>
            <a:fillRect/>
          </a:stretch>
        </p:blipFill>
        <p:spPr>
          <a:xfrm>
            <a:off x="4786314" y="1000108"/>
            <a:ext cx="3900986" cy="355166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εικόνες του</a:t>
            </a:r>
            <a:endParaRPr lang="el-GR" dirty="0"/>
          </a:p>
        </p:txBody>
      </p:sp>
      <p:pic>
        <p:nvPicPr>
          <p:cNvPr id="4" name="3 - Θέση περιεχομένου" descr="metsovo2.jpg"/>
          <p:cNvPicPr>
            <a:picLocks noGrp="1" noChangeAspect="1"/>
          </p:cNvPicPr>
          <p:nvPr>
            <p:ph idx="1"/>
          </p:nvPr>
        </p:nvPicPr>
        <p:blipFill>
          <a:blip r:embed="rId2" cstate="print"/>
          <a:stretch>
            <a:fillRect/>
          </a:stretch>
        </p:blipFill>
        <p:spPr>
          <a:xfrm>
            <a:off x="714348" y="571480"/>
            <a:ext cx="3857652" cy="2121709"/>
          </a:xfrm>
        </p:spPr>
      </p:pic>
      <p:pic>
        <p:nvPicPr>
          <p:cNvPr id="6" name="5 - Εικόνα" descr="metsovo.jpg"/>
          <p:cNvPicPr>
            <a:picLocks noChangeAspect="1"/>
          </p:cNvPicPr>
          <p:nvPr/>
        </p:nvPicPr>
        <p:blipFill>
          <a:blip r:embed="rId3" cstate="print"/>
          <a:stretch>
            <a:fillRect/>
          </a:stretch>
        </p:blipFill>
        <p:spPr>
          <a:xfrm>
            <a:off x="1071538" y="2928934"/>
            <a:ext cx="3143272" cy="2460146"/>
          </a:xfrm>
          <a:prstGeom prst="rect">
            <a:avLst/>
          </a:prstGeom>
        </p:spPr>
      </p:pic>
      <p:pic>
        <p:nvPicPr>
          <p:cNvPr id="7" name="6 - Εικόνα" descr="3000.jpg"/>
          <p:cNvPicPr>
            <a:picLocks noChangeAspect="1"/>
          </p:cNvPicPr>
          <p:nvPr/>
        </p:nvPicPr>
        <p:blipFill>
          <a:blip r:embed="rId4" cstate="print"/>
          <a:stretch>
            <a:fillRect/>
          </a:stretch>
        </p:blipFill>
        <p:spPr>
          <a:xfrm>
            <a:off x="4714876" y="642918"/>
            <a:ext cx="3786214" cy="1750279"/>
          </a:xfrm>
          <a:prstGeom prst="rect">
            <a:avLst/>
          </a:prstGeom>
        </p:spPr>
      </p:pic>
      <p:pic>
        <p:nvPicPr>
          <p:cNvPr id="8" name="7 - Εικόνα" descr="metsovo-2.jpg"/>
          <p:cNvPicPr>
            <a:picLocks noChangeAspect="1"/>
          </p:cNvPicPr>
          <p:nvPr/>
        </p:nvPicPr>
        <p:blipFill>
          <a:blip r:embed="rId5" cstate="print"/>
          <a:stretch>
            <a:fillRect/>
          </a:stretch>
        </p:blipFill>
        <p:spPr>
          <a:xfrm>
            <a:off x="4857752" y="2714620"/>
            <a:ext cx="3357554" cy="223277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Αγώνες</a:t>
            </a:r>
            <a:endParaRPr lang="el-GR" dirty="0"/>
          </a:p>
        </p:txBody>
      </p:sp>
      <p:sp>
        <p:nvSpPr>
          <p:cNvPr id="3" name="2 - Θέση κειμένου"/>
          <p:cNvSpPr>
            <a:spLocks noGrp="1"/>
          </p:cNvSpPr>
          <p:nvPr>
            <p:ph type="body" idx="2"/>
          </p:nvPr>
        </p:nvSpPr>
        <p:spPr/>
        <p:txBody>
          <a:bodyPr/>
          <a:lstStyle/>
          <a:p>
            <a:pPr>
              <a:buFont typeface="Wingdings" pitchFamily="2" charset="2"/>
              <a:buChar char="§"/>
            </a:pPr>
            <a:r>
              <a:rPr lang="el-GR" dirty="0" smtClean="0"/>
              <a:t>Ένας από τους αγώνες που διοργανώνει είναι το </a:t>
            </a:r>
            <a:r>
              <a:rPr lang="el-GR" dirty="0" err="1" smtClean="0"/>
              <a:t>ουρσα</a:t>
            </a:r>
            <a:r>
              <a:rPr lang="el-GR" dirty="0" smtClean="0"/>
              <a:t>  </a:t>
            </a:r>
            <a:r>
              <a:rPr lang="el-GR" dirty="0" err="1" smtClean="0"/>
              <a:t>τρειλ</a:t>
            </a:r>
            <a:r>
              <a:rPr lang="el-GR" dirty="0" smtClean="0"/>
              <a:t>  όπου </a:t>
            </a:r>
            <a:r>
              <a:rPr lang="el-GR" dirty="0" err="1" smtClean="0"/>
              <a:t>διμένει</a:t>
            </a:r>
            <a:r>
              <a:rPr lang="el-GR" dirty="0" smtClean="0"/>
              <a:t> στα </a:t>
            </a:r>
            <a:r>
              <a:rPr lang="el-GR" dirty="0" err="1" smtClean="0"/>
              <a:t>βλαχικα</a:t>
            </a:r>
            <a:r>
              <a:rPr lang="el-GR" dirty="0" smtClean="0"/>
              <a:t>  αρκούδα</a:t>
            </a:r>
            <a:endParaRPr lang="el-GR" dirty="0"/>
          </a:p>
        </p:txBody>
      </p:sp>
      <p:pic>
        <p:nvPicPr>
          <p:cNvPr id="5" name="4 - Θέση περιεχομένου" descr="1323546567474.jpg"/>
          <p:cNvPicPr>
            <a:picLocks noGrp="1" noChangeAspect="1"/>
          </p:cNvPicPr>
          <p:nvPr>
            <p:ph sz="half" idx="1"/>
          </p:nvPr>
        </p:nvPicPr>
        <p:blipFill>
          <a:blip r:embed="rId2" cstate="print"/>
          <a:stretch>
            <a:fillRect/>
          </a:stretch>
        </p:blipFill>
        <p:spPr>
          <a:xfrm>
            <a:off x="571472" y="642918"/>
            <a:ext cx="4816503" cy="535785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151</TotalTime>
  <Words>279</Words>
  <Application>Microsoft Office PowerPoint</Application>
  <PresentationFormat>Προβολή στην οθόνη (4:3)</PresentationFormat>
  <Paragraphs>33</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Άποψη</vt:lpstr>
      <vt:lpstr>Το Μέτσοβο</vt:lpstr>
      <vt:lpstr>Η Ιστορια του!</vt:lpstr>
      <vt:lpstr> Ο ευεργέτης του Μετσόβου.</vt:lpstr>
      <vt:lpstr>  Τα έθιμα και τα φημισμένα του           </vt:lpstr>
      <vt:lpstr>Η ιστορία του μπαστάνη</vt:lpstr>
      <vt:lpstr>Η Γεωγραφία του</vt:lpstr>
      <vt:lpstr>Χάρτης-map</vt:lpstr>
      <vt:lpstr>Οι εικόνες του</vt:lpstr>
      <vt:lpstr>Αγώνες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Μέτσοβο</dc:title>
  <dc:creator>Hello</dc:creator>
  <cp:lastModifiedBy>Γιώργος</cp:lastModifiedBy>
  <cp:revision>17</cp:revision>
  <dcterms:created xsi:type="dcterms:W3CDTF">2018-05-06T11:08:03Z</dcterms:created>
  <dcterms:modified xsi:type="dcterms:W3CDTF">2018-05-24T16:54:06Z</dcterms:modified>
</cp:coreProperties>
</file>