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C0EE4E8-EA64-4F75-BCED-F256255A8D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3DF35821-A26F-40A1-A275-F22EFC25F1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C57439B-007D-4470-BD3A-EF9D5D857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302A4-8B8F-4BF3-8018-1677A58548CA}" type="datetimeFigureOut">
              <a:rPr lang="el-GR" smtClean="0"/>
              <a:t>15/5/2020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E2372CA7-A5CD-4542-A9E0-F9B0CA5CC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91F2C1F2-1A1B-46C9-A1B3-A97819A8F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35B58-3D10-4F39-8312-E6F9C8C881B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5877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899CA70-20A1-4F8A-9ABF-E3C8AADE0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F31C8CD2-21F4-4C7A-8A5C-E4245E0D04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9F348A1F-CDFD-4038-BBEC-5FF1275BA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302A4-8B8F-4BF3-8018-1677A58548CA}" type="datetimeFigureOut">
              <a:rPr lang="el-GR" smtClean="0"/>
              <a:t>15/5/2020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613A160-6C8D-4CA1-861E-55164DEB7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9BBBAF1E-D107-40F3-AF0D-97069D15A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35B58-3D10-4F39-8312-E6F9C8C881B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48884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411E507C-6760-43B1-AF3E-986B6EE386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33B630C3-0909-447D-982C-7DDB27CAB4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EA397813-A2E1-4E5A-8FD3-E86E855D9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302A4-8B8F-4BF3-8018-1677A58548CA}" type="datetimeFigureOut">
              <a:rPr lang="el-GR" smtClean="0"/>
              <a:t>15/5/2020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E72B4FF5-CB76-4DBE-A0CA-55C1C048A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33B5823-A65F-4424-8F11-014AFDFC8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35B58-3D10-4F39-8312-E6F9C8C881B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62621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A5D6815-8EEE-4733-A3DA-7D7F75007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927DFBB-B10E-4745-8349-D51CC4DF4E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157B5708-0351-4801-A75E-B2A62A6EC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302A4-8B8F-4BF3-8018-1677A58548CA}" type="datetimeFigureOut">
              <a:rPr lang="el-GR" smtClean="0"/>
              <a:t>15/5/2020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B4707B2D-50D3-4DB5-8C56-C17B7D017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DA870B3E-92DF-4853-AA65-7ED8BEE23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35B58-3D10-4F39-8312-E6F9C8C881B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2897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97222B8-72D9-4D1E-851F-20DA89385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7B7710DA-6994-495A-BE69-3546473E55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4EEF9846-1608-48CC-A0FD-DD49268CB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302A4-8B8F-4BF3-8018-1677A58548CA}" type="datetimeFigureOut">
              <a:rPr lang="el-GR" smtClean="0"/>
              <a:t>15/5/2020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BC45DCCF-41C4-43FB-A259-C79CC3A6E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C2BD0369-6F33-43DB-8ED6-2AEC5D8BE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35B58-3D10-4F39-8312-E6F9C8C881B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89764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4D2CA6A-A77F-4FC9-B30F-00AC9BABE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719376B-7B3F-4655-B187-9D75BE9051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C3C7458F-6521-433A-90AA-00269EDFE2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C9D6423F-9924-4C94-9AFF-90784DB3E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302A4-8B8F-4BF3-8018-1677A58548CA}" type="datetimeFigureOut">
              <a:rPr lang="el-GR" smtClean="0"/>
              <a:t>15/5/2020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3527AFFC-2E0D-4BDD-8DF3-B86074A43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60D92B75-3324-4599-A1A1-693F40533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35B58-3D10-4F39-8312-E6F9C8C881B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62692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8B3564A-5E11-4ABD-B29C-905DC05FC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F6AAA1F2-9AFA-43AE-95CA-2617DAE8DF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709AE093-0326-40B9-B8FE-74DFA1BD19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6366338B-17A9-4A39-A0D0-7F19464C0C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C8076F13-F5D5-4F30-9AE5-7AD406E04F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9D7AD57E-0047-4563-BED8-8F6AF2633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302A4-8B8F-4BF3-8018-1677A58548CA}" type="datetimeFigureOut">
              <a:rPr lang="el-GR" smtClean="0"/>
              <a:t>15/5/2020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E72D4396-E7E4-4667-8EBA-428907696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D825E01A-B5F5-4728-865C-7ADD15A3E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35B58-3D10-4F39-8312-E6F9C8C881B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46623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9688FCD-29B6-424A-80F5-9B896A320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41714676-A70D-46DD-A25A-A81C47A83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302A4-8B8F-4BF3-8018-1677A58548CA}" type="datetimeFigureOut">
              <a:rPr lang="el-GR" smtClean="0"/>
              <a:t>15/5/2020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51ED9C49-555E-4C79-AF77-24F18C500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B134303B-0AC4-4627-9608-93CF197EC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35B58-3D10-4F39-8312-E6F9C8C881B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96306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9B5E28B9-CDCC-420C-B92B-754A31C5C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302A4-8B8F-4BF3-8018-1677A58548CA}" type="datetimeFigureOut">
              <a:rPr lang="el-GR" smtClean="0"/>
              <a:t>15/5/2020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9B9B0B92-3F97-4866-B3E3-0C82CCC28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AD5EA8EF-2E20-4893-B57B-9A81EDBEE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35B58-3D10-4F39-8312-E6F9C8C881B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77164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2DFA13B-1CED-4302-B86A-6614A1286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FB4058B-6EFB-4DF0-AD6D-13482D7FF4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C4CD6108-9C7C-4709-A23E-FDC5B58CEA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6EDC6E19-A11E-48B6-9AA0-64DB82108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302A4-8B8F-4BF3-8018-1677A58548CA}" type="datetimeFigureOut">
              <a:rPr lang="el-GR" smtClean="0"/>
              <a:t>15/5/2020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9DC7B53C-596A-4518-AE9A-5C125EF0A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4A92A8A3-A372-45C2-A154-E6DF8A8E7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35B58-3D10-4F39-8312-E6F9C8C881B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01392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E1C3638-FA51-49DF-8C7D-FC6A5A8A5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3F78A51A-714D-4E3E-A785-C37435B957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B527FA74-78B7-4E9F-92AF-BC4EF9777A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64D192ED-4ABC-43EA-A9DB-35BFCE2AE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302A4-8B8F-4BF3-8018-1677A58548CA}" type="datetimeFigureOut">
              <a:rPr lang="el-GR" smtClean="0"/>
              <a:t>15/5/2020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7620D008-E7B1-4CF3-A79F-37B7974FE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36DB2DA3-7EA6-49D0-8F21-00191BF99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35B58-3D10-4F39-8312-E6F9C8C881B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24537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41D72F19-089D-42A8-870E-6497ABCBA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2F3652F2-99B9-4ADC-818D-C5D1772F39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4CB64B2E-B950-4622-8975-F05E086A7B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8302A4-8B8F-4BF3-8018-1677A58548CA}" type="datetimeFigureOut">
              <a:rPr lang="el-GR" smtClean="0"/>
              <a:t>15/5/2020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1F66364-A2C4-46EA-9E85-F6CBD868D5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8E1FE21A-0E8C-4541-B7FD-6513A12C95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235B58-3D10-4F39-8312-E6F9C8C881B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9223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l.wikipedia.org/wiki/%CE%95%CE%BA%CE%BA%CE%BB%CE%B7%CF%83%CE%AF%CE%B1_%CF%84%CE%B7%CF%82_%CE%95%CE%BB%CE%BB%CE%AC%CE%B4%CE%BF%CF%82" TargetMode="External"/><Relationship Id="rId2" Type="http://schemas.openxmlformats.org/officeDocument/2006/relationships/hyperlink" Target="https://el.wikipedia.org/wiki/%CE%95%CE%BB%CE%BB%CE%B7%CE%BD%CE%B9%CE%BA%CE%AE_%CE%B3%CE%BB%CF%8E%CF%83%CF%83%CE%B1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el.wikipedia.org/wiki/%CE%9D%CE%B1%CF%8C%CF%82_(%CF%87%CF%81%CE%B9%CF%83%CF%84%CE%B9%CE%B1%CE%BD%CE%B9%CE%BA%CF%8C%CF%82)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288FF3C-9892-431C-A5A8-4A2F4E4FCB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5501"/>
            <a:ext cx="9144000" cy="922789"/>
          </a:xfrm>
        </p:spPr>
        <p:txBody>
          <a:bodyPr>
            <a:noAutofit/>
          </a:bodyPr>
          <a:lstStyle/>
          <a:p>
            <a:r>
              <a:rPr lang="el-GR" sz="3200" b="1" dirty="0">
                <a:solidFill>
                  <a:schemeClr val="accent5">
                    <a:lumMod val="75000"/>
                  </a:schemeClr>
                </a:solidFill>
              </a:rPr>
              <a:t>ΜΝΗΜΕΙΑ ΚΑΙ ΤΟΠΟΙ ΧΡΙΣΤΙΑΝΙΚΗΣ ΛΑΤΡΕΙΑΣ:ΑΠΟΤΥΠΩΣΕΙΣ ΤΗΣ ΠΙΣΤΗΣ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0D3DB4D6-8094-4E6A-8312-1347A10205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283515"/>
            <a:ext cx="9144000" cy="5498983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9" name="Εικόνα 8">
            <a:extLst>
              <a:ext uri="{FF2B5EF4-FFF2-40B4-BE49-F238E27FC236}">
                <a16:creationId xmlns:a16="http://schemas.microsoft.com/office/drawing/2014/main" id="{EF233E34-F63B-424B-99CE-4E189DC9B2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466" y="1283515"/>
            <a:ext cx="8548382" cy="5394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916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0DBF05A8-9CBD-43E6-858F-60CF8E9478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5952" y="0"/>
            <a:ext cx="12920443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9FA9C87-4C7D-4173-B63D-B62B71CFF4CE}"/>
              </a:ext>
            </a:extLst>
          </p:cNvPr>
          <p:cNvSpPr txBox="1"/>
          <p:nvPr/>
        </p:nvSpPr>
        <p:spPr>
          <a:xfrm>
            <a:off x="8145711" y="142613"/>
            <a:ext cx="4328718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/>
              <a:t>                                                           </a:t>
            </a:r>
            <a:r>
              <a:rPr lang="el-GR" sz="1400" b="1" dirty="0">
                <a:solidFill>
                  <a:srgbClr val="FF0000"/>
                </a:solidFill>
              </a:rPr>
              <a:t> 1.</a:t>
            </a:r>
            <a:r>
              <a:rPr lang="el-GR" sz="1200" b="1" dirty="0">
                <a:solidFill>
                  <a:srgbClr val="FF0000"/>
                </a:solidFill>
              </a:rPr>
              <a:t>ΑΓΙΑ ΤΡΑΠΕΖΑ</a:t>
            </a:r>
          </a:p>
          <a:p>
            <a:r>
              <a:rPr lang="el-GR" sz="1200" b="1" dirty="0">
                <a:solidFill>
                  <a:srgbClr val="FF0000"/>
                </a:solidFill>
              </a:rPr>
              <a:t>                                                                    2.ΠΡΟΘΕΣΗ</a:t>
            </a:r>
          </a:p>
          <a:p>
            <a:r>
              <a:rPr lang="el-GR" sz="1200" b="1" dirty="0">
                <a:solidFill>
                  <a:srgbClr val="FF0000"/>
                </a:solidFill>
              </a:rPr>
              <a:t>                                                                    3.ΑΓΙΟ ΔΙΣΚΟΠΟΤΗΡΟ</a:t>
            </a:r>
          </a:p>
          <a:p>
            <a:r>
              <a:rPr lang="el-GR" sz="1200" b="1" dirty="0">
                <a:solidFill>
                  <a:srgbClr val="FF0000"/>
                </a:solidFill>
              </a:rPr>
              <a:t>                                                                    4.ΔΙΣΚΑΡΙΟ-ΑΣΤΕΡΙΣΚΟΣ</a:t>
            </a:r>
          </a:p>
          <a:p>
            <a:r>
              <a:rPr lang="el-GR" sz="1200" b="1" dirty="0">
                <a:solidFill>
                  <a:srgbClr val="FF0000"/>
                </a:solidFill>
              </a:rPr>
              <a:t>                                                                    5. ΕΞΑΠΤΕΡΥΓΑ</a:t>
            </a:r>
          </a:p>
          <a:p>
            <a:r>
              <a:rPr lang="el-GR" sz="1200" b="1" dirty="0">
                <a:solidFill>
                  <a:srgbClr val="FF0000"/>
                </a:solidFill>
              </a:rPr>
              <a:t>                                                                    6.ΣΤΑΥΡΟΣ</a:t>
            </a:r>
          </a:p>
          <a:p>
            <a:r>
              <a:rPr lang="el-GR" sz="1200" b="1" dirty="0">
                <a:solidFill>
                  <a:srgbClr val="FF0000"/>
                </a:solidFill>
              </a:rPr>
              <a:t>                                                                    7.ΚΗΡΟΠΗΓΙΑ</a:t>
            </a:r>
          </a:p>
          <a:p>
            <a:r>
              <a:rPr lang="el-GR" sz="1200" b="1" dirty="0">
                <a:solidFill>
                  <a:srgbClr val="FF0000"/>
                </a:solidFill>
              </a:rPr>
              <a:t>                                                                    8.ΤΟΠΟΣ ΛΑΤΡΕΙΑΣ</a:t>
            </a:r>
          </a:p>
          <a:p>
            <a:r>
              <a:rPr lang="el-GR" sz="1200" b="1" dirty="0">
                <a:solidFill>
                  <a:srgbClr val="FF0000"/>
                </a:solidFill>
              </a:rPr>
              <a:t>                                                                    9.ΕΥΑΓΓΕΛΙΟ</a:t>
            </a:r>
          </a:p>
          <a:p>
            <a:r>
              <a:rPr lang="el-GR" sz="1200" b="1" dirty="0">
                <a:solidFill>
                  <a:srgbClr val="FF0000"/>
                </a:solidFill>
              </a:rPr>
              <a:t>                                                                  10.ΘΥΜΙΑΤΗΡΙ</a:t>
            </a:r>
          </a:p>
          <a:p>
            <a:r>
              <a:rPr lang="el-GR" sz="1200" b="1" dirty="0">
                <a:solidFill>
                  <a:srgbClr val="FF0000"/>
                </a:solidFill>
              </a:rPr>
              <a:t>                                                                   11.ΘΥΡΑ ΔΙΑΚΟΝΩΝ</a:t>
            </a:r>
          </a:p>
          <a:p>
            <a:r>
              <a:rPr lang="el-GR" sz="1200" b="1" dirty="0">
                <a:solidFill>
                  <a:srgbClr val="FF0000"/>
                </a:solidFill>
              </a:rPr>
              <a:t>                                                                   12. ΩΡΑΙΑ ΠΥΛΗ</a:t>
            </a:r>
          </a:p>
          <a:p>
            <a:r>
              <a:rPr lang="el-GR" sz="1200" b="1" dirty="0">
                <a:solidFill>
                  <a:srgbClr val="FF0000"/>
                </a:solidFill>
              </a:rPr>
              <a:t>                                                                   13. ΜΑΝΟΥΑΛΙΑ</a:t>
            </a:r>
          </a:p>
          <a:p>
            <a:r>
              <a:rPr lang="el-GR" sz="1200" b="1" dirty="0">
                <a:solidFill>
                  <a:srgbClr val="FF0000"/>
                </a:solidFill>
              </a:rPr>
              <a:t>                                                                    14. ΨΑΛΤΗΡΙΑ</a:t>
            </a:r>
          </a:p>
          <a:p>
            <a:r>
              <a:rPr lang="el-GR" sz="1200" b="1" dirty="0">
                <a:solidFill>
                  <a:srgbClr val="FF0000"/>
                </a:solidFill>
              </a:rPr>
              <a:t>                                                                   15. ΕΠΙΣΚΟΠΙΚΟΣ ΘΡΟΝΟΣ</a:t>
            </a:r>
          </a:p>
          <a:p>
            <a:r>
              <a:rPr lang="el-GR" sz="1200" b="1" dirty="0">
                <a:solidFill>
                  <a:srgbClr val="FF0000"/>
                </a:solidFill>
              </a:rPr>
              <a:t>                                                                   16. ΣΤΑΣΙΔΙΑ</a:t>
            </a:r>
          </a:p>
          <a:p>
            <a:r>
              <a:rPr lang="el-GR" sz="1200" b="1" dirty="0">
                <a:solidFill>
                  <a:srgbClr val="FF0000"/>
                </a:solidFill>
              </a:rPr>
              <a:t>                                                                    17.ΒΑΣΙΛΙΚΕΣ ΘΥΡΕΣ</a:t>
            </a:r>
          </a:p>
          <a:p>
            <a:r>
              <a:rPr lang="el-GR" sz="1200" b="1" dirty="0">
                <a:solidFill>
                  <a:srgbClr val="FF0000"/>
                </a:solidFill>
              </a:rPr>
              <a:t>                                                                     18.ΕΙΚΟΝΟΣΤΑΣΙΑ</a:t>
            </a:r>
          </a:p>
          <a:p>
            <a:r>
              <a:rPr lang="el-GR" sz="1200" b="1" dirty="0">
                <a:solidFill>
                  <a:srgbClr val="FF0000"/>
                </a:solidFill>
              </a:rPr>
              <a:t>                                                                      19. ΕΙΣΟΔΟΣ</a:t>
            </a:r>
          </a:p>
          <a:p>
            <a:endParaRPr lang="el-GR" sz="1200" b="1" dirty="0">
              <a:solidFill>
                <a:srgbClr val="FF0000"/>
              </a:solidFill>
            </a:endParaRPr>
          </a:p>
          <a:p>
            <a:endParaRPr lang="el-GR" sz="1200" b="1" dirty="0">
              <a:solidFill>
                <a:srgbClr val="FF0000"/>
              </a:solidFill>
            </a:endParaRPr>
          </a:p>
          <a:p>
            <a:r>
              <a:rPr lang="el-GR" sz="1400" b="1" dirty="0">
                <a:solidFill>
                  <a:srgbClr val="FF0000"/>
                </a:solidFill>
              </a:rPr>
              <a:t>                                         </a:t>
            </a:r>
          </a:p>
          <a:p>
            <a:r>
              <a:rPr lang="el-GR" sz="1600" b="1" dirty="0">
                <a:solidFill>
                  <a:srgbClr val="FF0000"/>
                </a:solidFill>
              </a:rPr>
              <a:t>              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7ED7FC-FEF0-4C84-B070-37E2A3B0E957}"/>
              </a:ext>
            </a:extLst>
          </p:cNvPr>
          <p:cNvSpPr txBox="1"/>
          <p:nvPr/>
        </p:nvSpPr>
        <p:spPr>
          <a:xfrm>
            <a:off x="-360728" y="897621"/>
            <a:ext cx="3196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rgbClr val="FF0000"/>
                </a:solidFill>
              </a:rPr>
              <a:t>          </a:t>
            </a:r>
            <a:r>
              <a:rPr lang="en-US" b="1" dirty="0">
                <a:solidFill>
                  <a:srgbClr val="FF0000"/>
                </a:solidFill>
              </a:rPr>
              <a:t>             </a:t>
            </a:r>
            <a:r>
              <a:rPr lang="el-GR" b="1" dirty="0">
                <a:solidFill>
                  <a:srgbClr val="FF0000"/>
                </a:solidFill>
              </a:rPr>
              <a:t> ΘΟΛΟΣ</a:t>
            </a:r>
          </a:p>
          <a:p>
            <a:r>
              <a:rPr lang="en-US" b="1" dirty="0">
                <a:solidFill>
                  <a:srgbClr val="FF0000"/>
                </a:solidFill>
              </a:rPr>
              <a:t>          </a:t>
            </a:r>
            <a:r>
              <a:rPr lang="el-GR" b="1" dirty="0">
                <a:solidFill>
                  <a:srgbClr val="FF0000"/>
                </a:solidFill>
              </a:rPr>
              <a:t>ΧΡΙΣΤΟΥ ΠΑΝΤΟΚΡΑΤΟΡΑ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3DC294A-EE99-4B85-91C3-69D5F0A08A8C}"/>
              </a:ext>
            </a:extLst>
          </p:cNvPr>
          <p:cNvSpPr txBox="1"/>
          <p:nvPr/>
        </p:nvSpPr>
        <p:spPr>
          <a:xfrm>
            <a:off x="1853967" y="1770077"/>
            <a:ext cx="17365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rgbClr val="FFC000"/>
                </a:solidFill>
              </a:rPr>
              <a:t>     ΤΕΜΠΛΟ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0E724D-BF27-4D18-A99C-CDB63AE1229D}"/>
              </a:ext>
            </a:extLst>
          </p:cNvPr>
          <p:cNvSpPr txBox="1"/>
          <p:nvPr/>
        </p:nvSpPr>
        <p:spPr>
          <a:xfrm>
            <a:off x="0" y="5960379"/>
            <a:ext cx="1711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rgbClr val="FF0000"/>
                </a:solidFill>
              </a:rPr>
              <a:t>      ΙΕΡΟ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DF4780-DF6E-4A4D-93FD-420C77D7784C}"/>
              </a:ext>
            </a:extLst>
          </p:cNvPr>
          <p:cNvSpPr txBox="1"/>
          <p:nvPr/>
        </p:nvSpPr>
        <p:spPr>
          <a:xfrm>
            <a:off x="5457038" y="2806117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2463AB-E9CD-4C52-A120-D61B885D3EB9}"/>
              </a:ext>
            </a:extLst>
          </p:cNvPr>
          <p:cNvSpPr txBox="1"/>
          <p:nvPr/>
        </p:nvSpPr>
        <p:spPr>
          <a:xfrm>
            <a:off x="4787316" y="6488668"/>
            <a:ext cx="7404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rgbClr val="FF0000"/>
                </a:solidFill>
              </a:rPr>
              <a:t>ΚΥΡΙΩΣ ΝΑΟΣ                                         ΝΑΡΘΗΚΑΣ                                 ΠΡΟΝΑΟΣ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26D3C7-E9B5-4513-B12D-D4B78298E66C}"/>
              </a:ext>
            </a:extLst>
          </p:cNvPr>
          <p:cNvSpPr txBox="1"/>
          <p:nvPr/>
        </p:nvSpPr>
        <p:spPr>
          <a:xfrm>
            <a:off x="4253218" y="1770077"/>
            <a:ext cx="1946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rgbClr val="FFC000"/>
                </a:solidFill>
              </a:rPr>
              <a:t>      ΧΟΡΟΣ ΠΟΛΥΕΛΑΙΟΥ</a:t>
            </a:r>
          </a:p>
        </p:txBody>
      </p:sp>
    </p:spTree>
    <p:extLst>
      <p:ext uri="{BB962C8B-B14F-4D97-AF65-F5344CB8AC3E}">
        <p14:creationId xmlns:p14="http://schemas.microsoft.com/office/powerpoint/2010/main" val="4254835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DE19751-5AE9-4E86-8326-F303C350F4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9392"/>
            <a:ext cx="9144000" cy="897622"/>
          </a:xfrm>
        </p:spPr>
        <p:txBody>
          <a:bodyPr>
            <a:normAutofit fontScale="90000"/>
          </a:bodyPr>
          <a:lstStyle/>
          <a:p>
            <a:r>
              <a:rPr lang="el-GR" sz="3600" b="1" dirty="0">
                <a:solidFill>
                  <a:schemeClr val="accent5">
                    <a:lumMod val="75000"/>
                  </a:schemeClr>
                </a:solidFill>
              </a:rPr>
              <a:t>ΜΝΗΜΕΙΑ ΚΑΙ ΤΟΠΟΙ ΧΡΙΣΤΙΑΝΙΚΗΣ ΛΑΤΡΕΙΑΣ:ΑΠΟΤΥΠΩΣΕΙΣ ΤΗΣ ΠΙΣΤΗΣ</a:t>
            </a:r>
            <a:endParaRPr lang="el-GR" sz="3600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94A64876-A3B3-4F64-BFA4-92F7AFED0B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321" t="17614" r="11307" b="8501"/>
          <a:stretch/>
        </p:blipFill>
        <p:spPr>
          <a:xfrm>
            <a:off x="1258349" y="1208014"/>
            <a:ext cx="9555060" cy="5561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691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A300E62-9E85-4CA2-A348-8F4478E77B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9391"/>
            <a:ext cx="9144000" cy="989901"/>
          </a:xfrm>
        </p:spPr>
        <p:txBody>
          <a:bodyPr>
            <a:normAutofit fontScale="90000"/>
          </a:bodyPr>
          <a:lstStyle/>
          <a:p>
            <a:r>
              <a:rPr lang="el-GR" sz="3600" b="1" dirty="0">
                <a:solidFill>
                  <a:schemeClr val="accent5">
                    <a:lumMod val="75000"/>
                  </a:schemeClr>
                </a:solidFill>
              </a:rPr>
              <a:t>ΜΝΗΜΕΙΑ ΚΑΙ ΤΟΠΟΙ ΧΡΙΣΤΙΑΝΙΚΗΣ ΛΑΤΡΕΙΑΣ:ΑΠΟΤΥΠΩΣΕΙΣ ΤΗΣ ΠΙΣΤΗΣ</a:t>
            </a:r>
            <a:endParaRPr lang="el-GR" sz="3600" dirty="0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9B5BDDF3-105F-400D-98F4-76B923FC9F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1512" y="1233181"/>
            <a:ext cx="10108734" cy="5465427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9" name="Εικόνα 8">
            <a:extLst>
              <a:ext uri="{FF2B5EF4-FFF2-40B4-BE49-F238E27FC236}">
                <a16:creationId xmlns:a16="http://schemas.microsoft.com/office/drawing/2014/main" id="{727EAA2C-DC32-4DD3-A1FC-57F2148078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13"/>
          <a:stretch/>
        </p:blipFill>
        <p:spPr>
          <a:xfrm>
            <a:off x="2357305" y="1300292"/>
            <a:ext cx="6795083" cy="5331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8501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A97B99E-D9C1-4D58-A64F-B4D9B706BA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0669"/>
            <a:ext cx="9144000" cy="1065402"/>
          </a:xfrm>
        </p:spPr>
        <p:txBody>
          <a:bodyPr>
            <a:normAutofit fontScale="90000"/>
          </a:bodyPr>
          <a:lstStyle/>
          <a:p>
            <a:r>
              <a:rPr lang="el-GR" sz="4000" b="1" dirty="0">
                <a:solidFill>
                  <a:schemeClr val="accent5">
                    <a:lumMod val="75000"/>
                  </a:schemeClr>
                </a:solidFill>
              </a:rPr>
              <a:t>ΜΝΗΜΕΙΑ ΚΑΙ ΤΟΠΟΙ ΧΡΙΣΤΙΑΝΙΚΗΣ ΛΑΤΡΕΙΑΣ:ΑΠΟΤΥΠΩΣΕΙΣ ΤΗΣ ΠΙΣΤΗΣ</a:t>
            </a:r>
            <a:endParaRPr lang="el-GR" sz="4000" dirty="0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80025AFF-96F8-4385-A194-4EC36A0F70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3006" y="1236343"/>
            <a:ext cx="11081856" cy="5520988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l-GR" sz="1800" dirty="0">
                <a:solidFill>
                  <a:srgbClr val="FF0000"/>
                </a:solidFill>
              </a:rPr>
              <a:t>Η λέξη </a:t>
            </a:r>
            <a:r>
              <a:rPr lang="el-GR" sz="1800" i="1" dirty="0" err="1">
                <a:solidFill>
                  <a:srgbClr val="FF0000"/>
                </a:solidFill>
              </a:rPr>
              <a:t>Eκκλησία</a:t>
            </a:r>
            <a:r>
              <a:rPr lang="el-GR" sz="1800" dirty="0">
                <a:solidFill>
                  <a:srgbClr val="FF0000"/>
                </a:solidFill>
              </a:rPr>
              <a:t> έχει συνεχή χρήση στην </a:t>
            </a:r>
            <a:r>
              <a:rPr lang="el-GR" sz="1800" dirty="0">
                <a:solidFill>
                  <a:srgbClr val="FF0000"/>
                </a:solidFill>
                <a:hlinkClick r:id="rId2" tooltip="Ελληνική γλώσσα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ελληνική γλώσσα</a:t>
            </a:r>
            <a:r>
              <a:rPr lang="el-GR" sz="1800" dirty="0">
                <a:solidFill>
                  <a:srgbClr val="FF0000"/>
                </a:solidFill>
              </a:rPr>
              <a:t> από την αρχαιότητα. Ετυμολογείται από το ρήμα </a:t>
            </a:r>
            <a:r>
              <a:rPr lang="el-GR" sz="1800" i="1" dirty="0">
                <a:solidFill>
                  <a:srgbClr val="FF0000"/>
                </a:solidFill>
              </a:rPr>
              <a:t>εκ-καλώ</a:t>
            </a:r>
            <a:r>
              <a:rPr lang="el-GR" sz="1800" dirty="0">
                <a:solidFill>
                  <a:srgbClr val="FF0000"/>
                </a:solidFill>
              </a:rPr>
              <a:t>, με χρήση του θέματος από το επίθετο </a:t>
            </a:r>
            <a:r>
              <a:rPr lang="el-GR" sz="1800" i="1" dirty="0" err="1">
                <a:solidFill>
                  <a:srgbClr val="FF0000"/>
                </a:solidFill>
              </a:rPr>
              <a:t>έκκλητ-ος</a:t>
            </a:r>
            <a:r>
              <a:rPr lang="el-GR" sz="1800" dirty="0">
                <a:solidFill>
                  <a:srgbClr val="FF0000"/>
                </a:solidFill>
              </a:rPr>
              <a:t>. Εκκαλώ σήμαινε προσ</a:t>
            </a:r>
            <a:r>
              <a:rPr lang="el-GR" sz="1800" i="1" dirty="0">
                <a:solidFill>
                  <a:srgbClr val="FF0000"/>
                </a:solidFill>
              </a:rPr>
              <a:t>καλώ</a:t>
            </a:r>
            <a:r>
              <a:rPr lang="el-GR" sz="1800" dirty="0">
                <a:solidFill>
                  <a:srgbClr val="FF0000"/>
                </a:solidFill>
              </a:rPr>
              <a:t> άτομα </a:t>
            </a:r>
            <a:r>
              <a:rPr lang="el-GR" sz="1800" i="1" dirty="0">
                <a:solidFill>
                  <a:srgbClr val="FF0000"/>
                </a:solidFill>
              </a:rPr>
              <a:t>εκ</a:t>
            </a:r>
            <a:r>
              <a:rPr lang="el-GR" sz="1800" dirty="0">
                <a:solidFill>
                  <a:srgbClr val="FF0000"/>
                </a:solidFill>
              </a:rPr>
              <a:t> (από) του συνόλου να σχηματίσουν ομάδα. Αποτέλεσμα αυτής της </a:t>
            </a:r>
            <a:r>
              <a:rPr lang="el-GR" sz="1800" i="1" dirty="0" err="1">
                <a:solidFill>
                  <a:srgbClr val="FF0000"/>
                </a:solidFill>
              </a:rPr>
              <a:t>έκ-κλησης</a:t>
            </a:r>
            <a:r>
              <a:rPr lang="el-GR" sz="1800" dirty="0">
                <a:solidFill>
                  <a:srgbClr val="FF0000"/>
                </a:solidFill>
              </a:rPr>
              <a:t> ο σχηματισμός σύναξης, συνέλευσης. Με τη λέξη </a:t>
            </a:r>
            <a:r>
              <a:rPr lang="el-GR" sz="1800" i="1" dirty="0">
                <a:solidFill>
                  <a:srgbClr val="FF0000"/>
                </a:solidFill>
              </a:rPr>
              <a:t>Εκκλησία</a:t>
            </a:r>
            <a:r>
              <a:rPr lang="el-GR" sz="1800" dirty="0">
                <a:solidFill>
                  <a:srgbClr val="FF0000"/>
                </a:solidFill>
              </a:rPr>
              <a:t> περιγράφεται τόσο η διαδικασία της συνέλευσης, όσο και το αποτέλεσμά της.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l-GR" sz="1800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l-GR" sz="1800" b="1" dirty="0">
              <a:solidFill>
                <a:srgbClr val="7030A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l-GR" sz="1800" b="1" dirty="0">
              <a:solidFill>
                <a:srgbClr val="7030A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sz="1800" b="1" dirty="0">
                <a:solidFill>
                  <a:srgbClr val="7030A0"/>
                </a:solidFill>
              </a:rPr>
              <a:t> Για την Ορθόδοξη παράδοση ο διαχωρισμός της μίας και αδιαιρέτου εκκλησίας σε δύο τάξεις, αυτή του κλήρου και αυτή των λαϊκών, είναι αδιανόητος . Την Εκκλησία δεν αποτελεί ούτε ο Κλήρος μόνος, ούτε ο λαός μόνος αλλά και οι δύο τάξεις βρίσκονται αρμονικά συνυφασμένες και συνενωμένες σε ένα σώμα με κεφαλή τον Κύριο Ιησού Χριστό.</a:t>
            </a:r>
          </a:p>
          <a:p>
            <a:endParaRPr lang="el-GR" sz="1800" b="1" dirty="0">
              <a:solidFill>
                <a:srgbClr val="7030A0"/>
              </a:solidFill>
            </a:endParaRPr>
          </a:p>
          <a:p>
            <a:endParaRPr lang="el-GR" sz="1800" b="1" dirty="0">
              <a:solidFill>
                <a:srgbClr val="7030A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l-GR" sz="2000" b="1" dirty="0">
                <a:solidFill>
                  <a:schemeClr val="accent5">
                    <a:lumMod val="75000"/>
                  </a:schemeClr>
                </a:solidFill>
              </a:rPr>
              <a:t>Στα νεότερα χρόνια, ο όρος εκκλησία περιγράφει επίσης την αυτοκέφαλη εκκλησιαστική εξουσία που μπορεί να υπάρχει σε μία χώρα, βλέπε για παράδειγμα </a:t>
            </a:r>
            <a:r>
              <a:rPr lang="el-GR" sz="2000" b="1" dirty="0">
                <a:solidFill>
                  <a:schemeClr val="accent5">
                    <a:lumMod val="75000"/>
                  </a:schemeClr>
                </a:solidFill>
                <a:hlinkClick r:id="rId3" tooltip="Εκκλησία της Ελλάδος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Εκκλησία της Ελλάδας</a:t>
            </a:r>
            <a:r>
              <a:rPr lang="el-GR" sz="2000" b="1" dirty="0">
                <a:solidFill>
                  <a:schemeClr val="accent5">
                    <a:lumMod val="75000"/>
                  </a:schemeClr>
                </a:solidFill>
              </a:rPr>
              <a:t>, αλλά και τον </a:t>
            </a:r>
            <a:r>
              <a:rPr lang="el-GR" sz="2000" b="1" dirty="0">
                <a:solidFill>
                  <a:schemeClr val="accent5">
                    <a:lumMod val="75000"/>
                  </a:schemeClr>
                </a:solidFill>
                <a:hlinkClick r:id="rId4" tooltip="Ναός (χριστιανικός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χριστιανικό ναό</a:t>
            </a:r>
            <a:r>
              <a:rPr lang="el-GR" sz="2000" b="1" dirty="0">
                <a:solidFill>
                  <a:schemeClr val="accent5">
                    <a:lumMod val="75000"/>
                  </a:schemeClr>
                </a:solidFill>
              </a:rPr>
              <a:t>. Ακόμη, με τον όρο εκκλησία περιγράφεται η εκκλησιαστική ακολουθία που τελείται σε ένα ναό.</a:t>
            </a:r>
          </a:p>
        </p:txBody>
      </p:sp>
    </p:spTree>
    <p:extLst>
      <p:ext uri="{BB962C8B-B14F-4D97-AF65-F5344CB8AC3E}">
        <p14:creationId xmlns:p14="http://schemas.microsoft.com/office/powerpoint/2010/main" val="3663579679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316</Words>
  <Application>Microsoft Office PowerPoint</Application>
  <PresentationFormat>Ευρεία οθόνη</PresentationFormat>
  <Paragraphs>41</Paragraphs>
  <Slides>5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Wingdings</vt:lpstr>
      <vt:lpstr>Θέμα του Office</vt:lpstr>
      <vt:lpstr>ΜΝΗΜΕΙΑ ΚΑΙ ΤΟΠΟΙ ΧΡΙΣΤΙΑΝΙΚΗΣ ΛΑΤΡΕΙΑΣ:ΑΠΟΤΥΠΩΣΕΙΣ ΤΗΣ ΠΙΣΤΗΣ</vt:lpstr>
      <vt:lpstr>Παρουσίαση του PowerPoint</vt:lpstr>
      <vt:lpstr>ΜΝΗΜΕΙΑ ΚΑΙ ΤΟΠΟΙ ΧΡΙΣΤΙΑΝΙΚΗΣ ΛΑΤΡΕΙΑΣ:ΑΠΟΤΥΠΩΣΕΙΣ ΤΗΣ ΠΙΣΤΗΣ</vt:lpstr>
      <vt:lpstr>ΜΝΗΜΕΙΑ ΚΑΙ ΤΟΠΟΙ ΧΡΙΣΤΙΑΝΙΚΗΣ ΛΑΤΡΕΙΑΣ:ΑΠΟΤΥΠΩΣΕΙΣ ΤΗΣ ΠΙΣΤΗΣ</vt:lpstr>
      <vt:lpstr>ΜΝΗΜΕΙΑ ΚΑΙ ΤΟΠΟΙ ΧΡΙΣΤΙΑΝΙΚΗΣ ΛΑΤΡΕΙΑΣ:ΑΠΟΤΥΠΩΣΕΙΣ ΤΗΣ ΠΙΣΤΗΣ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ΜΝΗΜΕΙΑ ΚΑΙ ΤΟΠΟΙ ΧΡΙΣΤΙΑΝΙΚΗΣ ΛΑΤΡΕΙΑΣ:ΑΠΟΤΥΠΩΣΕΙΣ ΤΗΣ ΠΙΣΤΗΣ</dc:title>
  <dc:creator>kaplanis</dc:creator>
  <cp:lastModifiedBy>kaplanis</cp:lastModifiedBy>
  <cp:revision>8</cp:revision>
  <dcterms:created xsi:type="dcterms:W3CDTF">2020-05-15T13:46:32Z</dcterms:created>
  <dcterms:modified xsi:type="dcterms:W3CDTF">2020-05-15T16:55:46Z</dcterms:modified>
</cp:coreProperties>
</file>