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2"/>
  </p:notesMasterIdLst>
  <p:handoutMasterIdLst>
    <p:handoutMasterId r:id="rId13"/>
  </p:handoutMasterIdLst>
  <p:sldIdLst>
    <p:sldId id="257" r:id="rId2"/>
    <p:sldId id="258" r:id="rId3"/>
    <p:sldId id="262" r:id="rId4"/>
    <p:sldId id="263" r:id="rId5"/>
    <p:sldId id="264" r:id="rId6"/>
    <p:sldId id="260" r:id="rId7"/>
    <p:sldId id="259" r:id="rId8"/>
    <p:sldId id="261" r:id="rId9"/>
    <p:sldId id="265" r:id="rId10"/>
    <p:sldId id="266" r:id="rId11"/>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7440" autoAdjust="0"/>
  </p:normalViewPr>
  <p:slideViewPr>
    <p:cSldViewPr snapToGrid="0">
      <p:cViewPr varScale="1">
        <p:scale>
          <a:sx n="57" d="100"/>
          <a:sy n="57" d="100"/>
        </p:scale>
        <p:origin x="72" y="3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49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C057D6ED-8F49-42DC-B8A7-C07F68F0F734}">
      <dgm:prSet/>
      <dgm:spPr/>
      <dgm:t>
        <a:bodyPr rtlCol="0"/>
        <a:lstStyle/>
        <a:p>
          <a:pPr rtl="0"/>
          <a:r>
            <a:rPr lang="el" dirty="0">
              <a:latin typeface="Tahoma" panose="020B0604030504040204" pitchFamily="34" charset="0"/>
              <a:ea typeface="Tahoma" panose="020B0604030504040204" pitchFamily="34" charset="0"/>
              <a:cs typeface="Tahoma" panose="020B0604030504040204" pitchFamily="34" charset="0"/>
            </a:rPr>
            <a:t>Lorem ipsum dolor sit amet</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el" dirty="0">
              <a:latin typeface="Tahoma" panose="020B0604030504040204" pitchFamily="34" charset="0"/>
              <a:ea typeface="Tahoma" panose="020B0604030504040204" pitchFamily="34" charset="0"/>
              <a:cs typeface="Tahoma" panose="020B0604030504040204" pitchFamily="34" charset="0"/>
            </a:rPr>
            <a:t>2018</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el" dirty="0">
              <a:latin typeface="Tahoma" panose="020B0604030504040204" pitchFamily="34" charset="0"/>
              <a:ea typeface="Tahoma" panose="020B0604030504040204" pitchFamily="34" charset="0"/>
              <a:cs typeface="Tahoma" panose="020B0604030504040204" pitchFamily="34" charset="0"/>
            </a:rPr>
            <a:t>Lorem ipsum dolor sit amet</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el" dirty="0">
              <a:latin typeface="Tahoma" panose="020B0604030504040204" pitchFamily="34" charset="0"/>
              <a:ea typeface="Tahoma" panose="020B0604030504040204" pitchFamily="34" charset="0"/>
              <a:cs typeface="Tahoma" panose="020B0604030504040204" pitchFamily="34" charset="0"/>
            </a:rPr>
            <a:t>2019</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el" dirty="0">
              <a:latin typeface="Tahoma" panose="020B0604030504040204" pitchFamily="34" charset="0"/>
              <a:ea typeface="Tahoma" panose="020B0604030504040204" pitchFamily="34" charset="0"/>
              <a:cs typeface="Tahoma" panose="020B0604030504040204" pitchFamily="34" charset="0"/>
            </a:rPr>
            <a:t>Lorem ipsum dolor sit amet</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8933C9C-976A-4884-9310-B06F49FD2998}" type="pres">
      <dgm:prSet presAssocID="{C057D6ED-8F49-42DC-B8A7-C07F68F0F734}" presName="composite" presStyleCnt="0"/>
      <dgm:spPr/>
    </dgm:pt>
    <dgm:pt modelId="{D837D096-0F68-4C37-9C15-F3AB3AB9ABAF}" type="pres">
      <dgm:prSet presAssocID="{C057D6ED-8F49-42DC-B8A7-C07F68F0F734}" presName="Parent1" presStyleLbl="alignNode1" presStyleIdx="0" presStyleCnt="3" custLinFactX="-109745" custLinFactY="-241850" custLinFactNeighborX="-200000" custLinFactNeighborY="-300000">
        <dgm:presLayoutVars>
          <dgm:chMax val="1"/>
          <dgm:chPref val="1"/>
          <dgm:bulletEnabled val="1"/>
        </dgm:presLayoutVars>
      </dgm:prSet>
      <dgm:spPr/>
    </dgm:pt>
    <dgm:pt modelId="{465282D7-5484-4B51-9B2F-0D5C0C96E667}" type="pres">
      <dgm:prSet presAssocID="{C057D6ED-8F49-42DC-B8A7-C07F68F0F734}" presName="Childtext1" presStyleLbl="revTx" presStyleIdx="0" presStyleCnt="3">
        <dgm:presLayoutVars>
          <dgm:chMax val="0"/>
          <dgm:chPref val="0"/>
          <dgm:bulletEnabled/>
        </dgm:presLayoutVars>
      </dgm:prSet>
      <dgm:spPr/>
    </dgm:pt>
    <dgm:pt modelId="{B4EE6631-5458-4243-98D6-682E762959D1}" type="pres">
      <dgm:prSet presAssocID="{C057D6ED-8F49-42DC-B8A7-C07F68F0F734}"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DB27FE5A-A56D-475A-A07E-4E18AA064464}" type="pres">
      <dgm:prSet presAssocID="{C057D6ED-8F49-42DC-B8A7-C07F68F0F734}" presName="ConnectLineEnd" presStyleLbl="node1" presStyleIdx="0" presStyleCnt="3"/>
      <dgm:spPr/>
    </dgm:pt>
    <dgm:pt modelId="{60F89625-C897-4FB7-8A8F-F6BF258FB8B8}" type="pres">
      <dgm:prSet presAssocID="{C057D6ED-8F49-42DC-B8A7-C07F68F0F734}" presName="EmptyPane" presStyleCnt="0"/>
      <dgm:spPr/>
    </dgm:pt>
    <dgm:pt modelId="{C2A620FE-C09D-4000-8C69-3F7959283956}" type="pres">
      <dgm:prSet presAssocID="{6E885013-4246-43E1-A818-2251A99C8FD2}"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custLinFactX="-63045" custLinFactNeighborX="-100000">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custLinFactX="-114578" custLinFactY="171555" custLinFactNeighborX="-200000" custLinFactNeighborY="200000">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1E8ECA0C-CF4B-4A80-8C2E-019C591325F5}" type="presOf" srcId="{C057D6ED-8F49-42DC-B8A7-C07F68F0F734}" destId="{D837D096-0F68-4C37-9C15-F3AB3AB9ABAF}" srcOrd="0" destOrd="0" presId="urn:microsoft.com/office/officeart/2016/7/layout/HexagonTimeline"/>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FB0FA082-3950-4822-951F-05A1A9548F18}" srcId="{08F627ED-A304-4697-8C44-18E45D3D2B1A}"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69FADB95-0D53-4A45-B355-5B021908B020}" type="presParOf" srcId="{D6614DDC-66DE-4E26-A0E6-8B5D4F611437}" destId="{78933C9C-976A-4884-9310-B06F49FD2998}" srcOrd="0" destOrd="0" presId="urn:microsoft.com/office/officeart/2016/7/layout/HexagonTimeline"/>
    <dgm:cxn modelId="{258A0873-8577-4B81-8F9A-FFB50C95BA7B}" type="presParOf" srcId="{78933C9C-976A-4884-9310-B06F49FD2998}" destId="{D837D096-0F68-4C37-9C15-F3AB3AB9ABAF}" srcOrd="0" destOrd="0" presId="urn:microsoft.com/office/officeart/2016/7/layout/HexagonTimeline"/>
    <dgm:cxn modelId="{1855538D-6A7A-4F56-A0FE-D83E489CEDD5}" type="presParOf" srcId="{78933C9C-976A-4884-9310-B06F49FD2998}" destId="{465282D7-5484-4B51-9B2F-0D5C0C96E667}" srcOrd="1" destOrd="0" presId="urn:microsoft.com/office/officeart/2016/7/layout/HexagonTimeline"/>
    <dgm:cxn modelId="{9E650BE2-FBBD-4EC8-A5A2-919C04F8213A}" type="presParOf" srcId="{78933C9C-976A-4884-9310-B06F49FD2998}" destId="{B4EE6631-5458-4243-98D6-682E762959D1}" srcOrd="2" destOrd="0" presId="urn:microsoft.com/office/officeart/2016/7/layout/HexagonTimeline"/>
    <dgm:cxn modelId="{72F68151-DCDE-49AC-9CFD-E5E083894CFE}" type="presParOf" srcId="{78933C9C-976A-4884-9310-B06F49FD2998}" destId="{DB27FE5A-A56D-475A-A07E-4E18AA064464}" srcOrd="3" destOrd="0" presId="urn:microsoft.com/office/officeart/2016/7/layout/HexagonTimeline"/>
    <dgm:cxn modelId="{7A6A7CDE-87DE-4797-AF06-963A6D7DF368}" type="presParOf" srcId="{78933C9C-976A-4884-9310-B06F49FD2998}" destId="{60F89625-C897-4FB7-8A8F-F6BF258FB8B8}" srcOrd="4" destOrd="0" presId="urn:microsoft.com/office/officeart/2016/7/layout/HexagonTimeline"/>
    <dgm:cxn modelId="{BDAB2FA5-8517-4607-8B88-B80B21C3CCCD}" type="presParOf" srcId="{D6614DDC-66DE-4E26-A0E6-8B5D4F611437}" destId="{C2A620FE-C09D-4000-8C69-3F795928395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7D096-0F68-4C37-9C15-F3AB3AB9ABAF}">
      <dsp:nvSpPr>
        <dsp:cNvPr id="0" name=""/>
        <dsp:cNvSpPr/>
      </dsp:nvSpPr>
      <dsp:spPr>
        <a:xfrm>
          <a:off x="0" y="0"/>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el" sz="1100" kern="1200" dirty="0">
              <a:latin typeface="Tahoma" panose="020B0604030504040204" pitchFamily="34" charset="0"/>
              <a:ea typeface="Tahoma" panose="020B0604030504040204" pitchFamily="34" charset="0"/>
              <a:cs typeface="Tahoma" panose="020B0604030504040204" pitchFamily="34" charset="0"/>
            </a:rPr>
            <a:t>Lorem ipsum dolor sit amet</a:t>
          </a:r>
        </a:p>
      </dsp:txBody>
      <dsp:txXfrm>
        <a:off x="0" y="0"/>
        <a:ext cx="1523346" cy="437513"/>
      </dsp:txXfrm>
    </dsp:sp>
    <dsp:sp modelId="{465282D7-5484-4B51-9B2F-0D5C0C96E667}">
      <dsp:nvSpPr>
        <dsp:cNvPr id="0" name=""/>
        <dsp:cNvSpPr/>
      </dsp:nvSpPr>
      <dsp:spPr>
        <a:xfrm>
          <a:off x="-313220" y="-1604214"/>
          <a:ext cx="2237291" cy="1166701"/>
        </a:xfrm>
        <a:prstGeom prst="rect">
          <a:avLst/>
        </a:prstGeom>
        <a:noFill/>
        <a:ln>
          <a:noFill/>
        </a:ln>
        <a:effectLst/>
      </dsp:spPr>
      <dsp:style>
        <a:lnRef idx="0">
          <a:scrgbClr r="0" g="0" b="0"/>
        </a:lnRef>
        <a:fillRef idx="0">
          <a:scrgbClr r="0" g="0" b="0"/>
        </a:fillRef>
        <a:effectRef idx="0">
          <a:scrgbClr r="0" g="0" b="0"/>
        </a:effectRef>
        <a:fontRef idx="minor"/>
      </dsp:style>
    </dsp:sp>
    <dsp:sp modelId="{C2A620FE-C09D-4000-8C69-3F7959283956}">
      <dsp:nvSpPr>
        <dsp:cNvPr id="0" name=""/>
        <dsp:cNvSpPr/>
      </dsp:nvSpPr>
      <dsp:spPr>
        <a:xfrm rot="8107095">
          <a:off x="-331274" y="1020863"/>
          <a:ext cx="2273398" cy="0"/>
        </a:xfrm>
        <a:custGeom>
          <a:avLst/>
          <a:gdLst/>
          <a:ahLst/>
          <a:cxnLst/>
          <a:rect l="0" t="0" r="0" b="0"/>
          <a:pathLst>
            <a:path>
              <a:moveTo>
                <a:pt x="0" y="0"/>
              </a:moveTo>
              <a:lnTo>
                <a:pt x="2273398"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EE6631-5458-4243-98D6-682E762959D1}">
      <dsp:nvSpPr>
        <dsp:cNvPr id="0" name=""/>
        <dsp:cNvSpPr/>
      </dsp:nvSpPr>
      <dsp:spPr>
        <a:xfrm>
          <a:off x="805424" y="-364594"/>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B27FE5A-A56D-475A-A07E-4E18AA064464}">
      <dsp:nvSpPr>
        <dsp:cNvPr id="0" name=""/>
        <dsp:cNvSpPr/>
      </dsp:nvSpPr>
      <dsp:spPr>
        <a:xfrm>
          <a:off x="768965" y="-437513"/>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0"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el" sz="1100" kern="1200" dirty="0">
              <a:latin typeface="Tahoma" panose="020B0604030504040204" pitchFamily="34" charset="0"/>
              <a:ea typeface="Tahoma" panose="020B0604030504040204" pitchFamily="34" charset="0"/>
              <a:cs typeface="Tahoma" panose="020B0604030504040204" pitchFamily="34" charset="0"/>
            </a:rPr>
            <a:t>2018</a:t>
          </a:r>
        </a:p>
      </dsp:txBody>
      <dsp:txXfrm>
        <a:off x="192572" y="1656517"/>
        <a:ext cx="1225705" cy="332907"/>
      </dsp:txXfrm>
    </dsp:sp>
    <dsp:sp modelId="{5E76ADAA-D3EE-462D-A737-9D3772B6C76F}">
      <dsp:nvSpPr>
        <dsp:cNvPr id="0" name=""/>
        <dsp:cNvSpPr/>
      </dsp:nvSpPr>
      <dsp:spPr>
        <a:xfrm>
          <a:off x="-313220"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el" sz="1100" kern="1200" dirty="0">
              <a:latin typeface="Tahoma" panose="020B0604030504040204" pitchFamily="34" charset="0"/>
              <a:ea typeface="Tahoma" panose="020B0604030504040204" pitchFamily="34" charset="0"/>
              <a:cs typeface="Tahoma" panose="020B0604030504040204" pitchFamily="34" charset="0"/>
            </a:rPr>
            <a:t>Lorem ipsum dolor sit amet</a:t>
          </a:r>
        </a:p>
      </dsp:txBody>
      <dsp:txXfrm>
        <a:off x="-313220" y="2479240"/>
        <a:ext cx="2237291" cy="1166701"/>
      </dsp:txXfrm>
    </dsp:sp>
    <dsp:sp modelId="{6C1697D8-F9A2-4451-950E-C8D8168BBC75}">
      <dsp:nvSpPr>
        <dsp:cNvPr id="0" name=""/>
        <dsp:cNvSpPr/>
      </dsp:nvSpPr>
      <dsp:spPr>
        <a:xfrm rot="8107095">
          <a:off x="-331274" y="2625078"/>
          <a:ext cx="2273398" cy="0"/>
        </a:xfrm>
        <a:custGeom>
          <a:avLst/>
          <a:gdLst/>
          <a:ahLst/>
          <a:cxnLst/>
          <a:rect l="0" t="0" r="0" b="0"/>
          <a:pathLst>
            <a:path>
              <a:moveTo>
                <a:pt x="0" y="0"/>
              </a:moveTo>
              <a:lnTo>
                <a:pt x="2273398"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805424"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768965"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0" y="3208428"/>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el" sz="1100" kern="1200" dirty="0">
              <a:latin typeface="Tahoma" panose="020B0604030504040204" pitchFamily="34" charset="0"/>
              <a:ea typeface="Tahoma" panose="020B0604030504040204" pitchFamily="34" charset="0"/>
              <a:cs typeface="Tahoma" panose="020B0604030504040204" pitchFamily="34" charset="0"/>
            </a:rPr>
            <a:t>2019</a:t>
          </a:r>
        </a:p>
      </dsp:txBody>
      <dsp:txXfrm rot="10800000">
        <a:off x="87503" y="3208428"/>
        <a:ext cx="1523346" cy="437513"/>
      </dsp:txXfrm>
    </dsp:sp>
    <dsp:sp modelId="{2E1F219F-885D-437D-9D95-1C496EBAD119}">
      <dsp:nvSpPr>
        <dsp:cNvPr id="0" name=""/>
        <dsp:cNvSpPr/>
      </dsp:nvSpPr>
      <dsp:spPr>
        <a:xfrm>
          <a:off x="-313220" y="1604214"/>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el" sz="1100" kern="1200" dirty="0">
              <a:latin typeface="Tahoma" panose="020B0604030504040204" pitchFamily="34" charset="0"/>
              <a:ea typeface="Tahoma" panose="020B0604030504040204" pitchFamily="34" charset="0"/>
              <a:cs typeface="Tahoma" panose="020B0604030504040204" pitchFamily="34" charset="0"/>
            </a:rPr>
            <a:t>Lorem ipsum dolor sit amet</a:t>
          </a:r>
        </a:p>
      </dsp:txBody>
      <dsp:txXfrm>
        <a:off x="-313220" y="1604214"/>
        <a:ext cx="2237291" cy="1166701"/>
      </dsp:txXfrm>
    </dsp:sp>
    <dsp:sp modelId="{8801BA21-B732-43C2-BD4E-EED526CA614C}">
      <dsp:nvSpPr>
        <dsp:cNvPr id="0" name=""/>
        <dsp:cNvSpPr/>
      </dsp:nvSpPr>
      <dsp:spPr>
        <a:xfrm>
          <a:off x="805424" y="2843834"/>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768965" y="2770915"/>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56F51AF-A732-4B95-AD80-88A162DEE581}" type="datetime1">
              <a:rPr lang="el-GR" smtClean="0"/>
              <a:t>13/11/2020</a:t>
            </a:fld>
            <a:endParaRPr lang="en-US"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069EF6C-D7CA-4F0B-BF31-83834918D93B}" type="datetime1">
              <a:rPr lang="el-GR" smtClean="0"/>
              <a:t>13/11/2020</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
              <a:t>Κάντε κλικ για επεξεργασία των στυλ κειμένου του υποδείγματος</a:t>
            </a:r>
            <a:endParaRPr lang="en-US"/>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10" name="Ορθογώνιο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Ορθογώνιο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Ορθογώνιο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Ομάδα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Ευθεία γραμμή σύνδεσης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Τίτλος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Υπότιτλος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a:t>Κάντε κλικ για να επεξεργαστείτε τον υπότιτλο του υποδείγματος</a:t>
            </a:r>
            <a:endParaRPr lang="en-US" dirty="0"/>
          </a:p>
        </p:txBody>
      </p:sp>
      <p:sp>
        <p:nvSpPr>
          <p:cNvPr id="20" name="Θέση ημερομηνίας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58AFCD6D-186F-4CB1-A992-04633AC8A8C3}" type="datetime1">
              <a:rPr lang="el-GR" smtClean="0"/>
              <a:t>13/11/2020</a:t>
            </a:fld>
            <a:endParaRPr lang="en-US" dirty="0"/>
          </a:p>
        </p:txBody>
      </p:sp>
      <p:sp>
        <p:nvSpPr>
          <p:cNvPr id="21" name="Σύμβολο κράτησης θέσης υποσέλιδου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22" name="Σύμβολο κράτησης θέσης αριθμού διαφάνειας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7D8ECF41-DDC8-4B30-8D26-EF64C934BA07}" type="datetime1">
              <a:rPr lang="el-GR" smtClean="0"/>
              <a:t>13/11/2020</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991600" y="762000"/>
            <a:ext cx="2362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ατακόρυφου κειμένου 2"/>
          <p:cNvSpPr>
            <a:spLocks noGrp="1"/>
          </p:cNvSpPr>
          <p:nvPr>
            <p:ph type="body" orient="vert" idx="1"/>
          </p:nvPr>
        </p:nvSpPr>
        <p:spPr>
          <a:xfrm>
            <a:off x="838200" y="762000"/>
            <a:ext cx="8077200" cy="5257800"/>
          </a:xfrm>
        </p:spPr>
        <p:txBody>
          <a:bodyPr vert="eaVert"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2228F978-E265-4C28-B13C-7CC9AF31FB44}" type="datetime1">
              <a:rPr lang="el-GR" smtClean="0"/>
              <a:t>13/11/2020</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ημερομηνίας 3"/>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22EF7337-642E-41C0-A996-E878DE5B1E2D}" type="datetime1">
              <a:rPr lang="el-GR" smtClean="0"/>
              <a:t>13/11/2020</a:t>
            </a:fld>
            <a:endParaRPr lang="en-US"/>
          </a:p>
        </p:txBody>
      </p:sp>
      <p:sp>
        <p:nvSpPr>
          <p:cNvPr id="5" name="Θέση υποσέλιδου 4"/>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6" name="Θέση αριθμού διαφάνειας 5"/>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5" name="Ορθογώνιο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useBgFill="1">
        <p:nvSpPr>
          <p:cNvPr id="23" name="Ορθογώνιο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Ορθογώνιο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Ορθογώνιο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grpSp>
        <p:nvGrpSpPr>
          <p:cNvPr id="16" name="Ομάδα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Ευθεία γραμμή σύνδεσης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Θέση κειμένου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latin typeface="Tahoma" panose="020B0604030504040204" pitchFamily="34" charset="0"/>
                <a:ea typeface="Tahoma" panose="020B0604030504040204" pitchFamily="34" charset="0"/>
                <a:cs typeface="Tahoma" panose="020B0604030504040204" pitchFamily="34" charset="0"/>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Tahoma" panose="020B0604030504040204" pitchFamily="34" charset="0"/>
                <a:ea typeface="Tahoma" panose="020B0604030504040204" pitchFamily="34" charset="0"/>
                <a:cs typeface="Tahoma" panose="020B0604030504040204" pitchFamily="34" charset="0"/>
              </a:defRPr>
            </a:lvl1pPr>
          </a:lstStyle>
          <a:p>
            <a:fld id="{C4726F15-017D-47C2-A8E2-C8FB3AD810B8}" type="datetime1">
              <a:rPr lang="el-GR" smtClean="0"/>
              <a:t>13/11/2020</a:t>
            </a:fld>
            <a:endParaRPr dirty="0"/>
          </a:p>
        </p:txBody>
      </p:sp>
      <p:sp>
        <p:nvSpPr>
          <p:cNvPr id="5" name="Θέση υποσέλιδου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8" name="Τίτλος 7"/>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sz="half" idx="1"/>
          </p:nvPr>
        </p:nvSpPr>
        <p:spPr>
          <a:xfrm>
            <a:off x="106680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περιεχομένου 3"/>
          <p:cNvSpPr>
            <a:spLocks noGrp="1"/>
          </p:cNvSpPr>
          <p:nvPr>
            <p:ph sz="half" idx="2"/>
          </p:nvPr>
        </p:nvSpPr>
        <p:spPr>
          <a:xfrm>
            <a:off x="6461760" y="2103120"/>
            <a:ext cx="4663440" cy="3749040"/>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5" name="Θέση ημερομηνίας 4"/>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A47ADBAD-8C7A-4EC0-9718-CA6DB5272FEE}" type="datetime1">
              <a:rPr lang="el-GR" smtClean="0"/>
              <a:t>13/11/2020</a:t>
            </a:fld>
            <a:endParaRPr lang="en-US"/>
          </a:p>
        </p:txBody>
      </p:sp>
      <p:sp>
        <p:nvSpPr>
          <p:cNvPr id="6" name="Θέση υποσέλιδου 5"/>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7" name="Θέση αριθμού διαφάνειας 6"/>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κειμένου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069848" y="2792472"/>
            <a:ext cx="4663440" cy="3163825"/>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5" name="Θέση κειμένου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458712" y="2792471"/>
            <a:ext cx="4663440" cy="3164509"/>
          </a:xfrm>
        </p:spPr>
        <p:txBody>
          <a:bodyPr rtlCol="0"/>
          <a:lstStyle>
            <a:lvl1pPr>
              <a:defRPr sz="18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
          </a:p>
        </p:txBody>
      </p:sp>
      <p:sp>
        <p:nvSpPr>
          <p:cNvPr id="7" name="Θέση ημερομηνίας 6"/>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8028775A-533D-4449-9986-9EFA972C7D2A}" type="datetime1">
              <a:rPr lang="el-GR" smtClean="0"/>
              <a:t>13/11/2020</a:t>
            </a:fld>
            <a:endParaRPr lang="en-US"/>
          </a:p>
        </p:txBody>
      </p:sp>
      <p:sp>
        <p:nvSpPr>
          <p:cNvPr id="8" name="Θέση υποσέλιδου 7"/>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9" name="Θέση αριθμού διαφάνειας 8"/>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ημερομηνίας 2"/>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C966C6D0-2DBD-4904-AD46-9927370509CC}" type="datetime1">
              <a:rPr lang="el-GR" smtClean="0"/>
              <a:t>13/11/2020</a:t>
            </a:fld>
            <a:endParaRPr lang="en-US"/>
          </a:p>
        </p:txBody>
      </p:sp>
      <p:sp>
        <p:nvSpPr>
          <p:cNvPr id="4" name="Θέση υποσέλιδου 3"/>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5" name="Θέση αριθμού διαφάνειας 4"/>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5E55D1BC-25AA-49FA-931F-2B51A7604E1A}" type="datetime1">
              <a:rPr lang="el-GR" smtClean="0"/>
              <a:t>13/11/2020</a:t>
            </a:fld>
            <a:endParaRPr lang="en-US"/>
          </a:p>
        </p:txBody>
      </p:sp>
      <p:sp>
        <p:nvSpPr>
          <p:cNvPr id="3" name="Θέση υποσέλιδου 2"/>
          <p:cNvSpPr>
            <a:spLocks noGrp="1"/>
          </p:cNvSpPr>
          <p:nvPr>
            <p:ph type="ftr" sz="quarter" idx="11"/>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4" name="Θέση αριθμού διαφάνειας 3"/>
          <p:cNvSpPr>
            <a:spLocks noGrp="1"/>
          </p:cNvSpPr>
          <p:nvPr>
            <p:ph type="sldNum" sz="quarter" idx="12"/>
          </p:nvPr>
        </p:nvSpPr>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0" name="Ορθογώνιο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Ορθογώνιο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600" b="0" kern="1200" cap="none" spc="0" baseline="0" dirty="0">
                <a:solidFill>
                  <a:schemeClr val="tx1"/>
                </a:solidFill>
                <a:effectLst/>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3" name="Θέση περιεχομένου 2"/>
          <p:cNvSpPr>
            <a:spLocks noGrp="1"/>
          </p:cNvSpPr>
          <p:nvPr>
            <p:ph idx="1"/>
          </p:nvPr>
        </p:nvSpPr>
        <p:spPr>
          <a:xfrm>
            <a:off x="685800" y="609600"/>
            <a:ext cx="6858000" cy="5334000"/>
          </a:xfrm>
        </p:spPr>
        <p:txBody>
          <a:bodyPr rtlCol="0"/>
          <a:lstStyle>
            <a:lvl1pPr>
              <a:defRPr sz="1900">
                <a:latin typeface="Tahoma" panose="020B0604030504040204" pitchFamily="34" charset="0"/>
                <a:ea typeface="Tahoma" panose="020B0604030504040204" pitchFamily="34" charset="0"/>
                <a:cs typeface="Tahoma" panose="020B0604030504040204" pitchFamily="34" charset="0"/>
              </a:defRPr>
            </a:lvl1pPr>
            <a:lvl2pPr>
              <a:defRPr sz="1600">
                <a:latin typeface="Tahoma" panose="020B0604030504040204" pitchFamily="34" charset="0"/>
                <a:ea typeface="Tahoma" panose="020B0604030504040204" pitchFamily="34" charset="0"/>
                <a:cs typeface="Tahoma" panose="020B0604030504040204" pitchFamily="34" charset="0"/>
              </a:defRPr>
            </a:lvl2pPr>
            <a:lvl3pPr>
              <a:defRPr sz="1400">
                <a:latin typeface="Tahoma" panose="020B0604030504040204" pitchFamily="34" charset="0"/>
                <a:ea typeface="Tahoma" panose="020B0604030504040204" pitchFamily="34" charset="0"/>
                <a:cs typeface="Tahoma" panose="020B0604030504040204" pitchFamily="34" charset="0"/>
              </a:defRPr>
            </a:lvl3pPr>
            <a:lvl4pPr>
              <a:defRPr sz="1400">
                <a:latin typeface="Tahoma" panose="020B0604030504040204" pitchFamily="34" charset="0"/>
                <a:ea typeface="Tahoma" panose="020B0604030504040204" pitchFamily="34" charset="0"/>
                <a:cs typeface="Tahoma" panose="020B0604030504040204" pitchFamily="34" charset="0"/>
              </a:defRPr>
            </a:lvl4pPr>
            <a:lvl5pPr>
              <a:defRPr sz="1400">
                <a:latin typeface="Tahoma" panose="020B0604030504040204" pitchFamily="34" charset="0"/>
                <a:ea typeface="Tahoma" panose="020B0604030504040204" pitchFamily="34" charset="0"/>
                <a:cs typeface="Tahoma" panose="020B0604030504040204" pitchFamily="34" charset="0"/>
              </a:defRPr>
            </a:lvl5pPr>
            <a:lvl6pPr>
              <a:defRPr sz="1400"/>
            </a:lvl6pPr>
            <a:lvl7pPr>
              <a:defRPr sz="1400"/>
            </a:lvl7pPr>
            <a:lvl8pPr>
              <a:defRPr sz="1400"/>
            </a:lvl8pPr>
            <a:lvl9pPr>
              <a:defRPr sz="14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n-US" dirty="0"/>
          </a:p>
        </p:txBody>
      </p:sp>
      <p:sp>
        <p:nvSpPr>
          <p:cNvPr id="4" name="Θέση κειμένου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8" name="Θέση ημερομηνίας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1CA78744-24EC-494D-B7CB-8839643E769B}" type="datetime1">
              <a:rPr lang="el-GR" smtClean="0"/>
              <a:t>13/11/2020</a:t>
            </a:fld>
            <a:endParaRPr lang="en-US"/>
          </a:p>
        </p:txBody>
      </p:sp>
      <p:sp>
        <p:nvSpPr>
          <p:cNvPr id="9" name="Θέση υποσέλιδου 8"/>
          <p:cNvSpPr>
            <a:spLocks noGrp="1"/>
          </p:cNvSpPr>
          <p:nvPr>
            <p:ph type="ftr" sz="quarter" idx="11"/>
          </p:nvPr>
        </p:nvSpPr>
        <p:spPr>
          <a:xfrm>
            <a:off x="685801" y="6035040"/>
            <a:ext cx="4584700" cy="365760"/>
          </a:xfrm>
        </p:spPr>
        <p:txBody>
          <a:bodyPr rtlCol="0"/>
          <a:lstStyle>
            <a:lvl1pPr algn="l">
              <a:defRPr>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11" name="Θέση αριθμού διαφάνειας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Σύμβολο κράτησης θέσης εικόνας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n-US" dirty="0"/>
          </a:p>
        </p:txBody>
      </p:sp>
      <p:sp>
        <p:nvSpPr>
          <p:cNvPr id="5" name="Θέση ημερομηνίας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fld id="{1CAB2649-1202-4868-BA4A-60237461304C}" type="datetime1">
              <a:rPr lang="el-GR" smtClean="0"/>
              <a:t>13/11/2020</a:t>
            </a:fld>
            <a:endParaRPr lang="en-US" dirty="0"/>
          </a:p>
        </p:txBody>
      </p:sp>
      <p:sp>
        <p:nvSpPr>
          <p:cNvPr id="6" name="Θέση υποσέλιδου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a:endParaRPr lang="el-GR"/>
          </a:p>
        </p:txBody>
      </p:sp>
      <p:sp>
        <p:nvSpPr>
          <p:cNvPr id="7" name="Θέση αριθμού διαφάνειας 6"/>
          <p:cNvSpPr>
            <a:spLocks noGrp="1"/>
          </p:cNvSpPr>
          <p:nvPr>
            <p:ph type="sldNum" sz="quarter" idx="12"/>
          </p:nvPr>
        </p:nvSpPr>
        <p:spPr>
          <a:xfrm>
            <a:off x="10396728" y="6035040"/>
            <a:ext cx="1225296" cy="365760"/>
          </a:xfrm>
        </p:spPr>
        <p:txBody>
          <a:bodyPr rtlCol="0"/>
          <a:lstStyle>
            <a:lvl1pPr>
              <a:defRPr>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
        <p:nvSpPr>
          <p:cNvPr id="12" name="Ορθογώνιο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p:cNvSpPr>
            <a:spLocks noGrp="1"/>
          </p:cNvSpPr>
          <p:nvPr>
            <p:ph type="title"/>
          </p:nvPr>
        </p:nvSpPr>
        <p:spPr>
          <a:xfrm>
            <a:off x="8477250" y="603504"/>
            <a:ext cx="3144774" cy="1645920"/>
          </a:xfrm>
        </p:spPr>
        <p:txBody>
          <a:bodyPr rtlCol="0" anchor="b">
            <a:noAutofit/>
          </a:bodyPr>
          <a:lstStyle>
            <a:lvl1pPr algn="l">
              <a:lnSpc>
                <a:spcPct val="100000"/>
              </a:lnSpc>
              <a:defRPr sz="2600" b="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rtl="0"/>
            <a:r>
              <a:rPr lang="el-GR"/>
              <a:t>Κάντε κλικ για να επεξεργαστείτε τον τίτλο υποδείγματος</a:t>
            </a:r>
            <a:endParaRPr lang="en-US" dirty="0"/>
          </a:p>
        </p:txBody>
      </p:sp>
      <p:sp>
        <p:nvSpPr>
          <p:cNvPr id="4" name="Θέση κειμένου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Ορθογώνιο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Ορθογώνιο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Ορθογώνιο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Θέση τίτλου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el" dirty="0"/>
              <a:t>Κάντε κλικ για να επεξεργαστείτε το Στυλ κύριου τίτλου</a:t>
            </a:r>
            <a:endParaRPr lang="en-US" dirty="0"/>
          </a:p>
        </p:txBody>
      </p:sp>
      <p:sp>
        <p:nvSpPr>
          <p:cNvPr id="3" name="Θέση κειμένου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el"/>
              <a:t>Κάντε κλικ για επεξεργασία των στυλ κειμένου του υποδείγματος</a:t>
            </a:r>
          </a:p>
          <a:p>
            <a:pPr lvl="1" rtl="0"/>
            <a:r>
              <a:rPr lang="el"/>
              <a:t>Δεύτερου επιπέδου</a:t>
            </a:r>
          </a:p>
          <a:p>
            <a:pPr lvl="2" rtl="0"/>
            <a:r>
              <a:rPr lang="el"/>
              <a:t>Τρίτου επιπέδου</a:t>
            </a:r>
          </a:p>
          <a:p>
            <a:pPr lvl="3" rtl="0"/>
            <a:r>
              <a:rPr lang="el"/>
              <a:t>Τέταρτου επιπέδου</a:t>
            </a:r>
          </a:p>
          <a:p>
            <a:pPr lvl="4" rtl="0"/>
            <a:r>
              <a:rPr lang="el"/>
              <a:t>Πέμπτου επιπέδου</a:t>
            </a:r>
            <a:endParaRPr lang="en-US" dirty="0"/>
          </a:p>
        </p:txBody>
      </p:sp>
      <p:sp>
        <p:nvSpPr>
          <p:cNvPr id="4" name="Θέση ημερομηνίας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9B721D6-F633-492A-8060-B74549A20BB4}" type="datetime1">
              <a:rPr lang="el-GR" smtClean="0"/>
              <a:t>13/11/2020</a:t>
            </a:fld>
            <a:endParaRPr lang="en-US" dirty="0"/>
          </a:p>
        </p:txBody>
      </p:sp>
      <p:sp>
        <p:nvSpPr>
          <p:cNvPr id="5" name="Θέση υποσέλιδου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6" name="Θέση αριθμού διαφάνειας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Tahoma" panose="020B0604030504040204" pitchFamily="34" charset="0"/>
          <a:ea typeface="Tahoma" panose="020B0604030504040204" pitchFamily="34" charset="0"/>
          <a:cs typeface="Tahoma" panose="020B0604030504040204" pitchFamily="34" charset="0"/>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Εικόνα 4"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Ορθογώνιο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Ορθογώνιο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Τίτλος 1">
            <a:extLst>
              <a:ext uri="{FF2B5EF4-FFF2-40B4-BE49-F238E27FC236}">
                <a16:creationId xmlns:a16="http://schemas.microsoft.com/office/drawing/2014/main" id="{18C3B467-088C-4F3D-A9A7-105C4E1E20CD}"/>
              </a:ext>
            </a:extLst>
          </p:cNvPr>
          <p:cNvSpPr>
            <a:spLocks noGrp="1"/>
          </p:cNvSpPr>
          <p:nvPr>
            <p:ph type="ctrTitle"/>
          </p:nvPr>
        </p:nvSpPr>
        <p:spPr>
          <a:xfrm>
            <a:off x="1276055" y="2016872"/>
            <a:ext cx="4819945" cy="2907793"/>
          </a:xfrm>
        </p:spPr>
        <p:txBody>
          <a:bodyPr rtlCol="0">
            <a:normAutofit/>
          </a:bodyPr>
          <a:lstStyle/>
          <a:p>
            <a:pPr rtl="0"/>
            <a:r>
              <a:rPr lang="el-GR" sz="3200" dirty="0">
                <a:solidFill>
                  <a:schemeClr val="tx1"/>
                </a:solidFill>
                <a:latin typeface="Tahoma" panose="020B0604030504040204" pitchFamily="34" charset="0"/>
                <a:ea typeface="Tahoma" panose="020B0604030504040204" pitchFamily="34" charset="0"/>
                <a:cs typeface="Tahoma" panose="020B0604030504040204" pitchFamily="34" charset="0"/>
              </a:rPr>
              <a:t>Δ΄ ΘΕΜΑΤΙΚΗ ΕΝΟΤΗΤΑ</a:t>
            </a:r>
            <a:br>
              <a:rPr lang="el-GR" sz="32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l-GR" sz="3200" dirty="0">
                <a:solidFill>
                  <a:schemeClr val="tx1"/>
                </a:solidFill>
                <a:latin typeface="Tahoma" panose="020B0604030504040204" pitchFamily="34" charset="0"/>
                <a:ea typeface="Tahoma" panose="020B0604030504040204" pitchFamily="34" charset="0"/>
                <a:cs typeface="Tahoma" panose="020B0604030504040204" pitchFamily="34" charset="0"/>
              </a:rPr>
              <a:t>Ο </a:t>
            </a:r>
            <a:r>
              <a:rPr lang="el-GR" sz="3200" dirty="0" err="1">
                <a:solidFill>
                  <a:schemeClr val="tx1"/>
                </a:solidFill>
                <a:latin typeface="Tahoma" panose="020B0604030504040204" pitchFamily="34" charset="0"/>
                <a:ea typeface="Tahoma" panose="020B0604030504040204" pitchFamily="34" charset="0"/>
                <a:cs typeface="Tahoma" panose="020B0604030504040204" pitchFamily="34" charset="0"/>
              </a:rPr>
              <a:t>σεβασμ</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o</a:t>
            </a:r>
            <a:r>
              <a:rPr lang="el-GR" sz="3200" dirty="0">
                <a:solidFill>
                  <a:schemeClr val="tx1"/>
                </a:solidFill>
                <a:latin typeface="Tahoma" panose="020B0604030504040204" pitchFamily="34" charset="0"/>
                <a:ea typeface="Tahoma" panose="020B0604030504040204" pitchFamily="34" charset="0"/>
                <a:cs typeface="Tahoma" panose="020B0604030504040204" pitchFamily="34" charset="0"/>
              </a:rPr>
              <a:t>ς του </a:t>
            </a:r>
            <a: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lang="el-GR" sz="3200" dirty="0" err="1">
                <a:solidFill>
                  <a:schemeClr val="tx1"/>
                </a:solidFill>
                <a:latin typeface="Tahoma" panose="020B0604030504040204" pitchFamily="34" charset="0"/>
                <a:ea typeface="Tahoma" panose="020B0604030504040204" pitchFamily="34" charset="0"/>
                <a:cs typeface="Tahoma" panose="020B0604030504040204" pitchFamily="34" charset="0"/>
              </a:rPr>
              <a:t>λλου</a:t>
            </a:r>
            <a:r>
              <a:rPr lang="el-GR" sz="3200" dirty="0">
                <a:solidFill>
                  <a:schemeClr val="tx1"/>
                </a:solidFill>
                <a:latin typeface="Tahoma" panose="020B0604030504040204" pitchFamily="34" charset="0"/>
                <a:ea typeface="Tahoma" panose="020B0604030504040204" pitchFamily="34" charset="0"/>
                <a:cs typeface="Tahoma" panose="020B0604030504040204" pitchFamily="34" charset="0"/>
              </a:rPr>
              <a:t> στην </a:t>
            </a:r>
            <a:r>
              <a:rPr lang="el-GR" sz="3200" dirty="0" err="1">
                <a:solidFill>
                  <a:schemeClr val="tx1"/>
                </a:solidFill>
                <a:latin typeface="Tahoma" panose="020B0604030504040204" pitchFamily="34" charset="0"/>
                <a:ea typeface="Tahoma" panose="020B0604030504040204" pitchFamily="34" charset="0"/>
                <a:cs typeface="Tahoma" panose="020B0604030504040204" pitchFamily="34" charset="0"/>
              </a:rPr>
              <a:t>Ορθοδοξη</a:t>
            </a:r>
            <a:r>
              <a:rPr lang="el-GR" sz="32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l-GR" sz="3200" dirty="0" err="1">
                <a:solidFill>
                  <a:schemeClr val="tx1"/>
                </a:solidFill>
                <a:latin typeface="Tahoma" panose="020B0604030504040204" pitchFamily="34" charset="0"/>
                <a:ea typeface="Tahoma" panose="020B0604030504040204" pitchFamily="34" charset="0"/>
                <a:cs typeface="Tahoma" panose="020B0604030504040204" pitchFamily="34" charset="0"/>
              </a:rPr>
              <a:t>παραδοση</a:t>
            </a:r>
            <a:endParaRPr lang="el"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 name="Υπότιτλος 2">
            <a:extLst>
              <a:ext uri="{FF2B5EF4-FFF2-40B4-BE49-F238E27FC236}">
                <a16:creationId xmlns:a16="http://schemas.microsoft.com/office/drawing/2014/main" id="{C8722DDC-8EEE-4A06-8DFE-B44871EAA2CF}"/>
              </a:ext>
            </a:extLst>
          </p:cNvPr>
          <p:cNvSpPr>
            <a:spLocks noGrp="1"/>
          </p:cNvSpPr>
          <p:nvPr>
            <p:ph type="subTitle" idx="1"/>
          </p:nvPr>
        </p:nvSpPr>
        <p:spPr>
          <a:xfrm>
            <a:off x="1276055" y="4344125"/>
            <a:ext cx="4775075" cy="559656"/>
          </a:xfrm>
        </p:spPr>
        <p:txBody>
          <a:bodyPr rtlCol="0">
            <a:normAutofit/>
          </a:bodyPr>
          <a:lstStyle/>
          <a:p>
            <a:pPr rtl="0"/>
            <a:r>
              <a:rPr lang="en-US" dirty="0">
                <a:solidFill>
                  <a:schemeClr val="tx1"/>
                </a:solidFill>
              </a:rPr>
              <a:t>By </a:t>
            </a:r>
            <a:r>
              <a:rPr lang="en-US" dirty="0" err="1">
                <a:solidFill>
                  <a:schemeClr val="tx1"/>
                </a:solidFill>
              </a:rPr>
              <a:t>Kapetanakis</a:t>
            </a:r>
            <a:r>
              <a:rPr lang="en-US" dirty="0">
                <a:solidFill>
                  <a:schemeClr val="tx1"/>
                </a:solidFill>
              </a:rPr>
              <a:t> George</a:t>
            </a:r>
            <a:endParaRPr lang="el"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D6E72093-D300-49EB-9FB4-E5EEE8BF186D}"/>
              </a:ext>
            </a:extLst>
          </p:cNvPr>
          <p:cNvPicPr>
            <a:picLocks noChangeAspect="1"/>
          </p:cNvPicPr>
          <p:nvPr/>
        </p:nvPicPr>
        <p:blipFill>
          <a:blip r:embed="rId2"/>
          <a:stretch>
            <a:fillRect/>
          </a:stretch>
        </p:blipFill>
        <p:spPr>
          <a:xfrm rot="917482">
            <a:off x="7875714" y="454132"/>
            <a:ext cx="3919008" cy="3538881"/>
          </a:xfrm>
          <a:prstGeom prst="rect">
            <a:avLst/>
          </a:prstGeom>
        </p:spPr>
      </p:pic>
      <p:sp>
        <p:nvSpPr>
          <p:cNvPr id="2" name="Τίτλος 1">
            <a:extLst>
              <a:ext uri="{FF2B5EF4-FFF2-40B4-BE49-F238E27FC236}">
                <a16:creationId xmlns:a16="http://schemas.microsoft.com/office/drawing/2014/main" id="{651E4AD8-C286-408A-ABEC-3A1EEB6B6381}"/>
              </a:ext>
            </a:extLst>
          </p:cNvPr>
          <p:cNvSpPr>
            <a:spLocks noGrp="1"/>
          </p:cNvSpPr>
          <p:nvPr>
            <p:ph type="title"/>
          </p:nvPr>
        </p:nvSpPr>
        <p:spPr/>
        <p:txBody>
          <a:bodyPr>
            <a:normAutofit fontScale="90000"/>
          </a:bodyPr>
          <a:lstStyle/>
          <a:p>
            <a:r>
              <a:rPr lang="el-GR" dirty="0"/>
              <a:t>Ο Ιωάννης Χρυσόστομος </a:t>
            </a:r>
            <a:br>
              <a:rPr lang="el-GR" dirty="0"/>
            </a:br>
            <a:r>
              <a:rPr lang="el-GR" dirty="0"/>
              <a:t>για την κοινωνική αδικία</a:t>
            </a:r>
            <a:br>
              <a:rPr lang="el-GR" dirty="0"/>
            </a:br>
            <a:endParaRPr lang="el-GR" dirty="0"/>
          </a:p>
        </p:txBody>
      </p:sp>
      <p:sp>
        <p:nvSpPr>
          <p:cNvPr id="4" name="Θέση ημερομηνίας 3">
            <a:extLst>
              <a:ext uri="{FF2B5EF4-FFF2-40B4-BE49-F238E27FC236}">
                <a16:creationId xmlns:a16="http://schemas.microsoft.com/office/drawing/2014/main" id="{D8A00D93-4039-458F-B197-D11C5AFD049B}"/>
              </a:ext>
            </a:extLst>
          </p:cNvPr>
          <p:cNvSpPr>
            <a:spLocks noGrp="1"/>
          </p:cNvSpPr>
          <p:nvPr>
            <p:ph type="dt" sz="half" idx="10"/>
          </p:nvPr>
        </p:nvSpPr>
        <p:spPr/>
        <p:txBody>
          <a:bodyPr/>
          <a:lstStyle/>
          <a:p>
            <a:fld id="{22EF7337-642E-41C0-A996-E878DE5B1E2D}" type="datetime1">
              <a:rPr lang="el-GR" smtClean="0"/>
              <a:t>13/11/2020</a:t>
            </a:fld>
            <a:endParaRPr lang="en-US" dirty="0"/>
          </a:p>
        </p:txBody>
      </p:sp>
      <p:sp>
        <p:nvSpPr>
          <p:cNvPr id="6" name="TextBox 5">
            <a:extLst>
              <a:ext uri="{FF2B5EF4-FFF2-40B4-BE49-F238E27FC236}">
                <a16:creationId xmlns:a16="http://schemas.microsoft.com/office/drawing/2014/main" id="{38D4A96D-63F2-411F-994A-536ACA2991CD}"/>
              </a:ext>
            </a:extLst>
          </p:cNvPr>
          <p:cNvSpPr txBox="1"/>
          <p:nvPr/>
        </p:nvSpPr>
        <p:spPr>
          <a:xfrm>
            <a:off x="389468" y="2698942"/>
            <a:ext cx="10515600" cy="3785652"/>
          </a:xfrm>
          <a:prstGeom prst="rect">
            <a:avLst/>
          </a:prstGeom>
          <a:noFill/>
        </p:spPr>
        <p:txBody>
          <a:bodyPr wrap="square">
            <a:spAutoFit/>
          </a:bodyPr>
          <a:lstStyle/>
          <a:p>
            <a:r>
              <a:rPr lang="el-GR" sz="2400" dirty="0"/>
              <a:t>Δε φρίττεις, άνθρωπε, δεν κοκκινίζεις από ντροπή, όταν χαρακτηρίζεις </a:t>
            </a:r>
            <a:r>
              <a:rPr lang="el-GR" sz="2400" dirty="0" err="1"/>
              <a:t>επιτιθέμενον</a:t>
            </a:r>
            <a:r>
              <a:rPr lang="el-GR" sz="2400" dirty="0"/>
              <a:t> αυτόν που παλεύει για το ψωμί του; Αυτός, αν και φέρεται επιθετικά, ωστόσο δικαιούται τη συμπάθειά μας, γιατί τόσο πολύ πιέζεται από την πείνα, ώστε αναγκάζεται να φορέσει το προσωπείο της επιθετικότητας. </a:t>
            </a:r>
          </a:p>
          <a:p>
            <a:r>
              <a:rPr lang="el-GR" sz="2400" dirty="0"/>
              <a:t>Και πρέπει να σου πω ακόμα πως αυτός που επιτίθεται στην πραγματικό­</a:t>
            </a:r>
          </a:p>
          <a:p>
            <a:r>
              <a:rPr lang="el-GR" sz="2400" dirty="0" err="1"/>
              <a:t>τητα</a:t>
            </a:r>
            <a:r>
              <a:rPr lang="el-GR" sz="2400" dirty="0"/>
              <a:t> είσαι εσύ, γιατί –αν και έρχεσαι τακτικά στην Εκκλησία και ακούς τα κηρύγματά μου–στην αγορά εντούτοις προτιμάς το χρυσάφι, τις επιθυμίες και τους φίλους σου, παρά τις δικές μου προτροπές.</a:t>
            </a:r>
          </a:p>
          <a:p>
            <a:endParaRPr lang="el-GR" sz="2400" dirty="0"/>
          </a:p>
          <a:p>
            <a:r>
              <a:rPr lang="el-GR" sz="2400" dirty="0"/>
              <a:t>P.G. 60,535­538</a:t>
            </a:r>
          </a:p>
        </p:txBody>
      </p:sp>
    </p:spTree>
    <p:extLst>
      <p:ext uri="{BB962C8B-B14F-4D97-AF65-F5344CB8AC3E}">
        <p14:creationId xmlns:p14="http://schemas.microsoft.com/office/powerpoint/2010/main" val="2918209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Εικόνα 3" descr="Εικόνα που περιέχει ύφασμα, πίνακα, κόκκινο, καλυμμένο&#10;&#10;Αυτόματη δημιουργία περιγραφής">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0"/>
            <a:ext cx="12191979" cy="6857990"/>
          </a:xfrm>
          <a:prstGeom prst="rect">
            <a:avLst/>
          </a:prstGeom>
        </p:spPr>
      </p:pic>
      <p:sp>
        <p:nvSpPr>
          <p:cNvPr id="29" name="Ορθογώνιο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Ορθογώνιο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Τίτλος 1">
            <a:extLst>
              <a:ext uri="{FF2B5EF4-FFF2-40B4-BE49-F238E27FC236}">
                <a16:creationId xmlns:a16="http://schemas.microsoft.com/office/drawing/2014/main" id="{92C9295F-E638-4F61-AFE2-CF3E40556031}"/>
              </a:ext>
            </a:extLst>
          </p:cNvPr>
          <p:cNvSpPr>
            <a:spLocks noGrp="1"/>
          </p:cNvSpPr>
          <p:nvPr>
            <p:ph type="title"/>
          </p:nvPr>
        </p:nvSpPr>
        <p:spPr>
          <a:xfrm>
            <a:off x="4740752" y="642584"/>
            <a:ext cx="6718433" cy="5707416"/>
          </a:xfrm>
        </p:spPr>
        <p:txBody>
          <a:bodyPr rtlCol="0">
            <a:normAutofit/>
          </a:bodyPr>
          <a:lstStyle/>
          <a:p>
            <a:pPr rtl="0"/>
            <a:r>
              <a:rPr lang="el-GR" sz="3200" dirty="0">
                <a:solidFill>
                  <a:schemeClr val="tx1">
                    <a:lumMod val="75000"/>
                    <a:lumOff val="25000"/>
                  </a:schemeClr>
                </a:solidFill>
              </a:rPr>
              <a:t>Ελάτε, οι ευλογημένοι του Πατέρα μου, κληρονομήστε τη βασιλεία, που είναι ετοιμασμένη σε σας από τη δημιουργία του κόσμου. επειδή, πείνασα, και μου δώσατε να φάω. δίψασα και μου δώσατε να </a:t>
            </a:r>
            <a:r>
              <a:rPr lang="el-GR" sz="3200" dirty="0" err="1">
                <a:solidFill>
                  <a:schemeClr val="tx1">
                    <a:lumMod val="75000"/>
                    <a:lumOff val="25000"/>
                  </a:schemeClr>
                </a:solidFill>
              </a:rPr>
              <a:t>πιω</a:t>
            </a:r>
            <a:r>
              <a:rPr lang="el-GR" sz="3200" dirty="0">
                <a:solidFill>
                  <a:schemeClr val="tx1">
                    <a:lumMod val="75000"/>
                    <a:lumOff val="25000"/>
                  </a:schemeClr>
                </a:solidFill>
              </a:rPr>
              <a:t>. ξένος ήμουν, και με φιλοξενήσατε. γυμνός ήμουν, και με ντύσατε. ασθένησα, και με επισκεφθήκατε. σε φυλακή ήμουν, και ήρθατε σε μένα.</a:t>
            </a:r>
            <a:endParaRPr lang="en-US" sz="3200" dirty="0">
              <a:solidFill>
                <a:schemeClr val="tx1">
                  <a:lumMod val="75000"/>
                  <a:lumOff val="25000"/>
                </a:schemeClr>
              </a:solidFill>
            </a:endParaRPr>
          </a:p>
        </p:txBody>
      </p:sp>
      <p:graphicFrame>
        <p:nvGraphicFramePr>
          <p:cNvPr id="31" name="Θέση περιεχομένου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235551460"/>
              </p:ext>
            </p:extLst>
          </p:nvPr>
        </p:nvGraphicFramePr>
        <p:xfrm>
          <a:off x="0" y="1673321"/>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6D8331-D648-428C-86AE-FAFD600A8222}"/>
              </a:ext>
            </a:extLst>
          </p:cNvPr>
          <p:cNvSpPr>
            <a:spLocks noGrp="1"/>
          </p:cNvSpPr>
          <p:nvPr>
            <p:ph type="title"/>
          </p:nvPr>
        </p:nvSpPr>
        <p:spPr>
          <a:xfrm rot="904889">
            <a:off x="7917194" y="693393"/>
            <a:ext cx="3868406" cy="5063939"/>
          </a:xfrm>
        </p:spPr>
        <p:txBody>
          <a:bodyPr/>
          <a:lstStyle/>
          <a:p>
            <a:r>
              <a:rPr lang="el-GR" dirty="0" err="1"/>
              <a:t>Φιλο</a:t>
            </a:r>
            <a:r>
              <a:rPr lang="el-GR" dirty="0"/>
              <a:t> – ξενία </a:t>
            </a:r>
            <a:br>
              <a:rPr lang="el-GR" dirty="0"/>
            </a:br>
            <a:r>
              <a:rPr lang="el-GR" dirty="0"/>
              <a:t>του Αβραάμ</a:t>
            </a:r>
          </a:p>
        </p:txBody>
      </p:sp>
      <p:sp>
        <p:nvSpPr>
          <p:cNvPr id="4" name="Θέση ημερομηνίας 3">
            <a:extLst>
              <a:ext uri="{FF2B5EF4-FFF2-40B4-BE49-F238E27FC236}">
                <a16:creationId xmlns:a16="http://schemas.microsoft.com/office/drawing/2014/main" id="{1A25070A-EBAE-4302-8DB8-33D6D611AD71}"/>
              </a:ext>
            </a:extLst>
          </p:cNvPr>
          <p:cNvSpPr>
            <a:spLocks noGrp="1"/>
          </p:cNvSpPr>
          <p:nvPr>
            <p:ph type="dt" sz="half" idx="10"/>
          </p:nvPr>
        </p:nvSpPr>
        <p:spPr/>
        <p:txBody>
          <a:bodyPr/>
          <a:lstStyle/>
          <a:p>
            <a:fld id="{22EF7337-642E-41C0-A996-E878DE5B1E2D}" type="datetime1">
              <a:rPr lang="el-GR" smtClean="0"/>
              <a:t>13/11/2020</a:t>
            </a:fld>
            <a:endParaRPr lang="en-US"/>
          </a:p>
        </p:txBody>
      </p:sp>
      <p:pic>
        <p:nvPicPr>
          <p:cNvPr id="4098" name="Picture 2" descr="Η Δρυς του Μαμβρή είναι τόπος μοναδικής και ακράδαντης πίστης στον Θεό αλλά  και σημείο των εσχάτων. | iconandlight">
            <a:extLst>
              <a:ext uri="{FF2B5EF4-FFF2-40B4-BE49-F238E27FC236}">
                <a16:creationId xmlns:a16="http://schemas.microsoft.com/office/drawing/2014/main" id="{A9C5FE87-FB0D-4556-BF22-210865D6FE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901" y="406400"/>
            <a:ext cx="5052766" cy="599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275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B2DBE3-B009-4490-81E5-D8B82CCDC027}"/>
              </a:ext>
            </a:extLst>
          </p:cNvPr>
          <p:cNvSpPr>
            <a:spLocks noGrp="1"/>
          </p:cNvSpPr>
          <p:nvPr>
            <p:ph type="title"/>
          </p:nvPr>
        </p:nvSpPr>
        <p:spPr>
          <a:xfrm>
            <a:off x="338667" y="389467"/>
            <a:ext cx="6587066" cy="6011333"/>
          </a:xfrm>
        </p:spPr>
        <p:txBody>
          <a:bodyPr>
            <a:noAutofit/>
          </a:bodyPr>
          <a:lstStyle/>
          <a:p>
            <a:r>
              <a:rPr lang="el-GR" sz="1600" dirty="0"/>
              <a:t>Ο Κύριος παρουσιάστηκε στον Αβραάμ, κοντά στη Δρυ </a:t>
            </a:r>
            <a:r>
              <a:rPr lang="el-GR" sz="1600" dirty="0" err="1"/>
              <a:t>Μαμβρή</a:t>
            </a:r>
            <a:r>
              <a:rPr lang="el-GR" sz="1600" dirty="0"/>
              <a:t>, ενώ αυτός καθόταν στο άνοιγμα της σκηνής του κατά το μεσημέρι. Σήκωσε τα μάτια του και είδε τρεις άντρες να στέ­κονται απέναντί του. Αμέσως έτρεξε να τους προϋπαντήσει και τους προσκύνησε </a:t>
            </a:r>
            <a:r>
              <a:rPr lang="el-GR" sz="1600" dirty="0" err="1"/>
              <a:t>ώς</a:t>
            </a:r>
            <a:r>
              <a:rPr lang="el-GR" sz="1600" dirty="0"/>
              <a:t> τη γη.</a:t>
            </a:r>
            <a:br>
              <a:rPr lang="el-GR" sz="1600" dirty="0"/>
            </a:br>
            <a:r>
              <a:rPr lang="el-GR" sz="1600" dirty="0"/>
              <a:t>«Κύριέ μου», είπε, «αν έχω την εύνοιά σου, μην προσπεράσεις το δούλο σου. Ας φέρουν </a:t>
            </a:r>
            <a:r>
              <a:rPr lang="el-GR" sz="1600" dirty="0" err="1"/>
              <a:t>λίγονερό</a:t>
            </a:r>
            <a:r>
              <a:rPr lang="el-GR" sz="1600" dirty="0"/>
              <a:t> να πλύνετε τα πόδια σας και μετά μπορείτε ν’ αναπαυθείτε κάτω από το δέντρο. Θα φέ­ρω και λίγο ψωμί να πάρετε δύναμη και μετά μπορείτε να πηγαίνετε…».</a:t>
            </a:r>
            <a:br>
              <a:rPr lang="el-GR" sz="1600" dirty="0"/>
            </a:br>
            <a:r>
              <a:rPr lang="el-GR" sz="1600" dirty="0"/>
              <a:t>Τότε ο Αβραάμ έτρεξε στη σκηνή και είπε στη </a:t>
            </a:r>
            <a:r>
              <a:rPr lang="el-GR" sz="1600" dirty="0" err="1"/>
              <a:t>Σάρρα</a:t>
            </a:r>
            <a:r>
              <a:rPr lang="el-GR" sz="1600" dirty="0"/>
              <a:t>: «Πάρε γρήγορα τρεις γαβάθες αλεύρι εκλεκτό, ζύμωσέ το και κάνε πίττες». Μετά έτρεξε στα βόδια, πήρε ένα μοσχάρι τρυφερό και καλό, το έδωσε στον υπηρέτη κι εκείνος το ετοίμασε στα γρήγορα. Πήρε ακόμα βούτυρο, γάλα και το μοσχάρι που είχε ετοιμάσει και τα έβαλε μπροστά στους άντρες. Αυτός στεκόταν απέ­ναντί τους κάτω από τα δέντρα κι εκείνοι έτρωγαν. Τότε ρώτησαν τον Αβραάμ: «Πού είναι η </a:t>
            </a:r>
            <a:r>
              <a:rPr lang="el-GR" sz="1600" dirty="0" err="1"/>
              <a:t>Σάρρα</a:t>
            </a:r>
            <a:r>
              <a:rPr lang="el-GR" sz="1600" dirty="0"/>
              <a:t> η γυναίκα σου;». Αυτός απάντησε: «Εκεί, στη σκηνή». Κι ο Κύριος είπε: «Του χρόνου τέτοια εποχή θα ξανάρθω, και η γυναίκα σου η </a:t>
            </a:r>
            <a:r>
              <a:rPr lang="el-GR" sz="1600" dirty="0" err="1"/>
              <a:t>Σάρρα</a:t>
            </a:r>
            <a:r>
              <a:rPr lang="el-GR" sz="1600" dirty="0"/>
              <a:t> θα έχει γιο». Η </a:t>
            </a:r>
            <a:r>
              <a:rPr lang="el-GR" sz="1600" dirty="0" err="1"/>
              <a:t>Σάρρα</a:t>
            </a:r>
            <a:r>
              <a:rPr lang="el-GR" sz="1600" dirty="0"/>
              <a:t> τα άκουγε όλα αυτά, γιατί στεκόταν από πίσω του, στο άνοιγμα της σκηνής. Ο Αβραάμ και η </a:t>
            </a:r>
            <a:r>
              <a:rPr lang="el-GR" sz="1600" dirty="0" err="1"/>
              <a:t>Σάρρα</a:t>
            </a:r>
            <a:r>
              <a:rPr lang="el-GR" sz="1600" dirty="0"/>
              <a:t> ήταν γέ­ροντες προχωρημένης ηλικίας. Η </a:t>
            </a:r>
            <a:r>
              <a:rPr lang="el-GR" sz="1600" dirty="0" err="1"/>
              <a:t>Σάρρα</a:t>
            </a:r>
            <a:r>
              <a:rPr lang="el-GR" sz="1600" dirty="0"/>
              <a:t>, λοιπόν, γέλασε κρυφά […] Αλλά ο Κύριος είπε στον Αβραάμ: «Γιατί γέλασε η </a:t>
            </a:r>
            <a:r>
              <a:rPr lang="el-GR" sz="1600" dirty="0" err="1"/>
              <a:t>Σάρρα</a:t>
            </a:r>
            <a:r>
              <a:rPr lang="el-GR" sz="1600" dirty="0"/>
              <a:t>; Γιατί αμφιβάλλει ότι θ’ αποκτήσει γιο τώρα που γέρασε; Τί­ </a:t>
            </a:r>
            <a:r>
              <a:rPr lang="el-GR" sz="1600" dirty="0" err="1"/>
              <a:t>ποτα</a:t>
            </a:r>
            <a:r>
              <a:rPr lang="el-GR" sz="1600" dirty="0"/>
              <a:t> δεν είναι αδύνατο για τον Κύριο! Όταν την ίδια εποχή ύστερα από ένα χρόνο θα ξανάρ­θω σπίτι σου, η </a:t>
            </a:r>
            <a:r>
              <a:rPr lang="el-GR" sz="1600" dirty="0" err="1"/>
              <a:t>Σάρρα</a:t>
            </a:r>
            <a:r>
              <a:rPr lang="el-GR" sz="1600" dirty="0"/>
              <a:t> θα έχει γιο» […] Από κει οι άντρες έφυγαν […] Ο Αβραάμ βάδιζε μαζί τους για να τους κατευοδώσει. Τότε ο Κύριος είπε: «…Ένα μεγάλο και ισχυρό έθνος θα προ­έλθει από τον Αβραάμ και στο πρόσωπό του θα ευλογηθούν όλα τα έθνη της γης».</a:t>
            </a:r>
          </a:p>
        </p:txBody>
      </p:sp>
      <p:pic>
        <p:nvPicPr>
          <p:cNvPr id="5" name="Θέση περιεχομένου 4">
            <a:extLst>
              <a:ext uri="{FF2B5EF4-FFF2-40B4-BE49-F238E27FC236}">
                <a16:creationId xmlns:a16="http://schemas.microsoft.com/office/drawing/2014/main" id="{3678FB1F-0BCD-4522-9CB2-97E6F05A123B}"/>
              </a:ext>
            </a:extLst>
          </p:cNvPr>
          <p:cNvPicPr>
            <a:picLocks noGrp="1" noChangeAspect="1"/>
          </p:cNvPicPr>
          <p:nvPr>
            <p:ph idx="1"/>
          </p:nvPr>
        </p:nvPicPr>
        <p:blipFill>
          <a:blip r:embed="rId2"/>
          <a:stretch>
            <a:fillRect/>
          </a:stretch>
        </p:blipFill>
        <p:spPr>
          <a:xfrm>
            <a:off x="6976972" y="698910"/>
            <a:ext cx="4876361" cy="5392446"/>
          </a:xfrm>
          <a:prstGeom prst="rect">
            <a:avLst/>
          </a:prstGeom>
        </p:spPr>
      </p:pic>
      <p:sp>
        <p:nvSpPr>
          <p:cNvPr id="4" name="Θέση ημερομηνίας 3">
            <a:extLst>
              <a:ext uri="{FF2B5EF4-FFF2-40B4-BE49-F238E27FC236}">
                <a16:creationId xmlns:a16="http://schemas.microsoft.com/office/drawing/2014/main" id="{1803A3EA-2445-4844-A265-FF9DE7928CE9}"/>
              </a:ext>
            </a:extLst>
          </p:cNvPr>
          <p:cNvSpPr>
            <a:spLocks noGrp="1"/>
          </p:cNvSpPr>
          <p:nvPr>
            <p:ph type="dt" sz="half" idx="10"/>
          </p:nvPr>
        </p:nvSpPr>
        <p:spPr/>
        <p:txBody>
          <a:bodyPr/>
          <a:lstStyle/>
          <a:p>
            <a:fld id="{22EF7337-642E-41C0-A996-E878DE5B1E2D}" type="datetime1">
              <a:rPr lang="el-GR" smtClean="0"/>
              <a:t>13/11/2020</a:t>
            </a:fld>
            <a:endParaRPr lang="en-US"/>
          </a:p>
        </p:txBody>
      </p:sp>
    </p:spTree>
    <p:extLst>
      <p:ext uri="{BB962C8B-B14F-4D97-AF65-F5344CB8AC3E}">
        <p14:creationId xmlns:p14="http://schemas.microsoft.com/office/powerpoint/2010/main" val="4102413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C1A4E00-B06B-40F7-8491-D86D09975663}"/>
              </a:ext>
            </a:extLst>
          </p:cNvPr>
          <p:cNvSpPr>
            <a:spLocks noGrp="1"/>
          </p:cNvSpPr>
          <p:nvPr>
            <p:ph type="title"/>
          </p:nvPr>
        </p:nvSpPr>
        <p:spPr/>
        <p:txBody>
          <a:bodyPr/>
          <a:lstStyle/>
          <a:p>
            <a:r>
              <a:rPr lang="en-US" dirty="0"/>
              <a:t>H </a:t>
            </a:r>
            <a:r>
              <a:rPr lang="el-GR" dirty="0"/>
              <a:t>φιλοξενία ως πίστη Θεού</a:t>
            </a:r>
          </a:p>
        </p:txBody>
      </p:sp>
      <p:pic>
        <p:nvPicPr>
          <p:cNvPr id="6" name="Θέση περιεχομένου 5">
            <a:extLst>
              <a:ext uri="{FF2B5EF4-FFF2-40B4-BE49-F238E27FC236}">
                <a16:creationId xmlns:a16="http://schemas.microsoft.com/office/drawing/2014/main" id="{348BE3A5-0763-4430-A05E-047C762E97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6667" y="2156853"/>
            <a:ext cx="10549466" cy="4243947"/>
          </a:xfrm>
        </p:spPr>
      </p:pic>
      <p:sp>
        <p:nvSpPr>
          <p:cNvPr id="4" name="Θέση ημερομηνίας 3">
            <a:extLst>
              <a:ext uri="{FF2B5EF4-FFF2-40B4-BE49-F238E27FC236}">
                <a16:creationId xmlns:a16="http://schemas.microsoft.com/office/drawing/2014/main" id="{428BE0C1-BDDE-4A6E-85A9-F9CF64C56F42}"/>
              </a:ext>
            </a:extLst>
          </p:cNvPr>
          <p:cNvSpPr>
            <a:spLocks noGrp="1"/>
          </p:cNvSpPr>
          <p:nvPr>
            <p:ph type="dt" sz="half" idx="10"/>
          </p:nvPr>
        </p:nvSpPr>
        <p:spPr/>
        <p:txBody>
          <a:bodyPr/>
          <a:lstStyle/>
          <a:p>
            <a:fld id="{22EF7337-642E-41C0-A996-E878DE5B1E2D}" type="datetime1">
              <a:rPr lang="el-GR" smtClean="0"/>
              <a:t>13/11/2020</a:t>
            </a:fld>
            <a:endParaRPr lang="en-US"/>
          </a:p>
        </p:txBody>
      </p:sp>
    </p:spTree>
    <p:extLst>
      <p:ext uri="{BB962C8B-B14F-4D97-AF65-F5344CB8AC3E}">
        <p14:creationId xmlns:p14="http://schemas.microsoft.com/office/powerpoint/2010/main" val="301873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B34D96-157A-43B8-A235-536FFB901055}"/>
              </a:ext>
            </a:extLst>
          </p:cNvPr>
          <p:cNvSpPr>
            <a:spLocks noGrp="1"/>
          </p:cNvSpPr>
          <p:nvPr>
            <p:ph type="title"/>
          </p:nvPr>
        </p:nvSpPr>
        <p:spPr>
          <a:xfrm>
            <a:off x="1066800" y="642594"/>
            <a:ext cx="2980267" cy="2786406"/>
          </a:xfrm>
        </p:spPr>
        <p:txBody>
          <a:bodyPr/>
          <a:lstStyle/>
          <a:p>
            <a:r>
              <a:rPr lang="el-GR" dirty="0"/>
              <a:t>Κόσμος και Πεντηκοστή</a:t>
            </a:r>
          </a:p>
        </p:txBody>
      </p:sp>
      <p:sp>
        <p:nvSpPr>
          <p:cNvPr id="4" name="Θέση ημερομηνίας 3">
            <a:extLst>
              <a:ext uri="{FF2B5EF4-FFF2-40B4-BE49-F238E27FC236}">
                <a16:creationId xmlns:a16="http://schemas.microsoft.com/office/drawing/2014/main" id="{69AFFC37-92E1-4F1B-8DA2-FDD084D12D2D}"/>
              </a:ext>
            </a:extLst>
          </p:cNvPr>
          <p:cNvSpPr>
            <a:spLocks noGrp="1"/>
          </p:cNvSpPr>
          <p:nvPr>
            <p:ph type="dt" sz="half" idx="10"/>
          </p:nvPr>
        </p:nvSpPr>
        <p:spPr/>
        <p:txBody>
          <a:bodyPr/>
          <a:lstStyle/>
          <a:p>
            <a:fld id="{22EF7337-642E-41C0-A996-E878DE5B1E2D}" type="datetime1">
              <a:rPr lang="el-GR" smtClean="0"/>
              <a:t>13/11/2020</a:t>
            </a:fld>
            <a:endParaRPr lang="en-US"/>
          </a:p>
        </p:txBody>
      </p:sp>
      <p:pic>
        <p:nvPicPr>
          <p:cNvPr id="2050" name="Picture 2">
            <a:extLst>
              <a:ext uri="{FF2B5EF4-FFF2-40B4-BE49-F238E27FC236}">
                <a16:creationId xmlns:a16="http://schemas.microsoft.com/office/drawing/2014/main" id="{066A9F65-358D-403B-84C6-E855F9E375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147734" y="457200"/>
            <a:ext cx="5977466" cy="57911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2BFC4F0-F5CB-4523-AA53-2893E27A16B6}"/>
              </a:ext>
            </a:extLst>
          </p:cNvPr>
          <p:cNvSpPr txBox="1"/>
          <p:nvPr/>
        </p:nvSpPr>
        <p:spPr>
          <a:xfrm>
            <a:off x="660400" y="3352799"/>
            <a:ext cx="6096000" cy="1754326"/>
          </a:xfrm>
          <a:prstGeom prst="rect">
            <a:avLst/>
          </a:prstGeom>
          <a:noFill/>
        </p:spPr>
        <p:txBody>
          <a:bodyPr wrap="square">
            <a:spAutoFit/>
          </a:bodyPr>
          <a:lstStyle/>
          <a:p>
            <a:r>
              <a:rPr lang="el-GR" dirty="0" err="1"/>
              <a:t>Ὅτε</a:t>
            </a:r>
            <a:r>
              <a:rPr lang="el-GR" dirty="0"/>
              <a:t> </a:t>
            </a:r>
            <a:r>
              <a:rPr lang="el-GR" dirty="0" err="1"/>
              <a:t>καταβὰς</a:t>
            </a:r>
            <a:r>
              <a:rPr lang="el-GR" dirty="0"/>
              <a:t> </a:t>
            </a:r>
            <a:r>
              <a:rPr lang="el-GR" dirty="0" err="1"/>
              <a:t>τὰς</a:t>
            </a:r>
            <a:r>
              <a:rPr lang="el-GR" dirty="0"/>
              <a:t> γλώσσας συνέχεε,</a:t>
            </a:r>
          </a:p>
          <a:p>
            <a:r>
              <a:rPr lang="el-GR" dirty="0" err="1"/>
              <a:t>διεμέριζεν</a:t>
            </a:r>
            <a:r>
              <a:rPr lang="el-GR" dirty="0"/>
              <a:t> </a:t>
            </a:r>
            <a:r>
              <a:rPr lang="el-GR" dirty="0" err="1"/>
              <a:t>ἔθνη</a:t>
            </a:r>
            <a:r>
              <a:rPr lang="el-GR" dirty="0"/>
              <a:t> ὁ </a:t>
            </a:r>
            <a:r>
              <a:rPr lang="el-GR" dirty="0" err="1"/>
              <a:t>Ὕψιστος</a:t>
            </a:r>
            <a:r>
              <a:rPr lang="el-GR" dirty="0"/>
              <a:t>∙</a:t>
            </a:r>
          </a:p>
          <a:p>
            <a:r>
              <a:rPr lang="el-GR" dirty="0" err="1"/>
              <a:t>ὅτε</a:t>
            </a:r>
            <a:r>
              <a:rPr lang="el-GR" dirty="0"/>
              <a:t> </a:t>
            </a:r>
            <a:r>
              <a:rPr lang="el-GR" dirty="0" err="1"/>
              <a:t>τοῦ</a:t>
            </a:r>
            <a:r>
              <a:rPr lang="el-GR" dirty="0"/>
              <a:t> </a:t>
            </a:r>
            <a:r>
              <a:rPr lang="el-GR" dirty="0" err="1"/>
              <a:t>πυρὸς</a:t>
            </a:r>
            <a:r>
              <a:rPr lang="el-GR" dirty="0"/>
              <a:t> </a:t>
            </a:r>
            <a:r>
              <a:rPr lang="el-GR" dirty="0" err="1"/>
              <a:t>τὰς</a:t>
            </a:r>
            <a:r>
              <a:rPr lang="el-GR" dirty="0"/>
              <a:t> γλώσσας </a:t>
            </a:r>
            <a:r>
              <a:rPr lang="el-GR" dirty="0" err="1"/>
              <a:t>διένειμεν</a:t>
            </a:r>
            <a:r>
              <a:rPr lang="el-GR" dirty="0"/>
              <a:t>,</a:t>
            </a:r>
          </a:p>
          <a:p>
            <a:r>
              <a:rPr lang="el-GR" dirty="0" err="1"/>
              <a:t>εἰς</a:t>
            </a:r>
            <a:r>
              <a:rPr lang="el-GR" dirty="0"/>
              <a:t> </a:t>
            </a:r>
            <a:r>
              <a:rPr lang="el-GR" dirty="0" err="1"/>
              <a:t>ἑνότητα</a:t>
            </a:r>
            <a:r>
              <a:rPr lang="el-GR" dirty="0"/>
              <a:t> πάντας </a:t>
            </a:r>
            <a:r>
              <a:rPr lang="el-GR" dirty="0" err="1"/>
              <a:t>ἐκάλεσε</a:t>
            </a:r>
            <a:r>
              <a:rPr lang="el-GR" dirty="0"/>
              <a:t>∙</a:t>
            </a:r>
          </a:p>
          <a:p>
            <a:r>
              <a:rPr lang="el-GR" dirty="0" err="1"/>
              <a:t>καὶ</a:t>
            </a:r>
            <a:r>
              <a:rPr lang="el-GR" dirty="0"/>
              <a:t> συμφώνως </a:t>
            </a:r>
            <a:r>
              <a:rPr lang="el-GR" dirty="0" err="1"/>
              <a:t>δοξάζομεν</a:t>
            </a:r>
            <a:endParaRPr lang="el-GR" dirty="0"/>
          </a:p>
          <a:p>
            <a:r>
              <a:rPr lang="el-GR" dirty="0" err="1"/>
              <a:t>τὸ</a:t>
            </a:r>
            <a:r>
              <a:rPr lang="el-GR" dirty="0"/>
              <a:t> </a:t>
            </a:r>
            <a:r>
              <a:rPr lang="el-GR" dirty="0" err="1"/>
              <a:t>πανάγιον</a:t>
            </a:r>
            <a:r>
              <a:rPr lang="el-GR" dirty="0"/>
              <a:t> </a:t>
            </a:r>
            <a:r>
              <a:rPr lang="el-GR" dirty="0" err="1"/>
              <a:t>Πνεῦμα</a:t>
            </a:r>
            <a:r>
              <a:rPr lang="el-GR" dirty="0"/>
              <a:t>.</a:t>
            </a:r>
          </a:p>
        </p:txBody>
      </p:sp>
    </p:spTree>
    <p:extLst>
      <p:ext uri="{BB962C8B-B14F-4D97-AF65-F5344CB8AC3E}">
        <p14:creationId xmlns:p14="http://schemas.microsoft.com/office/powerpoint/2010/main" val="86754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96030-646D-4AFF-BD3D-F9D0A98D54A0}"/>
              </a:ext>
            </a:extLst>
          </p:cNvPr>
          <p:cNvSpPr>
            <a:spLocks noGrp="1"/>
          </p:cNvSpPr>
          <p:nvPr>
            <p:ph type="title"/>
          </p:nvPr>
        </p:nvSpPr>
        <p:spPr>
          <a:xfrm>
            <a:off x="1388533" y="457200"/>
            <a:ext cx="10058400" cy="1371600"/>
          </a:xfrm>
        </p:spPr>
        <p:txBody>
          <a:bodyPr/>
          <a:lstStyle/>
          <a:p>
            <a:r>
              <a:rPr lang="el-GR" dirty="0"/>
              <a:t>Παναγία και Πεντηκοστή</a:t>
            </a:r>
          </a:p>
        </p:txBody>
      </p:sp>
      <p:sp>
        <p:nvSpPr>
          <p:cNvPr id="4" name="Θέση ημερομηνίας 3">
            <a:extLst>
              <a:ext uri="{FF2B5EF4-FFF2-40B4-BE49-F238E27FC236}">
                <a16:creationId xmlns:a16="http://schemas.microsoft.com/office/drawing/2014/main" id="{B83F59CC-8B84-435F-A1DA-2E56FC6FB3AC}"/>
              </a:ext>
            </a:extLst>
          </p:cNvPr>
          <p:cNvSpPr>
            <a:spLocks noGrp="1"/>
          </p:cNvSpPr>
          <p:nvPr>
            <p:ph type="dt" sz="half" idx="10"/>
          </p:nvPr>
        </p:nvSpPr>
        <p:spPr/>
        <p:txBody>
          <a:bodyPr/>
          <a:lstStyle/>
          <a:p>
            <a:fld id="{22EF7337-642E-41C0-A996-E878DE5B1E2D}" type="datetime1">
              <a:rPr lang="el-GR" smtClean="0"/>
              <a:t>13/11/2020</a:t>
            </a:fld>
            <a:endParaRPr lang="en-US"/>
          </a:p>
        </p:txBody>
      </p:sp>
      <p:pic>
        <p:nvPicPr>
          <p:cNvPr id="1026" name="Picture 2">
            <a:extLst>
              <a:ext uri="{FF2B5EF4-FFF2-40B4-BE49-F238E27FC236}">
                <a16:creationId xmlns:a16="http://schemas.microsoft.com/office/drawing/2014/main" id="{8E56BE9F-8766-43A1-9F08-728A11F380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0924596">
            <a:off x="3764279" y="1413008"/>
            <a:ext cx="4047067" cy="536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04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AD0E9A-5515-4E61-8A44-312AB6C6ED7D}"/>
              </a:ext>
            </a:extLst>
          </p:cNvPr>
          <p:cNvSpPr>
            <a:spLocks noGrp="1"/>
          </p:cNvSpPr>
          <p:nvPr>
            <p:ph type="title"/>
          </p:nvPr>
        </p:nvSpPr>
        <p:spPr>
          <a:xfrm>
            <a:off x="7888189" y="1008354"/>
            <a:ext cx="3420533" cy="5392446"/>
          </a:xfrm>
        </p:spPr>
        <p:txBody>
          <a:bodyPr/>
          <a:lstStyle/>
          <a:p>
            <a:r>
              <a:rPr lang="el-GR" dirty="0"/>
              <a:t>Πολυγλωσσία</a:t>
            </a:r>
            <a:br>
              <a:rPr lang="el-GR" dirty="0"/>
            </a:br>
            <a:r>
              <a:rPr lang="el-GR" dirty="0"/>
              <a:t>ως ξενότητα </a:t>
            </a:r>
            <a:br>
              <a:rPr lang="el-GR" dirty="0"/>
            </a:br>
            <a:r>
              <a:rPr lang="el-GR" dirty="0"/>
              <a:t>&amp;</a:t>
            </a:r>
            <a:br>
              <a:rPr lang="el-GR" dirty="0"/>
            </a:br>
            <a:r>
              <a:rPr lang="el-GR" dirty="0"/>
              <a:t>αλλοτριότητα</a:t>
            </a:r>
          </a:p>
        </p:txBody>
      </p:sp>
      <p:sp>
        <p:nvSpPr>
          <p:cNvPr id="4" name="Θέση ημερομηνίας 3">
            <a:extLst>
              <a:ext uri="{FF2B5EF4-FFF2-40B4-BE49-F238E27FC236}">
                <a16:creationId xmlns:a16="http://schemas.microsoft.com/office/drawing/2014/main" id="{3C5E1E4A-C461-436B-AD82-32CB866B8656}"/>
              </a:ext>
            </a:extLst>
          </p:cNvPr>
          <p:cNvSpPr>
            <a:spLocks noGrp="1"/>
          </p:cNvSpPr>
          <p:nvPr>
            <p:ph type="dt" sz="half" idx="10"/>
          </p:nvPr>
        </p:nvSpPr>
        <p:spPr/>
        <p:txBody>
          <a:bodyPr/>
          <a:lstStyle/>
          <a:p>
            <a:fld id="{22EF7337-642E-41C0-A996-E878DE5B1E2D}" type="datetime1">
              <a:rPr lang="el-GR" smtClean="0"/>
              <a:t>13/11/2020</a:t>
            </a:fld>
            <a:endParaRPr lang="en-US"/>
          </a:p>
        </p:txBody>
      </p:sp>
      <p:pic>
        <p:nvPicPr>
          <p:cNvPr id="3074" name="Picture 2">
            <a:extLst>
              <a:ext uri="{FF2B5EF4-FFF2-40B4-BE49-F238E27FC236}">
                <a16:creationId xmlns:a16="http://schemas.microsoft.com/office/drawing/2014/main" id="{1DCF872D-6E98-4920-AC23-3D0722C93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8972" y="393413"/>
            <a:ext cx="5822950" cy="600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73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A1FB3C1-7F94-48D8-8FBA-3A78CCCFB121}"/>
              </a:ext>
            </a:extLst>
          </p:cNvPr>
          <p:cNvSpPr>
            <a:spLocks noGrp="1"/>
          </p:cNvSpPr>
          <p:nvPr>
            <p:ph type="title"/>
          </p:nvPr>
        </p:nvSpPr>
        <p:spPr/>
        <p:txBody>
          <a:bodyPr/>
          <a:lstStyle/>
          <a:p>
            <a:r>
              <a:rPr lang="el-GR" dirty="0"/>
              <a:t> «Ποιος είναι ο πλησίον μου;»</a:t>
            </a:r>
          </a:p>
        </p:txBody>
      </p:sp>
      <p:pic>
        <p:nvPicPr>
          <p:cNvPr id="6" name="Θέση περιεχομένου 5">
            <a:extLst>
              <a:ext uri="{FF2B5EF4-FFF2-40B4-BE49-F238E27FC236}">
                <a16:creationId xmlns:a16="http://schemas.microsoft.com/office/drawing/2014/main" id="{79C8DE96-2C80-41D5-8C15-35677BF712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2103438"/>
            <a:ext cx="10058400" cy="3849687"/>
          </a:xfrm>
        </p:spPr>
      </p:pic>
      <p:sp>
        <p:nvSpPr>
          <p:cNvPr id="4" name="Θέση ημερομηνίας 3">
            <a:extLst>
              <a:ext uri="{FF2B5EF4-FFF2-40B4-BE49-F238E27FC236}">
                <a16:creationId xmlns:a16="http://schemas.microsoft.com/office/drawing/2014/main" id="{7F82AA6F-912E-483D-8377-44AEE03A433D}"/>
              </a:ext>
            </a:extLst>
          </p:cNvPr>
          <p:cNvSpPr>
            <a:spLocks noGrp="1"/>
          </p:cNvSpPr>
          <p:nvPr>
            <p:ph type="dt" sz="half" idx="10"/>
          </p:nvPr>
        </p:nvSpPr>
        <p:spPr/>
        <p:txBody>
          <a:bodyPr/>
          <a:lstStyle/>
          <a:p>
            <a:fld id="{22EF7337-642E-41C0-A996-E878DE5B1E2D}" type="datetime1">
              <a:rPr lang="el-GR" smtClean="0"/>
              <a:t>13/11/2020</a:t>
            </a:fld>
            <a:endParaRPr lang="en-US"/>
          </a:p>
        </p:txBody>
      </p:sp>
    </p:spTree>
    <p:extLst>
      <p:ext uri="{BB962C8B-B14F-4D97-AF65-F5344CB8AC3E}">
        <p14:creationId xmlns:p14="http://schemas.microsoft.com/office/powerpoint/2010/main" val="9709967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797_TF56410444" id="{C55840D0-0A86-479A-9FD3-B8599DC43E6E}" vid="{2B943CE8-C9E5-4E0C-8B94-45BBA14C1D1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{70DE33C7-651A-4670-8C91-EA43CB94A9B6}tf56410444_win32</Template>
  <TotalTime>36</TotalTime>
  <Words>663</Words>
  <Application>Microsoft Office PowerPoint</Application>
  <PresentationFormat>Ευρεία οθόνη</PresentationFormat>
  <Paragraphs>35</Paragraphs>
  <Slides>10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Avenir Next LT Pro</vt:lpstr>
      <vt:lpstr>Calibri</vt:lpstr>
      <vt:lpstr>Garamond</vt:lpstr>
      <vt:lpstr>Tahoma</vt:lpstr>
      <vt:lpstr>SavonVTI</vt:lpstr>
      <vt:lpstr>Δ΄ ΘΕΜΑΤΙΚΗ ΕΝΟΤΗΤΑ Ο σεβασμoς του aλλου στην Ορθοδοξη παραδοση</vt:lpstr>
      <vt:lpstr>Ελάτε, οι ευλογημένοι του Πατέρα μου, κληρονομήστε τη βασιλεία, που είναι ετοιμασμένη σε σας από τη δημιουργία του κόσμου. επειδή, πείνασα, και μου δώσατε να φάω. δίψασα και μου δώσατε να πιω. ξένος ήμουν, και με φιλοξενήσατε. γυμνός ήμουν, και με ντύσατε. ασθένησα, και με επισκεφθήκατε. σε φυλακή ήμουν, και ήρθατε σε μένα.</vt:lpstr>
      <vt:lpstr>Φιλο – ξενία  του Αβραάμ</vt:lpstr>
      <vt:lpstr>Ο Κύριος παρουσιάστηκε στον Αβραάμ, κοντά στη Δρυ Μαμβρή, ενώ αυτός καθόταν στο άνοιγμα της σκηνής του κατά το μεσημέρι. Σήκωσε τα μάτια του και είδε τρεις άντρες να στέ­κονται απέναντί του. Αμέσως έτρεξε να τους προϋπαντήσει και τους προσκύνησε ώς τη γη. «Κύριέ μου», είπε, «αν έχω την εύνοιά σου, μην προσπεράσεις το δούλο σου. Ας φέρουν λίγονερό να πλύνετε τα πόδια σας και μετά μπορείτε ν’ αναπαυθείτε κάτω από το δέντρο. Θα φέ­ρω και λίγο ψωμί να πάρετε δύναμη και μετά μπορείτε να πηγαίνετε…». Τότε ο Αβραάμ έτρεξε στη σκηνή και είπε στη Σάρρα: «Πάρε γρήγορα τρεις γαβάθες αλεύρι εκλεκτό, ζύμωσέ το και κάνε πίττες». Μετά έτρεξε στα βόδια, πήρε ένα μοσχάρι τρυφερό και καλό, το έδωσε στον υπηρέτη κι εκείνος το ετοίμασε στα γρήγορα. Πήρε ακόμα βούτυρο, γάλα και το μοσχάρι που είχε ετοιμάσει και τα έβαλε μπροστά στους άντρες. Αυτός στεκόταν απέ­ναντί τους κάτω από τα δέντρα κι εκείνοι έτρωγαν. Τότε ρώτησαν τον Αβραάμ: «Πού είναι η Σάρρα η γυναίκα σου;». Αυτός απάντησε: «Εκεί, στη σκηνή». Κι ο Κύριος είπε: «Του χρόνου τέτοια εποχή θα ξανάρθω, και η γυναίκα σου η Σάρρα θα έχει γιο». Η Σάρρα τα άκουγε όλα αυτά, γιατί στεκόταν από πίσω του, στο άνοιγμα της σκηνής. Ο Αβραάμ και η Σάρρα ήταν γέ­ροντες προχωρημένης ηλικίας. Η Σάρρα, λοιπόν, γέλασε κρυφά […] Αλλά ο Κύριος είπε στον Αβραάμ: «Γιατί γέλασε η Σάρρα; Γιατί αμφιβάλλει ότι θ’ αποκτήσει γιο τώρα που γέρασε; Τί­ ποτα δεν είναι αδύνατο για τον Κύριο! Όταν την ίδια εποχή ύστερα από ένα χρόνο θα ξανάρ­θω σπίτι σου, η Σάρρα θα έχει γιο» […] Από κει οι άντρες έφυγαν […] Ο Αβραάμ βάδιζε μαζί τους για να τους κατευοδώσει. Τότε ο Κύριος είπε: «…Ένα μεγάλο και ισχυρό έθνος θα προ­έλθει από τον Αβραάμ και στο πρόσωπό του θα ευλογηθούν όλα τα έθνη της γης».</vt:lpstr>
      <vt:lpstr>H φιλοξενία ως πίστη Θεού</vt:lpstr>
      <vt:lpstr>Κόσμος και Πεντηκοστή</vt:lpstr>
      <vt:lpstr>Παναγία και Πεντηκοστή</vt:lpstr>
      <vt:lpstr>Πολυγλωσσία ως ξενότητα  &amp; αλλοτριότητα</vt:lpstr>
      <vt:lpstr> «Ποιος είναι ο πλησίον μου;»</vt:lpstr>
      <vt:lpstr>Ο Ιωάννης Χρυσόστομος  για την κοινωνική αδικία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Ελάτε, οι ευλογημένοι του Πατέρα μου, κληρονομήστε τη βασιλεία, που είναι ετοιμασμένη σε σας από τη δημιουργία του κόσμου. επειδή, πείνασα, και μου δώσατε να φάω. δίψασα και μου δώσατε να πιω. ξένος ήμουν, και με φιλοξενήσατε. γυμνός ήμουν, και με ντύσατε. ασθένησα, και με επισκεφθήκατε. σε φυλακή ήμουν, και ήρθατε σε μένα.itle Lorem Ipsum</dc:title>
  <dc:creator>Windows User</dc:creator>
  <cp:lastModifiedBy>Windows User</cp:lastModifiedBy>
  <cp:revision>4</cp:revision>
  <dcterms:created xsi:type="dcterms:W3CDTF">2020-11-13T06:49:58Z</dcterms:created>
  <dcterms:modified xsi:type="dcterms:W3CDTF">2020-11-13T07:26:31Z</dcterms:modified>
</cp:coreProperties>
</file>