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5/2/2017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5/2/2017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5/2/2017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paramythia-online.gr/paramythia/thriskia/3071-2013-11-17-18-09-34.html" TargetMode="External"/><Relationship Id="rId2" Type="http://schemas.openxmlformats.org/officeDocument/2006/relationships/hyperlink" Target="http://www.saint.gr/3041/saint.aspx" TargetMode="External"/><Relationship Id="rId1" Type="http://schemas.openxmlformats.org/officeDocument/2006/relationships/slideLayout" Target="../slideLayouts/slideLayout2.xml"/><Relationship Id="rId4" Type="http://schemas.openxmlformats.org/officeDocument/2006/relationships/hyperlink" Target="http://www.diakonima.gr/2014/11/18/&#959;-&#940;&#947;&#953;&#959;&#962;-&#945;&#957;&#945;&#963;&#964;&#940;&#963;&#953;&#959;&#962;-&#945;&#960;&#972;-&#964;&#951;&#957;-&#960;&#945;&#961;&#945;&#956;&#965;&#952;&#953;&#940;-1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1600" y="1927653"/>
            <a:ext cx="9448800" cy="1206577"/>
          </a:xfrm>
        </p:spPr>
        <p:txBody>
          <a:bodyPr/>
          <a:lstStyle/>
          <a:p>
            <a:pPr algn="ctr"/>
            <a:r>
              <a:rPr lang="el-GR"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ΝΕΟΜΑΡΤΥΡΕς</a:t>
            </a:r>
            <a:endParaRPr lang="el-GR"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Υπότιτλος 2"/>
          <p:cNvSpPr>
            <a:spLocks noGrp="1"/>
          </p:cNvSpPr>
          <p:nvPr>
            <p:ph type="subTitle" idx="1"/>
          </p:nvPr>
        </p:nvSpPr>
        <p:spPr>
          <a:xfrm>
            <a:off x="1371600" y="3418018"/>
            <a:ext cx="9448800" cy="685800"/>
          </a:xfrm>
        </p:spPr>
        <p:txBody>
          <a:bodyPr/>
          <a:lstStyle/>
          <a:p>
            <a:pPr algn="ctr"/>
            <a:r>
              <a:rPr lang="el-GR" dirty="0" smtClean="0">
                <a:latin typeface="Verdana" panose="020B0604030504040204" pitchFamily="34" charset="0"/>
                <a:ea typeface="Verdana" panose="020B0604030504040204" pitchFamily="34" charset="0"/>
                <a:cs typeface="Verdana" panose="020B0604030504040204" pitchFamily="34" charset="0"/>
              </a:rPr>
              <a:t>ΑΓΙΟΣ ΑΝΑΣΤΑΣΙΟΣ Ο ΝΕΟΜΑΡΤΥΡΑΣ ΑΠΟ ΤΗΝ ΠΑΡΑΜΥΘΙΑ ΤΗΣ ΗΠΕΙΡΟΥ</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313038" y="1558321"/>
            <a:ext cx="2372498" cy="369332"/>
          </a:xfrm>
          <a:prstGeom prst="rect">
            <a:avLst/>
          </a:prstGeom>
          <a:noFill/>
        </p:spPr>
        <p:txBody>
          <a:bodyPr wrap="square" rtlCol="0">
            <a:spAutoFit/>
          </a:bodyPr>
          <a:lstStyle/>
          <a:p>
            <a:r>
              <a:rPr lang="el-GR"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ΜΑΡΙΑ ΔΑΦΕΡΜΟΥ</a:t>
            </a:r>
            <a:endParaRPr lang="el-GR"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10297297" y="5453449"/>
            <a:ext cx="1696995" cy="369332"/>
          </a:xfrm>
          <a:prstGeom prst="rect">
            <a:avLst/>
          </a:prstGeom>
          <a:noFill/>
        </p:spPr>
        <p:txBody>
          <a:bodyPr wrap="square" rtlCol="0">
            <a:spAutoFit/>
          </a:bodyPr>
          <a:lstStyle/>
          <a:p>
            <a:r>
              <a:rPr lang="el-GR"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02/05/2017</a:t>
            </a:r>
            <a:endParaRPr lang="el-GR"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8508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700" dirty="0" err="1" smtClean="0">
                <a:latin typeface="Verdana" panose="020B0604030504040204" pitchFamily="34" charset="0"/>
                <a:ea typeface="Verdana" panose="020B0604030504040204" pitchFamily="34" charset="0"/>
                <a:cs typeface="Verdana" panose="020B0604030504040204" pitchFamily="34" charset="0"/>
              </a:rPr>
              <a:t>Γενικα</a:t>
            </a:r>
            <a:r>
              <a:rPr lang="el-GR" sz="3700" dirty="0" smtClean="0">
                <a:latin typeface="Verdana" panose="020B0604030504040204" pitchFamily="34" charset="0"/>
                <a:ea typeface="Verdana" panose="020B0604030504040204" pitchFamily="34" charset="0"/>
                <a:cs typeface="Verdana" panose="020B0604030504040204" pitchFamily="34" charset="0"/>
              </a:rPr>
              <a:t> για τους </a:t>
            </a:r>
            <a:r>
              <a:rPr lang="el-GR" sz="3700" dirty="0" err="1" smtClean="0">
                <a:latin typeface="Verdana" panose="020B0604030504040204" pitchFamily="34" charset="0"/>
                <a:ea typeface="Verdana" panose="020B0604030504040204" pitchFamily="34" charset="0"/>
                <a:cs typeface="Verdana" panose="020B0604030504040204" pitchFamily="34" charset="0"/>
              </a:rPr>
              <a:t>νεομαρτυρεσ</a:t>
            </a:r>
            <a:endParaRPr lang="el-GR" sz="3700"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p:txBody>
          <a:bodyPr/>
          <a:lstStyle/>
          <a:p>
            <a:pPr marL="0" indent="216000" algn="just">
              <a:lnSpc>
                <a:spcPts val="2700"/>
              </a:lnSpc>
              <a:buNone/>
            </a:pPr>
            <a:r>
              <a:rPr lang="el-GR" dirty="0">
                <a:latin typeface="Verdana" panose="020B0604030504040204" pitchFamily="34" charset="0"/>
                <a:ea typeface="Verdana" panose="020B0604030504040204" pitchFamily="34" charset="0"/>
                <a:cs typeface="Verdana" panose="020B0604030504040204" pitchFamily="34" charset="0"/>
              </a:rPr>
              <a:t>Με τον όρο αυτόν δεν γίνεται κάποιος αξιολογικός διαχωρισμός των Αγίων. Οι Νεομάρτυρες δεν υστερούν σε τιμή και δόξα από τους αρχαίους μάρτυρες της Εκκλησίας απλώς τους προσδίδετε αυτός ο χαρακτηρισμός ώστε να συγκεκριμενοποιηθεί η χρονική περίοδος του μαρτυρίου </a:t>
            </a:r>
            <a:r>
              <a:rPr lang="el-GR" dirty="0" smtClean="0">
                <a:latin typeface="Verdana" panose="020B0604030504040204" pitchFamily="34" charset="0"/>
                <a:ea typeface="Verdana" panose="020B0604030504040204" pitchFamily="34" charset="0"/>
                <a:cs typeface="Verdana" panose="020B0604030504040204" pitchFamily="34" charset="0"/>
              </a:rPr>
              <a:t>τους. Ως </a:t>
            </a:r>
            <a:r>
              <a:rPr lang="el-GR" dirty="0">
                <a:latin typeface="Verdana" panose="020B0604030504040204" pitchFamily="34" charset="0"/>
                <a:ea typeface="Verdana" panose="020B0604030504040204" pitchFamily="34" charset="0"/>
                <a:cs typeface="Verdana" panose="020B0604030504040204" pitchFamily="34" charset="0"/>
              </a:rPr>
              <a:t>διαχωριστική γραμμή τίθεται κυρίως η άλωση της Βασιλεύουσας. Από τότε και μέχρι σήμερα όσοι υπογράφουν με το αίμα τους την μαρτυρία της πίστεως και της αγάπης τους προς τον Χριστό ονομάζονται Νεομάρτυρες.</a:t>
            </a:r>
          </a:p>
        </p:txBody>
      </p:sp>
    </p:spTree>
    <p:extLst>
      <p:ext uri="{BB962C8B-B14F-4D97-AF65-F5344CB8AC3E}">
        <p14:creationId xmlns:p14="http://schemas.microsoft.com/office/powerpoint/2010/main" val="240640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Verdana" panose="020B0604030504040204" pitchFamily="34" charset="0"/>
                <a:ea typeface="Verdana" panose="020B0604030504040204" pitchFamily="34" charset="0"/>
                <a:cs typeface="Verdana" panose="020B0604030504040204" pitchFamily="34" charset="0"/>
              </a:rPr>
              <a:t>Ο </a:t>
            </a:r>
            <a:r>
              <a:rPr lang="el-GR" dirty="0" err="1" smtClean="0">
                <a:latin typeface="Verdana" panose="020B0604030504040204" pitchFamily="34" charset="0"/>
                <a:ea typeface="Verdana" panose="020B0604030504040204" pitchFamily="34" charset="0"/>
                <a:cs typeface="Verdana" panose="020B0604030504040204" pitchFamily="34" charset="0"/>
              </a:rPr>
              <a:t>βιοσ</a:t>
            </a:r>
            <a:r>
              <a:rPr lang="el-GR" dirty="0" smtClean="0">
                <a:latin typeface="Verdana" panose="020B0604030504040204" pitchFamily="34" charset="0"/>
                <a:ea typeface="Verdana" panose="020B0604030504040204" pitchFamily="34" charset="0"/>
                <a:cs typeface="Verdana" panose="020B0604030504040204" pitchFamily="34" charset="0"/>
              </a:rPr>
              <a:t> του </a:t>
            </a:r>
            <a:r>
              <a:rPr lang="el-GR" dirty="0" err="1" smtClean="0">
                <a:latin typeface="Verdana" panose="020B0604030504040204" pitchFamily="34" charset="0"/>
                <a:ea typeface="Verdana" panose="020B0604030504040204" pitchFamily="34" charset="0"/>
                <a:cs typeface="Verdana" panose="020B0604030504040204" pitchFamily="34" charset="0"/>
              </a:rPr>
              <a:t>αγιου</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a:xfrm>
            <a:off x="685800" y="2194560"/>
            <a:ext cx="10820400" cy="4198002"/>
          </a:xfrm>
        </p:spPr>
        <p:txBody>
          <a:bodyPr>
            <a:normAutofit fontScale="62500" lnSpcReduction="20000"/>
          </a:bodyPr>
          <a:lstStyle/>
          <a:p>
            <a:pPr marL="0" indent="216000" algn="just">
              <a:lnSpc>
                <a:spcPts val="2500"/>
              </a:lnSpc>
              <a:buNone/>
            </a:pPr>
            <a:r>
              <a:rPr lang="el-GR" dirty="0">
                <a:latin typeface="Verdana" panose="020B0604030504040204" pitchFamily="34" charset="0"/>
                <a:ea typeface="Verdana" panose="020B0604030504040204" pitchFamily="34" charset="0"/>
                <a:cs typeface="Verdana" panose="020B0604030504040204" pitchFamily="34" charset="0"/>
              </a:rPr>
              <a:t>Ο Άγιος Αναστάσιος καταγόταν από την Παραμυθιά της </a:t>
            </a:r>
            <a:r>
              <a:rPr lang="el-GR" dirty="0" smtClean="0">
                <a:latin typeface="Verdana" panose="020B0604030504040204" pitchFamily="34" charset="0"/>
                <a:ea typeface="Verdana" panose="020B0604030504040204" pitchFamily="34" charset="0"/>
                <a:cs typeface="Verdana" panose="020B0604030504040204" pitchFamily="34" charset="0"/>
              </a:rPr>
              <a:t>Ηπείρου. Μια μέρα κατά το καλοκαίρι του 1750, </a:t>
            </a:r>
            <a:r>
              <a:rPr lang="el-GR" dirty="0">
                <a:latin typeface="Verdana" panose="020B0604030504040204" pitchFamily="34" charset="0"/>
                <a:ea typeface="Verdana" panose="020B0604030504040204" pitchFamily="34" charset="0"/>
                <a:cs typeface="Verdana" panose="020B0604030504040204" pitchFamily="34" charset="0"/>
              </a:rPr>
              <a:t>βρισκόταν μαζί με την αδελφή του καθώς και με άλλους χριστιανούς στους αγρούς. Εκεί λοιπόν, ήλθε σε συμπλοκή με κάποιους Τούρκους, που επιτέθηκαν με κακό σκοπό στην αδελφή του. Τότε οι Τούρκοι, </a:t>
            </a:r>
            <a:r>
              <a:rPr lang="el-GR" dirty="0" err="1">
                <a:latin typeface="Verdana" panose="020B0604030504040204" pitchFamily="34" charset="0"/>
                <a:ea typeface="Verdana" panose="020B0604030504040204" pitchFamily="34" charset="0"/>
                <a:cs typeface="Verdana" panose="020B0604030504040204" pitchFamily="34" charset="0"/>
              </a:rPr>
              <a:t>προσβληθέντες</a:t>
            </a:r>
            <a:r>
              <a:rPr lang="el-GR" dirty="0">
                <a:latin typeface="Verdana" panose="020B0604030504040204" pitchFamily="34" charset="0"/>
                <a:ea typeface="Verdana" panose="020B0604030504040204" pitchFamily="34" charset="0"/>
                <a:cs typeface="Verdana" panose="020B0604030504040204" pitchFamily="34" charset="0"/>
              </a:rPr>
              <a:t> από τη συμπλοκή αυτή, συκοφάντησαν τον Αναστάσιο στον πασά, ότι δήθεν έδωσε λόγο να αλλάξει την πίστη του. Ο πασάς τον συνέλαβε και τον πίεζε να αλλαξοπιστήσει. </a:t>
            </a:r>
            <a:endParaRPr lang="el-GR" dirty="0" smtClean="0">
              <a:latin typeface="Verdana" panose="020B0604030504040204" pitchFamily="34" charset="0"/>
              <a:ea typeface="Verdana" panose="020B0604030504040204" pitchFamily="34" charset="0"/>
              <a:cs typeface="Verdana" panose="020B0604030504040204" pitchFamily="34" charset="0"/>
            </a:endParaRPr>
          </a:p>
          <a:p>
            <a:pPr marL="0" indent="216000" algn="just">
              <a:lnSpc>
                <a:spcPts val="2500"/>
              </a:lnSpc>
              <a:buNone/>
            </a:pPr>
            <a:r>
              <a:rPr lang="el-GR" dirty="0" smtClean="0">
                <a:latin typeface="Verdana" panose="020B0604030504040204" pitchFamily="34" charset="0"/>
                <a:ea typeface="Verdana" panose="020B0604030504040204" pitchFamily="34" charset="0"/>
                <a:cs typeface="Verdana" panose="020B0604030504040204" pitchFamily="34" charset="0"/>
              </a:rPr>
              <a:t>Στις </a:t>
            </a:r>
            <a:r>
              <a:rPr lang="el-GR" dirty="0">
                <a:latin typeface="Verdana" panose="020B0604030504040204" pitchFamily="34" charset="0"/>
                <a:ea typeface="Verdana" panose="020B0604030504040204" pitchFamily="34" charset="0"/>
                <a:cs typeface="Verdana" panose="020B0604030504040204" pitchFamily="34" charset="0"/>
              </a:rPr>
              <a:t>προτάσεις του πασά ο Αναστάσιος απάντησε: «Ποτέ δεν έδωσε τέτοιο λόγο. Χριστιανός γεννήθηκα, χριστιανός και θα πεθάνω με τη βοήθεια του Χριστού μου. Όσο για τα αγαθά που μου υπόσχεσαι δεν ενδιαφέρομαι καθόλου, διότι έχω πολλά αγαθά αιώνια, που βρίσκονται στους ουρανούς και δεν έχουν καμιά σύγκριση με τα παρόντα». Με τα λόγια αυτά ο Αναστάσιος, κατόρθωσε και έκανε χριστιανό τον γιο του πασά, Μούσα ονομαζόμενο (κάποιες πληροφορίες αναφέρουν ότι μετονομάστηκε Δημήτριος και μάλιστα μαρτύρησε για τον Χριστό). Ο δε Άγιος, αφού βασανίστηκε μέσα στη φυλακή με τον πιο φρικτό τρόπο, τελικά αποκεφαλίστηκε έξω από την Παραμυθιά κοντά σ' ένα Μοναστήρι στις 18 Νοεμβρίου 1750 μ.Χ. Το Ιερό λείψανο του ενταφίασαν με τιμές οι μοναχοί του Μοναστηριού αυτού</a:t>
            </a:r>
            <a:r>
              <a:rPr lang="el-GR" dirty="0" smtClean="0">
                <a:latin typeface="Verdana" panose="020B0604030504040204" pitchFamily="34" charset="0"/>
                <a:ea typeface="Verdana" panose="020B0604030504040204" pitchFamily="34" charset="0"/>
                <a:cs typeface="Verdana" panose="020B0604030504040204" pitchFamily="34" charset="0"/>
              </a:rPr>
              <a:t>.</a:t>
            </a:r>
            <a:endParaRPr lang="el-G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70048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latin typeface="Verdana" panose="020B0604030504040204" pitchFamily="34" charset="0"/>
                <a:ea typeface="Verdana" panose="020B0604030504040204" pitchFamily="34" charset="0"/>
                <a:cs typeface="Verdana" panose="020B0604030504040204" pitchFamily="34" charset="0"/>
              </a:rPr>
              <a:t>Εικονεσ</a:t>
            </a:r>
            <a:r>
              <a:rPr lang="el-GR" dirty="0" smtClean="0">
                <a:latin typeface="Verdana" panose="020B0604030504040204" pitchFamily="34" charset="0"/>
                <a:ea typeface="Verdana" panose="020B0604030504040204" pitchFamily="34" charset="0"/>
                <a:cs typeface="Verdana" panose="020B0604030504040204" pitchFamily="34" charset="0"/>
              </a:rPr>
              <a:t> του </a:t>
            </a:r>
            <a:r>
              <a:rPr lang="el-GR" dirty="0" err="1" smtClean="0">
                <a:latin typeface="Verdana" panose="020B0604030504040204" pitchFamily="34" charset="0"/>
                <a:ea typeface="Verdana" panose="020B0604030504040204" pitchFamily="34" charset="0"/>
                <a:cs typeface="Verdana" panose="020B0604030504040204" pitchFamily="34" charset="0"/>
              </a:rPr>
              <a:t>αγιου</a:t>
            </a:r>
            <a:endParaRPr lang="el-GR" dirty="0">
              <a:latin typeface="Verdana" panose="020B0604030504040204" pitchFamily="34" charset="0"/>
              <a:ea typeface="Verdana" panose="020B0604030504040204" pitchFamily="34" charset="0"/>
              <a:cs typeface="Verdana" panose="020B0604030504040204" pitchFamily="34" charset="0"/>
            </a:endParaRPr>
          </a:p>
        </p:txBody>
      </p:sp>
      <p:pic>
        <p:nvPicPr>
          <p:cNvPr id="4" name="Εικόνα 3"/>
          <p:cNvPicPr>
            <a:picLocks noChangeAspect="1"/>
          </p:cNvPicPr>
          <p:nvPr/>
        </p:nvPicPr>
        <p:blipFill>
          <a:blip r:embed="rId2"/>
          <a:stretch>
            <a:fillRect/>
          </a:stretch>
        </p:blipFill>
        <p:spPr>
          <a:xfrm rot="21244624">
            <a:off x="400051" y="3300551"/>
            <a:ext cx="2054826" cy="2853925"/>
          </a:xfrm>
          <a:prstGeom prst="rect">
            <a:avLst/>
          </a:prstGeom>
        </p:spPr>
      </p:pic>
      <p:pic>
        <p:nvPicPr>
          <p:cNvPr id="7" name="Εικόνα 6"/>
          <p:cNvPicPr>
            <a:picLocks noChangeAspect="1"/>
          </p:cNvPicPr>
          <p:nvPr/>
        </p:nvPicPr>
        <p:blipFill>
          <a:blip r:embed="rId3"/>
          <a:stretch>
            <a:fillRect/>
          </a:stretch>
        </p:blipFill>
        <p:spPr>
          <a:xfrm rot="668241">
            <a:off x="7398877" y="3328675"/>
            <a:ext cx="4490322" cy="2797681"/>
          </a:xfrm>
          <a:prstGeom prst="rect">
            <a:avLst/>
          </a:prstGeom>
        </p:spPr>
      </p:pic>
      <p:pic>
        <p:nvPicPr>
          <p:cNvPr id="9" name="Εικόνα 8"/>
          <p:cNvPicPr>
            <a:picLocks noChangeAspect="1"/>
          </p:cNvPicPr>
          <p:nvPr/>
        </p:nvPicPr>
        <p:blipFill>
          <a:blip r:embed="rId4"/>
          <a:stretch>
            <a:fillRect/>
          </a:stretch>
        </p:blipFill>
        <p:spPr>
          <a:xfrm>
            <a:off x="2895600" y="2450175"/>
            <a:ext cx="4228232" cy="2277338"/>
          </a:xfrm>
          <a:prstGeom prst="rect">
            <a:avLst/>
          </a:prstGeom>
        </p:spPr>
      </p:pic>
    </p:spTree>
    <p:extLst>
      <p:ext uri="{BB962C8B-B14F-4D97-AF65-F5344CB8AC3E}">
        <p14:creationId xmlns:p14="http://schemas.microsoft.com/office/powerpoint/2010/main" val="71491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5000" dirty="0" err="1" smtClean="0">
                <a:latin typeface="Verdana" panose="020B0604030504040204" pitchFamily="34" charset="0"/>
                <a:ea typeface="Verdana" panose="020B0604030504040204" pitchFamily="34" charset="0"/>
                <a:cs typeface="Verdana" panose="020B0604030504040204" pitchFamily="34" charset="0"/>
              </a:rPr>
              <a:t>πηγεσ</a:t>
            </a:r>
            <a:endParaRPr lang="el-GR" sz="5000"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p:txBody>
          <a:bodyPr/>
          <a:lstStyle/>
          <a:p>
            <a:r>
              <a:rPr lang="en-US" dirty="0">
                <a:hlinkClick r:id="rId2"/>
              </a:rPr>
              <a:t>http://www.impantokratoros.gr/neomartyres.el.aspx</a:t>
            </a:r>
            <a:endParaRPr lang="el-GR" dirty="0" smtClean="0">
              <a:hlinkClick r:id="rId2"/>
            </a:endParaRPr>
          </a:p>
          <a:p>
            <a:r>
              <a:rPr lang="en-US" dirty="0" smtClean="0">
                <a:hlinkClick r:id="rId2"/>
              </a:rPr>
              <a:t>http</a:t>
            </a:r>
            <a:r>
              <a:rPr lang="en-US" dirty="0">
                <a:hlinkClick r:id="rId2"/>
              </a:rPr>
              <a:t>://</a:t>
            </a:r>
            <a:r>
              <a:rPr lang="en-US" dirty="0" smtClean="0">
                <a:hlinkClick r:id="rId2"/>
              </a:rPr>
              <a:t>www.saint.gr/3041/saint.aspx</a:t>
            </a:r>
            <a:endParaRPr lang="el-GR" dirty="0" smtClean="0"/>
          </a:p>
          <a:p>
            <a:r>
              <a:rPr lang="en-US" dirty="0">
                <a:hlinkClick r:id="rId3"/>
              </a:rPr>
              <a:t>http://</a:t>
            </a:r>
            <a:r>
              <a:rPr lang="en-US" dirty="0" smtClean="0">
                <a:hlinkClick r:id="rId3"/>
              </a:rPr>
              <a:t>www.paramythia-online.gr/paramythia/thriskia/3071-2013-11-17-18-09-34.html</a:t>
            </a:r>
            <a:endParaRPr lang="el-GR" dirty="0" smtClean="0"/>
          </a:p>
          <a:p>
            <a:r>
              <a:rPr lang="en-US" dirty="0">
                <a:hlinkClick r:id="rId4"/>
              </a:rPr>
              <a:t>http://www.diakonima.gr/2014/11/18/</a:t>
            </a:r>
            <a:r>
              <a:rPr lang="el-GR" dirty="0">
                <a:hlinkClick r:id="rId4"/>
              </a:rPr>
              <a:t>ο-άγιος-αναστάσιος-από-την-παραμυθιά-18</a:t>
            </a:r>
            <a:r>
              <a:rPr lang="el-GR" dirty="0" smtClean="0">
                <a:hlinkClick r:id="rId4"/>
              </a:rPr>
              <a:t>/</a:t>
            </a:r>
            <a:endParaRPr lang="el-GR" dirty="0" smtClean="0"/>
          </a:p>
        </p:txBody>
      </p:sp>
    </p:spTree>
    <p:extLst>
      <p:ext uri="{BB962C8B-B14F-4D97-AF65-F5344CB8AC3E}">
        <p14:creationId xmlns:p14="http://schemas.microsoft.com/office/powerpoint/2010/main" val="468532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429266" y="1670536"/>
            <a:ext cx="9296399" cy="1293028"/>
          </a:xfrm>
        </p:spPr>
        <p:txBody>
          <a:bodyPr/>
          <a:lstStyle/>
          <a:p>
            <a:pPr algn="ctr"/>
            <a:r>
              <a:rPr lang="el-GR"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ΕΥΧΑΡΙΣΤΩ ΓΙΑ ΤΗΝ ΠΡΟΣΟΧΗ ΣΑΣ!!!</a:t>
            </a:r>
            <a:endParaRPr lang="el-GR"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Εικόνα 4"/>
          <p:cNvPicPr>
            <a:picLocks noChangeAspect="1"/>
          </p:cNvPicPr>
          <p:nvPr/>
        </p:nvPicPr>
        <p:blipFill>
          <a:blip r:embed="rId2"/>
          <a:stretch>
            <a:fillRect/>
          </a:stretch>
        </p:blipFill>
        <p:spPr>
          <a:xfrm>
            <a:off x="4736017" y="2963564"/>
            <a:ext cx="2682896" cy="3547631"/>
          </a:xfrm>
          <a:prstGeom prst="rect">
            <a:avLst/>
          </a:prstGeom>
        </p:spPr>
      </p:pic>
    </p:spTree>
    <p:extLst>
      <p:ext uri="{BB962C8B-B14F-4D97-AF65-F5344CB8AC3E}">
        <p14:creationId xmlns:p14="http://schemas.microsoft.com/office/powerpoint/2010/main" val="1604812774"/>
      </p:ext>
    </p:extLst>
  </p:cSld>
  <p:clrMapOvr>
    <a:masterClrMapping/>
  </p:clrMapOvr>
</p:sld>
</file>

<file path=ppt/theme/theme1.xml><?xml version="1.0" encoding="utf-8"?>
<a:theme xmlns:a="http://schemas.openxmlformats.org/drawingml/2006/main" name="Ίχνος ατμού">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TM04033937[[fn=Ίχνος ατμού]]</Template>
  <TotalTime>35</TotalTime>
  <Words>345</Words>
  <Application>Microsoft Office PowerPoint</Application>
  <PresentationFormat>Ευρεία οθόνη</PresentationFormat>
  <Paragraphs>16</Paragraphs>
  <Slides>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Century Gothic</vt:lpstr>
      <vt:lpstr>Verdana</vt:lpstr>
      <vt:lpstr>Ίχνος ατμού</vt:lpstr>
      <vt:lpstr>ΝΕΟΜΑΡΤΥΡΕς</vt:lpstr>
      <vt:lpstr>Γενικα για τους νεομαρτυρεσ</vt:lpstr>
      <vt:lpstr>Ο βιοσ του αγιου</vt:lpstr>
      <vt:lpstr>Εικονεσ του αγιου</vt:lpstr>
      <vt:lpstr>πηγεσ</vt:lpstr>
      <vt:lpstr>ΕΥΧΑΡΙΣΤΩ ΓΙΑ ΤΗΝ ΠΡΟΣΟΧΗ ΣΑΣ!!!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ΝΕΟΜΑΡΤΥΡΕς</dc:title>
  <dc:creator>i</dc:creator>
  <cp:lastModifiedBy>i</cp:lastModifiedBy>
  <cp:revision>5</cp:revision>
  <dcterms:created xsi:type="dcterms:W3CDTF">2017-05-02T16:44:01Z</dcterms:created>
  <dcterms:modified xsi:type="dcterms:W3CDTF">2017-05-02T17:20:09Z</dcterms:modified>
</cp:coreProperties>
</file>