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3" r:id="rId7"/>
    <p:sldId id="264" r:id="rId8"/>
    <p:sldId id="265" r:id="rId9"/>
    <p:sldId id="261" r:id="rId10"/>
    <p:sldId id="262"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116" d="100"/>
          <a:sy n="116" d="100"/>
        </p:scale>
        <p:origin x="4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l-GR" smtClean="0"/>
              <a:t>Στυλ κύριου τίτλου</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4/25/2017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48A87A34-81AB-432B-8DAE-1953F412C126}" type="datetimeFigureOut">
              <a:rPr lang="en-US" dirty="0"/>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48A87A34-81AB-432B-8DAE-1953F412C126}" type="datetimeFigureOut">
              <a:rPr lang="en-US" dirty="0"/>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48A87A34-81AB-432B-8DAE-1953F412C126}"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41410" y="3073397"/>
            <a:ext cx="4878391" cy="271780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3073397"/>
            <a:ext cx="4875210" cy="271780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4/25/2017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lanetnews.gr/&#960;&#940;&#963;&#967;&#945;-&#963;&#964;&#959;-&#961;&#941;&#952;&#965;&#956;&#957;&#959;-&#956;&#949;-&#964;&#959;-&#941;&#952;&#953;&#956;&#959;-&#964;&#959;&#965;-&#959;&#961;&#966;&#945;&#957;/" TargetMode="External"/><Relationship Id="rId2" Type="http://schemas.openxmlformats.org/officeDocument/2006/relationships/hyperlink" Target="http://www.cnn.gr/news/ellada/story/76021/pasxa-2017-ta-ethima-toy-rethymnoy" TargetMode="External"/><Relationship Id="rId1" Type="http://schemas.openxmlformats.org/officeDocument/2006/relationships/slideLayout" Target="../slideLayouts/slideLayout2.xml"/><Relationship Id="rId4" Type="http://schemas.openxmlformats.org/officeDocument/2006/relationships/hyperlink" Target="http://www.kritipoliskaihoria.gr/2015/04/blog-post_580.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rethimno.gr/el/pages/celeb.php?sub=celeb" TargetMode="External"/><Relationship Id="rId2" Type="http://schemas.openxmlformats.org/officeDocument/2006/relationships/hyperlink" Target="http://www.newsit.gr/ellada/Pasxa-sto-Rethymno-To-ethimo-toy-orfanoy/713541" TargetMode="External"/><Relationship Id="rId1" Type="http://schemas.openxmlformats.org/officeDocument/2006/relationships/slideLayout" Target="../slideLayouts/slideLayout2.xml"/><Relationship Id="rId4" Type="http://schemas.openxmlformats.org/officeDocument/2006/relationships/hyperlink" Target="http://www.pass2greece.gr/culture_det.asp?offset=0&amp;culture_id=5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876424" y="1985319"/>
            <a:ext cx="8791575" cy="1524644"/>
          </a:xfrm>
        </p:spPr>
        <p:txBody>
          <a:bodyPr>
            <a:normAutofit/>
          </a:bodyPr>
          <a:lstStyle/>
          <a:p>
            <a:pPr algn="ctr"/>
            <a:r>
              <a:rPr lang="el-GR" sz="4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ΕΘΙΜΑ ΤΟΥ ΠΑΣΧΑ ΣΤΗΝ ΚΡΗΤΗ</a:t>
            </a:r>
            <a:endParaRPr lang="el-GR" sz="4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Υπότιτλος 2"/>
          <p:cNvSpPr>
            <a:spLocks noGrp="1"/>
          </p:cNvSpPr>
          <p:nvPr>
            <p:ph type="subTitle" idx="1"/>
          </p:nvPr>
        </p:nvSpPr>
        <p:spPr>
          <a:xfrm>
            <a:off x="1876424" y="3602038"/>
            <a:ext cx="8791575" cy="1587800"/>
          </a:xfrm>
        </p:spPr>
        <p:txBody>
          <a:bodyPr/>
          <a:lstStyle/>
          <a:p>
            <a:pPr algn="ctr"/>
            <a:r>
              <a:rPr lang="el-GR"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ΜΙΑ ΕΡΓΑΣΙΑ ΤΗΣ ΜΑΡΙΑΣ ΔΑΦΕΡΜΟΥ</a:t>
            </a:r>
          </a:p>
          <a:p>
            <a:pPr algn="ctr"/>
            <a:r>
              <a:rPr lang="el-GR"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ΣΧΟΛΙΚΟ ΕΤΟΣ: 2016-2017</a:t>
            </a:r>
          </a:p>
          <a:p>
            <a:pPr algn="ctr"/>
            <a:r>
              <a:rPr lang="el-GR"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ΥΠΕΥΘΥΝΟΣ ΚΑΘΗΓΗΤΗΣ: Κ. ΚΑΠΕΤΑΝΑΚΗΣ</a:t>
            </a:r>
            <a:endParaRPr lang="el-GR"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4064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44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Πηγεσ</a:t>
            </a:r>
            <a:r>
              <a:rPr lang="el-GR" sz="4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l-GR" sz="44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εικονων</a:t>
            </a:r>
            <a:endParaRPr lang="el-GR" sz="4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Θέση περιεχομένου 2"/>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hlinkClick r:id="rId2"/>
              </a:rPr>
              <a:t>http://</a:t>
            </a:r>
            <a:r>
              <a:rPr lang="en-US" dirty="0" smtClean="0">
                <a:latin typeface="Verdana" panose="020B0604030504040204" pitchFamily="34" charset="0"/>
                <a:ea typeface="Verdana" panose="020B0604030504040204" pitchFamily="34" charset="0"/>
                <a:cs typeface="Verdana" panose="020B0604030504040204" pitchFamily="34" charset="0"/>
                <a:hlinkClick r:id="rId2"/>
              </a:rPr>
              <a:t>www.cnn.gr/news/ellada/story/76021/pasxa-2017-ta-ethima-toy-rethymnoy</a:t>
            </a:r>
            <a:endParaRPr lang="el-GR" dirty="0" smtClean="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hlinkClick r:id="rId3"/>
              </a:rPr>
              <a:t>http://www.planetnews.gr/</a:t>
            </a:r>
            <a:r>
              <a:rPr lang="el-GR" dirty="0" err="1">
                <a:latin typeface="Verdana" panose="020B0604030504040204" pitchFamily="34" charset="0"/>
                <a:ea typeface="Verdana" panose="020B0604030504040204" pitchFamily="34" charset="0"/>
                <a:cs typeface="Verdana" panose="020B0604030504040204" pitchFamily="34" charset="0"/>
                <a:hlinkClick r:id="rId3"/>
              </a:rPr>
              <a:t>πάσχα</a:t>
            </a:r>
            <a:r>
              <a:rPr lang="el-GR" dirty="0">
                <a:latin typeface="Verdana" panose="020B0604030504040204" pitchFamily="34" charset="0"/>
                <a:ea typeface="Verdana" panose="020B0604030504040204" pitchFamily="34" charset="0"/>
                <a:cs typeface="Verdana" panose="020B0604030504040204" pitchFamily="34" charset="0"/>
                <a:hlinkClick r:id="rId3"/>
              </a:rPr>
              <a:t>-στο-</a:t>
            </a:r>
            <a:r>
              <a:rPr lang="el-GR" dirty="0" err="1">
                <a:latin typeface="Verdana" panose="020B0604030504040204" pitchFamily="34" charset="0"/>
                <a:ea typeface="Verdana" panose="020B0604030504040204" pitchFamily="34" charset="0"/>
                <a:cs typeface="Verdana" panose="020B0604030504040204" pitchFamily="34" charset="0"/>
                <a:hlinkClick r:id="rId3"/>
              </a:rPr>
              <a:t>ρέθυμνο</a:t>
            </a:r>
            <a:r>
              <a:rPr lang="el-GR" dirty="0">
                <a:latin typeface="Verdana" panose="020B0604030504040204" pitchFamily="34" charset="0"/>
                <a:ea typeface="Verdana" panose="020B0604030504040204" pitchFamily="34" charset="0"/>
                <a:cs typeface="Verdana" panose="020B0604030504040204" pitchFamily="34" charset="0"/>
                <a:hlinkClick r:id="rId3"/>
              </a:rPr>
              <a:t>-με-το-έθιμο-του-</a:t>
            </a:r>
            <a:r>
              <a:rPr lang="el-GR" dirty="0" err="1">
                <a:latin typeface="Verdana" panose="020B0604030504040204" pitchFamily="34" charset="0"/>
                <a:ea typeface="Verdana" panose="020B0604030504040204" pitchFamily="34" charset="0"/>
                <a:cs typeface="Verdana" panose="020B0604030504040204" pitchFamily="34" charset="0"/>
                <a:hlinkClick r:id="rId3"/>
              </a:rPr>
              <a:t>ορφαν</a:t>
            </a:r>
            <a:r>
              <a:rPr lang="el-GR" dirty="0" smtClean="0">
                <a:latin typeface="Verdana" panose="020B0604030504040204" pitchFamily="34" charset="0"/>
                <a:ea typeface="Verdana" panose="020B0604030504040204" pitchFamily="34" charset="0"/>
                <a:cs typeface="Verdana" panose="020B0604030504040204" pitchFamily="34" charset="0"/>
                <a:hlinkClick r:id="rId3"/>
              </a:rPr>
              <a:t>/</a:t>
            </a:r>
            <a:endParaRPr lang="el-GR" dirty="0" smtClean="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hlinkClick r:id="rId4"/>
              </a:rPr>
              <a:t>http://</a:t>
            </a:r>
            <a:r>
              <a:rPr lang="en-US" dirty="0" smtClean="0">
                <a:latin typeface="Verdana" panose="020B0604030504040204" pitchFamily="34" charset="0"/>
                <a:ea typeface="Verdana" panose="020B0604030504040204" pitchFamily="34" charset="0"/>
                <a:cs typeface="Verdana" panose="020B0604030504040204" pitchFamily="34" charset="0"/>
                <a:hlinkClick r:id="rId4"/>
              </a:rPr>
              <a:t>www.kritipoliskaihoria.gr/2015/04/blog-post_580.html</a:t>
            </a:r>
            <a:endParaRPr lang="el-GR" dirty="0" smtClean="0">
              <a:latin typeface="Verdana" panose="020B0604030504040204" pitchFamily="34" charset="0"/>
              <a:ea typeface="Verdana" panose="020B0604030504040204" pitchFamily="34" charset="0"/>
              <a:cs typeface="Verdana" panose="020B0604030504040204" pitchFamily="34" charset="0"/>
            </a:endParaRPr>
          </a:p>
          <a:p>
            <a:endParaRPr lang="el-GR" dirty="0"/>
          </a:p>
        </p:txBody>
      </p:sp>
    </p:spTree>
    <p:extLst>
      <p:ext uri="{BB962C8B-B14F-4D97-AF65-F5344CB8AC3E}">
        <p14:creationId xmlns:p14="http://schemas.microsoft.com/office/powerpoint/2010/main" val="1163024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141413" y="948035"/>
            <a:ext cx="9905998" cy="2025820"/>
          </a:xfrm>
        </p:spPr>
        <p:txBody>
          <a:bodyPr>
            <a:normAutofit/>
          </a:bodyPr>
          <a:lstStyle/>
          <a:p>
            <a:pPr algn="ctr"/>
            <a:r>
              <a:rPr lang="el-GR" i="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ΕΥΧΑΡΙΣΤΩ ΓΙΑ ΤΗΝ ΠΡΟΣΟΧΗ ΣΑΣ!!!</a:t>
            </a:r>
            <a:br>
              <a:rPr lang="el-GR" i="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l-GR" i="1"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Χριστοσ</a:t>
            </a:r>
            <a:r>
              <a:rPr lang="el-GR" i="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l-GR" i="1"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ανεστη</a:t>
            </a:r>
            <a:r>
              <a:rPr lang="el-GR" i="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br>
              <a:rPr lang="el-GR" i="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l-GR" i="1"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Χρονια</a:t>
            </a:r>
            <a:r>
              <a:rPr lang="el-GR" i="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l-GR" i="1"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πολλα</a:t>
            </a:r>
            <a:r>
              <a:rPr lang="el-GR" i="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endParaRPr lang="el-GR"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6" name="Εικόνα 5"/>
          <p:cNvPicPr>
            <a:picLocks noChangeAspect="1"/>
          </p:cNvPicPr>
          <p:nvPr/>
        </p:nvPicPr>
        <p:blipFill>
          <a:blip r:embed="rId2"/>
          <a:stretch>
            <a:fillRect/>
          </a:stretch>
        </p:blipFill>
        <p:spPr>
          <a:xfrm>
            <a:off x="4735158" y="2973855"/>
            <a:ext cx="2718508" cy="3594721"/>
          </a:xfrm>
          <a:prstGeom prst="rect">
            <a:avLst/>
          </a:prstGeom>
        </p:spPr>
      </p:pic>
    </p:spTree>
    <p:extLst>
      <p:ext uri="{BB962C8B-B14F-4D97-AF65-F5344CB8AC3E}">
        <p14:creationId xmlns:p14="http://schemas.microsoft.com/office/powerpoint/2010/main" val="2008527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pPr algn="ctr"/>
            <a:r>
              <a:rPr lang="el-GR" sz="40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ΕΙΣΑΓΩΓΗ</a:t>
            </a:r>
            <a:endParaRPr lang="el-GR" sz="40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7" name="Θέση περιεχομένου 6"/>
          <p:cNvSpPr>
            <a:spLocks noGrp="1"/>
          </p:cNvSpPr>
          <p:nvPr>
            <p:ph idx="1"/>
          </p:nvPr>
        </p:nvSpPr>
        <p:spPr>
          <a:xfrm>
            <a:off x="1141412" y="2249486"/>
            <a:ext cx="9905999" cy="3558189"/>
          </a:xfrm>
        </p:spPr>
        <p:txBody>
          <a:bodyPr>
            <a:noAutofit/>
          </a:bodyPr>
          <a:lstStyle/>
          <a:p>
            <a:pPr marL="0" indent="252000" algn="just">
              <a:lnSpc>
                <a:spcPts val="3400"/>
              </a:lnSpc>
              <a:buNone/>
            </a:pPr>
            <a:r>
              <a:rPr lang="el-GR" sz="2900" dirty="0" smtClean="0">
                <a:latin typeface="Verdana" panose="020B0604030504040204" pitchFamily="34" charset="0"/>
                <a:ea typeface="Verdana" panose="020B0604030504040204" pitchFamily="34" charset="0"/>
                <a:cs typeface="Verdana" panose="020B0604030504040204" pitchFamily="34" charset="0"/>
              </a:rPr>
              <a:t>Στην </a:t>
            </a:r>
            <a:r>
              <a:rPr lang="el-GR" sz="2900" dirty="0">
                <a:latin typeface="Verdana" panose="020B0604030504040204" pitchFamily="34" charset="0"/>
                <a:ea typeface="Verdana" panose="020B0604030504040204" pitchFamily="34" charset="0"/>
                <a:cs typeface="Verdana" panose="020B0604030504040204" pitchFamily="34" charset="0"/>
              </a:rPr>
              <a:t>Ε</a:t>
            </a:r>
            <a:r>
              <a:rPr lang="el-GR" sz="2900" dirty="0" smtClean="0">
                <a:latin typeface="Verdana" panose="020B0604030504040204" pitchFamily="34" charset="0"/>
                <a:ea typeface="Verdana" panose="020B0604030504040204" pitchFamily="34" charset="0"/>
                <a:cs typeface="Verdana" panose="020B0604030504040204" pitchFamily="34" charset="0"/>
              </a:rPr>
              <a:t>λλάδα, υπάρχουν πολλά έθιμα σχετικά με την </a:t>
            </a:r>
            <a:r>
              <a:rPr lang="el-GR" sz="2900" dirty="0">
                <a:latin typeface="Verdana" panose="020B0604030504040204" pitchFamily="34" charset="0"/>
                <a:ea typeface="Verdana" panose="020B0604030504040204" pitchFamily="34" charset="0"/>
                <a:cs typeface="Verdana" panose="020B0604030504040204" pitchFamily="34" charset="0"/>
              </a:rPr>
              <a:t>Κ</a:t>
            </a:r>
            <a:r>
              <a:rPr lang="el-GR" sz="2900" dirty="0" smtClean="0">
                <a:latin typeface="Verdana" panose="020B0604030504040204" pitchFamily="34" charset="0"/>
                <a:ea typeface="Verdana" panose="020B0604030504040204" pitchFamily="34" charset="0"/>
                <a:cs typeface="Verdana" panose="020B0604030504040204" pitchFamily="34" charset="0"/>
              </a:rPr>
              <a:t>υριακή του </a:t>
            </a:r>
            <a:r>
              <a:rPr lang="el-GR" sz="2900" dirty="0">
                <a:latin typeface="Verdana" panose="020B0604030504040204" pitchFamily="34" charset="0"/>
                <a:ea typeface="Verdana" panose="020B0604030504040204" pitchFamily="34" charset="0"/>
                <a:cs typeface="Verdana" panose="020B0604030504040204" pitchFamily="34" charset="0"/>
              </a:rPr>
              <a:t>Π</a:t>
            </a:r>
            <a:r>
              <a:rPr lang="el-GR" sz="2900" dirty="0" smtClean="0">
                <a:latin typeface="Verdana" panose="020B0604030504040204" pitchFamily="34" charset="0"/>
                <a:ea typeface="Verdana" panose="020B0604030504040204" pitchFamily="34" charset="0"/>
                <a:cs typeface="Verdana" panose="020B0604030504040204" pitchFamily="34" charset="0"/>
              </a:rPr>
              <a:t>άσχα και γενικά τη Μεγάλη </a:t>
            </a:r>
            <a:r>
              <a:rPr lang="el-GR" sz="2900" dirty="0">
                <a:latin typeface="Verdana" panose="020B0604030504040204" pitchFamily="34" charset="0"/>
                <a:ea typeface="Verdana" panose="020B0604030504040204" pitchFamily="34" charset="0"/>
                <a:cs typeface="Verdana" panose="020B0604030504040204" pitchFamily="34" charset="0"/>
              </a:rPr>
              <a:t>Ε</a:t>
            </a:r>
            <a:r>
              <a:rPr lang="el-GR" sz="2900" dirty="0" smtClean="0">
                <a:latin typeface="Verdana" panose="020B0604030504040204" pitchFamily="34" charset="0"/>
                <a:ea typeface="Verdana" panose="020B0604030504040204" pitchFamily="34" charset="0"/>
                <a:cs typeface="Verdana" panose="020B0604030504040204" pitchFamily="34" charset="0"/>
              </a:rPr>
              <a:t>βδομάδα.</a:t>
            </a:r>
          </a:p>
          <a:p>
            <a:pPr marL="0" indent="252000" algn="just">
              <a:lnSpc>
                <a:spcPts val="3400"/>
              </a:lnSpc>
              <a:buNone/>
            </a:pPr>
            <a:r>
              <a:rPr lang="el-GR" sz="2900" dirty="0" smtClean="0">
                <a:latin typeface="Verdana" panose="020B0604030504040204" pitchFamily="34" charset="0"/>
                <a:ea typeface="Verdana" panose="020B0604030504040204" pitchFamily="34" charset="0"/>
                <a:cs typeface="Verdana" panose="020B0604030504040204" pitchFamily="34" charset="0"/>
              </a:rPr>
              <a:t>Ωστόσο κάθε τόπος έχει τα δικά του έθιμα για τον εορτασμό της Ανάστασης.</a:t>
            </a:r>
          </a:p>
          <a:p>
            <a:pPr marL="0" indent="252000" algn="just">
              <a:lnSpc>
                <a:spcPts val="3400"/>
              </a:lnSpc>
              <a:buNone/>
            </a:pPr>
            <a:r>
              <a:rPr lang="el-GR" sz="2900" dirty="0" smtClean="0">
                <a:latin typeface="Verdana" panose="020B0604030504040204" pitchFamily="34" charset="0"/>
                <a:ea typeface="Verdana" panose="020B0604030504040204" pitchFamily="34" charset="0"/>
                <a:cs typeface="Verdana" panose="020B0604030504040204" pitchFamily="34" charset="0"/>
              </a:rPr>
              <a:t>Στη συνέχεια θα αναλύσουμε ορισμένα από τα έθιμα της Κρήτης.</a:t>
            </a:r>
            <a:endParaRPr lang="el-GR" sz="2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45667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141411" y="2594919"/>
            <a:ext cx="9906000" cy="1339293"/>
          </a:xfrm>
        </p:spPr>
        <p:txBody>
          <a:bodyPr>
            <a:normAutofit/>
          </a:bodyPr>
          <a:lstStyle/>
          <a:p>
            <a:pPr algn="ctr"/>
            <a:r>
              <a:rPr lang="el-GR" sz="4400" dirty="0" smtClean="0">
                <a:latin typeface="Verdana" panose="020B0604030504040204" pitchFamily="34" charset="0"/>
                <a:ea typeface="Verdana" panose="020B0604030504040204" pitchFamily="34" charset="0"/>
                <a:cs typeface="Verdana" panose="020B0604030504040204" pitchFamily="34" charset="0"/>
              </a:rPr>
              <a:t>ΕΘΙΜΑ ΤΟΥ ΡΕΘΥΜΝΟΥ</a:t>
            </a:r>
            <a:endParaRPr lang="el-GR" sz="4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57644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lgn="ctr"/>
            <a:r>
              <a:rPr lang="el-GR" sz="4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ΤΟ ΚΑΨΙΜΟ ΤΟΥ ΙΟΥΔΑ</a:t>
            </a:r>
            <a:endParaRPr lang="el-GR" sz="4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Θέση περιεχομένου 4"/>
          <p:cNvSpPr>
            <a:spLocks noGrp="1"/>
          </p:cNvSpPr>
          <p:nvPr>
            <p:ph idx="1"/>
          </p:nvPr>
        </p:nvSpPr>
        <p:spPr>
          <a:xfrm>
            <a:off x="1141413" y="2249487"/>
            <a:ext cx="6083172" cy="3541714"/>
          </a:xfrm>
        </p:spPr>
        <p:txBody>
          <a:bodyPr>
            <a:normAutofit/>
          </a:bodyPr>
          <a:lstStyle/>
          <a:p>
            <a:pPr marL="0" indent="216000" algn="just">
              <a:lnSpc>
                <a:spcPts val="2860"/>
              </a:lnSpc>
              <a:buNone/>
            </a:pPr>
            <a:r>
              <a:rPr lang="el-GR" dirty="0" smtClean="0">
                <a:latin typeface="Verdana" panose="020B0604030504040204" pitchFamily="34" charset="0"/>
                <a:ea typeface="Verdana" panose="020B0604030504040204" pitchFamily="34" charset="0"/>
                <a:cs typeface="Verdana" panose="020B0604030504040204" pitchFamily="34" charset="0"/>
              </a:rPr>
              <a:t>Την παραμονή της Ανάστασης, όλα τα παιδιά του χωριού σχηματίζουν ένα βουνό από ξύλα και στην κορυφή έχουν ένα σκιάχτρο με ένα παλιό κουστούμι που υποτίθεται ότι είναι ο Ιούδας και την ώρα που ο παπάς λέει το Χριστός Ανέστη βάζουν φωτιά και τον καίνε.</a:t>
            </a:r>
            <a:endParaRPr lang="el-GR" dirty="0">
              <a:latin typeface="Verdana" panose="020B0604030504040204" pitchFamily="34" charset="0"/>
              <a:ea typeface="Verdana" panose="020B0604030504040204" pitchFamily="34" charset="0"/>
              <a:cs typeface="Verdana" panose="020B0604030504040204" pitchFamily="34" charset="0"/>
            </a:endParaRPr>
          </a:p>
        </p:txBody>
      </p:sp>
      <p:pic>
        <p:nvPicPr>
          <p:cNvPr id="6" name="Εικόνα 5"/>
          <p:cNvPicPr>
            <a:picLocks noChangeAspect="1"/>
          </p:cNvPicPr>
          <p:nvPr/>
        </p:nvPicPr>
        <p:blipFill>
          <a:blip r:embed="rId2"/>
          <a:stretch>
            <a:fillRect/>
          </a:stretch>
        </p:blipFill>
        <p:spPr>
          <a:xfrm>
            <a:off x="7710616" y="2043536"/>
            <a:ext cx="3151746" cy="4034234"/>
          </a:xfrm>
          <a:prstGeom prst="rect">
            <a:avLst/>
          </a:prstGeom>
        </p:spPr>
      </p:pic>
      <p:sp>
        <p:nvSpPr>
          <p:cNvPr id="7" name="TextBox 6"/>
          <p:cNvSpPr txBox="1"/>
          <p:nvPr/>
        </p:nvSpPr>
        <p:spPr>
          <a:xfrm>
            <a:off x="7737775" y="6153663"/>
            <a:ext cx="3097427" cy="369332"/>
          </a:xfrm>
          <a:prstGeom prst="rect">
            <a:avLst/>
          </a:prstGeom>
          <a:noFill/>
        </p:spPr>
        <p:txBody>
          <a:bodyPr wrap="square" rtlCol="0">
            <a:spAutoFit/>
          </a:bodyPr>
          <a:lstStyle/>
          <a:p>
            <a:r>
              <a:rPr lang="el-GR" dirty="0" smtClean="0">
                <a:latin typeface="Verdana" panose="020B0604030504040204" pitchFamily="34" charset="0"/>
                <a:ea typeface="Verdana" panose="020B0604030504040204" pitchFamily="34" charset="0"/>
                <a:cs typeface="Verdana" panose="020B0604030504040204" pitchFamily="34" charset="0"/>
              </a:rPr>
              <a:t>ΤΟ ΚΑΨΙΜΟ ΤΟΥ ΙΟΥΔΑ</a:t>
            </a:r>
            <a:endParaRPr lang="el-G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5504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lgn="ctr"/>
            <a:r>
              <a:rPr lang="el-GR" sz="4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Το </a:t>
            </a:r>
            <a:r>
              <a:rPr lang="el-GR" sz="4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Εθιμο </a:t>
            </a:r>
            <a:r>
              <a:rPr lang="el-GR" sz="4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του </a:t>
            </a:r>
            <a:r>
              <a:rPr lang="el-GR" sz="4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«ορφανοΥ»</a:t>
            </a:r>
            <a:endParaRPr lang="el-GR" sz="4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Θέση περιεχομένου 4"/>
          <p:cNvSpPr>
            <a:spLocks noGrp="1"/>
          </p:cNvSpPr>
          <p:nvPr>
            <p:ph idx="1"/>
          </p:nvPr>
        </p:nvSpPr>
        <p:spPr>
          <a:xfrm>
            <a:off x="1141412" y="1936442"/>
            <a:ext cx="5819561" cy="3912421"/>
          </a:xfrm>
        </p:spPr>
        <p:txBody>
          <a:bodyPr>
            <a:normAutofit/>
          </a:bodyPr>
          <a:lstStyle/>
          <a:p>
            <a:pPr marL="0" indent="216000" algn="just">
              <a:lnSpc>
                <a:spcPts val="2600"/>
              </a:lnSpc>
              <a:buNone/>
            </a:pPr>
            <a:r>
              <a:rPr lang="el-GR" sz="1500" dirty="0">
                <a:latin typeface="Verdana" panose="020B0604030504040204" pitchFamily="34" charset="0"/>
                <a:ea typeface="Verdana" panose="020B0604030504040204" pitchFamily="34" charset="0"/>
                <a:cs typeface="Verdana" panose="020B0604030504040204" pitchFamily="34" charset="0"/>
              </a:rPr>
              <a:t>Στις κουβέντες καθ' όλη τη Μεγάλη Εβδομάδα </a:t>
            </a:r>
            <a:r>
              <a:rPr lang="el-GR" sz="1500" dirty="0" smtClean="0">
                <a:latin typeface="Verdana" panose="020B0604030504040204" pitchFamily="34" charset="0"/>
                <a:ea typeface="Verdana" panose="020B0604030504040204" pitchFamily="34" charset="0"/>
                <a:cs typeface="Verdana" panose="020B0604030504040204" pitchFamily="34" charset="0"/>
              </a:rPr>
              <a:t>κυριαρχεί, </a:t>
            </a:r>
            <a:r>
              <a:rPr lang="el-GR" sz="1500" dirty="0" smtClean="0">
                <a:latin typeface="Verdana" panose="020B0604030504040204" pitchFamily="34" charset="0"/>
                <a:ea typeface="Verdana" panose="020B0604030504040204" pitchFamily="34" charset="0"/>
                <a:cs typeface="Verdana" panose="020B0604030504040204" pitchFamily="34" charset="0"/>
              </a:rPr>
              <a:t>εκτός από</a:t>
            </a:r>
            <a:r>
              <a:rPr lang="el-GR" sz="1500" dirty="0" smtClean="0">
                <a:latin typeface="Verdana" panose="020B0604030504040204" pitchFamily="34" charset="0"/>
                <a:ea typeface="Verdana" panose="020B0604030504040204" pitchFamily="34" charset="0"/>
                <a:cs typeface="Verdana" panose="020B0604030504040204" pitchFamily="34" charset="0"/>
              </a:rPr>
              <a:t> τη </a:t>
            </a:r>
            <a:r>
              <a:rPr lang="el-GR" sz="1500" dirty="0">
                <a:latin typeface="Verdana" panose="020B0604030504040204" pitchFamily="34" charset="0"/>
                <a:ea typeface="Verdana" panose="020B0604030504040204" pitchFamily="34" charset="0"/>
                <a:cs typeface="Verdana" panose="020B0604030504040204" pitchFamily="34" charset="0"/>
              </a:rPr>
              <a:t>μέρα του καψίματος του </a:t>
            </a:r>
            <a:r>
              <a:rPr lang="el-GR" sz="1500" dirty="0" smtClean="0">
                <a:latin typeface="Verdana" panose="020B0604030504040204" pitchFamily="34" charset="0"/>
                <a:ea typeface="Verdana" panose="020B0604030504040204" pitchFamily="34" charset="0"/>
                <a:cs typeface="Verdana" panose="020B0604030504040204" pitchFamily="34" charset="0"/>
              </a:rPr>
              <a:t>Ιούδα, και </a:t>
            </a:r>
            <a:r>
              <a:rPr lang="el-GR" sz="1500" dirty="0">
                <a:latin typeface="Verdana" panose="020B0604030504040204" pitchFamily="34" charset="0"/>
                <a:ea typeface="Verdana" panose="020B0604030504040204" pitchFamily="34" charset="0"/>
                <a:cs typeface="Verdana" panose="020B0604030504040204" pitchFamily="34" charset="0"/>
              </a:rPr>
              <a:t>το έθιμο του ορφανού.</a:t>
            </a:r>
          </a:p>
          <a:p>
            <a:pPr marL="0" indent="216000" algn="just">
              <a:lnSpc>
                <a:spcPts val="2600"/>
              </a:lnSpc>
              <a:buNone/>
            </a:pPr>
            <a:r>
              <a:rPr lang="el-GR" sz="1500" dirty="0">
                <a:latin typeface="Verdana" panose="020B0604030504040204" pitchFamily="34" charset="0"/>
                <a:ea typeface="Verdana" panose="020B0604030504040204" pitchFamily="34" charset="0"/>
                <a:cs typeface="Verdana" panose="020B0604030504040204" pitchFamily="34" charset="0"/>
              </a:rPr>
              <a:t>Στις γειτονιές των χωριών, νέοι και παιδιά συλλέγουν ξύλα και κορμούς, για το κάψιμο του Ιούδα. Οι «ορφανοί», όπως ονομάζονται σε διάφορες περιοχές οι σωροί των ξύλων, στόχο έχουν από τη μια να κάψουν την προδοσία, την ατιμία, το ύπουλο, από την άλλη, όμως, να διαγωνιστούν οι γειτονιές μεταξύ τους για το ποια φλόγα «ορφανού» θα φτάσει πιο ψηλά στον ουρανό, για να μεταφέρει το μήνυμα της νίκης.</a:t>
            </a:r>
          </a:p>
        </p:txBody>
      </p:sp>
      <p:pic>
        <p:nvPicPr>
          <p:cNvPr id="10" name="Εικόνα 9"/>
          <p:cNvPicPr>
            <a:picLocks noChangeAspect="1"/>
          </p:cNvPicPr>
          <p:nvPr/>
        </p:nvPicPr>
        <p:blipFill>
          <a:blip r:embed="rId2"/>
          <a:stretch>
            <a:fillRect/>
          </a:stretch>
        </p:blipFill>
        <p:spPr>
          <a:xfrm>
            <a:off x="7129849" y="2282431"/>
            <a:ext cx="4416606" cy="3220442"/>
          </a:xfrm>
          <a:prstGeom prst="rect">
            <a:avLst/>
          </a:prstGeom>
        </p:spPr>
      </p:pic>
      <p:sp>
        <p:nvSpPr>
          <p:cNvPr id="11" name="TextBox 10"/>
          <p:cNvSpPr txBox="1"/>
          <p:nvPr/>
        </p:nvSpPr>
        <p:spPr>
          <a:xfrm>
            <a:off x="7558779" y="5688216"/>
            <a:ext cx="3558746" cy="369332"/>
          </a:xfrm>
          <a:prstGeom prst="rect">
            <a:avLst/>
          </a:prstGeom>
          <a:noFill/>
        </p:spPr>
        <p:txBody>
          <a:bodyPr wrap="square" rtlCol="0">
            <a:spAutoFit/>
          </a:bodyPr>
          <a:lstStyle/>
          <a:p>
            <a:pPr algn="ctr"/>
            <a:r>
              <a:rPr lang="el-GR" dirty="0" smtClean="0">
                <a:latin typeface="Verdana" panose="020B0604030504040204" pitchFamily="34" charset="0"/>
                <a:ea typeface="Verdana" panose="020B0604030504040204" pitchFamily="34" charset="0"/>
                <a:cs typeface="Verdana" panose="020B0604030504040204" pitchFamily="34" charset="0"/>
              </a:rPr>
              <a:t>ΤΟ ΕΘΙΜΟ ΤΟΥ «ΟΡΦΑΝΟΥ»</a:t>
            </a:r>
            <a:endParaRPr lang="el-G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38047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141411" y="2677296"/>
            <a:ext cx="9906000" cy="1223963"/>
          </a:xfrm>
        </p:spPr>
        <p:txBody>
          <a:bodyPr>
            <a:normAutofit/>
          </a:bodyPr>
          <a:lstStyle/>
          <a:p>
            <a:pPr algn="ctr"/>
            <a:r>
              <a:rPr lang="el-GR" sz="4400"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ε</a:t>
            </a:r>
            <a:r>
              <a:rPr lang="el-GR" sz="44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θιμα</a:t>
            </a:r>
            <a:r>
              <a:rPr lang="el-GR" sz="4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των </a:t>
            </a:r>
            <a:r>
              <a:rPr lang="el-GR" sz="44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χανιων</a:t>
            </a:r>
            <a:endParaRPr lang="el-GR" sz="4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27206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lgn="ctr"/>
            <a:r>
              <a:rPr lang="el-GR" sz="40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Το </a:t>
            </a:r>
            <a:r>
              <a:rPr lang="el-GR" sz="40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περασμα</a:t>
            </a:r>
            <a:r>
              <a:rPr lang="el-GR" sz="40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του </a:t>
            </a:r>
            <a:r>
              <a:rPr lang="el-GR" sz="40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επιτροπου</a:t>
            </a:r>
            <a:r>
              <a:rPr lang="el-GR" sz="40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και η </a:t>
            </a:r>
            <a:r>
              <a:rPr lang="el-GR" sz="40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μικρη</a:t>
            </a:r>
            <a:r>
              <a:rPr lang="el-GR" sz="40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l-GR" sz="40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φουναρα</a:t>
            </a:r>
            <a:endParaRPr lang="el-GR" sz="40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Θέση περιεχομένου 4"/>
          <p:cNvSpPr>
            <a:spLocks noGrp="1"/>
          </p:cNvSpPr>
          <p:nvPr>
            <p:ph idx="1"/>
          </p:nvPr>
        </p:nvSpPr>
        <p:spPr>
          <a:xfrm>
            <a:off x="1141412" y="2249487"/>
            <a:ext cx="5918415" cy="4085410"/>
          </a:xfrm>
        </p:spPr>
        <p:txBody>
          <a:bodyPr>
            <a:normAutofit fontScale="85000" lnSpcReduction="10000"/>
          </a:bodyPr>
          <a:lstStyle/>
          <a:p>
            <a:pPr marL="0" indent="252000" algn="just">
              <a:lnSpc>
                <a:spcPts val="2700"/>
              </a:lnSpc>
              <a:buNone/>
            </a:pPr>
            <a:r>
              <a:rPr lang="el-GR" sz="2000" dirty="0">
                <a:latin typeface="Verdana" panose="020B0604030504040204" pitchFamily="34" charset="0"/>
                <a:ea typeface="Verdana" panose="020B0604030504040204" pitchFamily="34" charset="0"/>
                <a:cs typeface="Verdana" panose="020B0604030504040204" pitchFamily="34" charset="0"/>
              </a:rPr>
              <a:t>Παλιά ο επίτροπος της κάθε εκκλησίας δύο ώρες πριν την Ανάσταση έπαιρνε ένα σήμαντρο και κτυπώντας το γυρνούσε από γειτονιά σε γειτονιά, για να </a:t>
            </a:r>
            <a:r>
              <a:rPr lang="el-GR" sz="2000" dirty="0" smtClean="0">
                <a:latin typeface="Verdana" panose="020B0604030504040204" pitchFamily="34" charset="0"/>
                <a:ea typeface="Verdana" panose="020B0604030504040204" pitchFamily="34" charset="0"/>
                <a:cs typeface="Verdana" panose="020B0604030504040204" pitchFamily="34" charset="0"/>
              </a:rPr>
              <a:t>προσκαλέσει </a:t>
            </a:r>
            <a:r>
              <a:rPr lang="el-GR" sz="2000" dirty="0">
                <a:latin typeface="Verdana" panose="020B0604030504040204" pitchFamily="34" charset="0"/>
                <a:ea typeface="Verdana" panose="020B0604030504040204" pitchFamily="34" charset="0"/>
                <a:cs typeface="Verdana" panose="020B0604030504040204" pitchFamily="34" charset="0"/>
              </a:rPr>
              <a:t>τους πιστούς για τη Θεία Λειτουργία </a:t>
            </a:r>
            <a:r>
              <a:rPr lang="el-GR" sz="2000" dirty="0" smtClean="0">
                <a:latin typeface="Verdana" panose="020B0604030504040204" pitchFamily="34" charset="0"/>
                <a:ea typeface="Verdana" panose="020B0604030504040204" pitchFamily="34" charset="0"/>
                <a:cs typeface="Verdana" panose="020B0604030504040204" pitchFamily="34" charset="0"/>
              </a:rPr>
              <a:t>της Ανάστασης. </a:t>
            </a:r>
            <a:r>
              <a:rPr lang="el-GR" sz="2000" dirty="0">
                <a:latin typeface="Verdana" panose="020B0604030504040204" pitchFamily="34" charset="0"/>
                <a:ea typeface="Verdana" panose="020B0604030504040204" pitchFamily="34" charset="0"/>
                <a:cs typeface="Verdana" panose="020B0604030504040204" pitchFamily="34" charset="0"/>
              </a:rPr>
              <a:t>Φεύγοντας οι πιστοί από το σπίτι, για να πάνε στην εκκλησία και να ακούσουν το "Χριστός Ανέστη" </a:t>
            </a:r>
            <a:r>
              <a:rPr lang="el-GR" sz="2000" dirty="0" smtClean="0">
                <a:latin typeface="Verdana" panose="020B0604030504040204" pitchFamily="34" charset="0"/>
                <a:ea typeface="Verdana" panose="020B0604030504040204" pitchFamily="34" charset="0"/>
                <a:cs typeface="Verdana" panose="020B0604030504040204" pitchFamily="34" charset="0"/>
              </a:rPr>
              <a:t>άναβαν </a:t>
            </a:r>
            <a:r>
              <a:rPr lang="el-GR" sz="2000" dirty="0">
                <a:latin typeface="Verdana" panose="020B0604030504040204" pitchFamily="34" charset="0"/>
                <a:ea typeface="Verdana" panose="020B0604030504040204" pitchFamily="34" charset="0"/>
                <a:cs typeface="Verdana" panose="020B0604030504040204" pitchFamily="34" charset="0"/>
              </a:rPr>
              <a:t>στην αυλή μια μικρή φωτιά (μικρή </a:t>
            </a:r>
            <a:r>
              <a:rPr lang="el-GR" sz="2000" dirty="0" err="1">
                <a:latin typeface="Verdana" panose="020B0604030504040204" pitchFamily="34" charset="0"/>
                <a:ea typeface="Verdana" panose="020B0604030504040204" pitchFamily="34" charset="0"/>
                <a:cs typeface="Verdana" panose="020B0604030504040204" pitchFamily="34" charset="0"/>
              </a:rPr>
              <a:t>φουνάρα</a:t>
            </a:r>
            <a:r>
              <a:rPr lang="el-GR" sz="2000" dirty="0">
                <a:latin typeface="Verdana" panose="020B0604030504040204" pitchFamily="34" charset="0"/>
                <a:ea typeface="Verdana" panose="020B0604030504040204" pitchFamily="34" charset="0"/>
                <a:cs typeface="Verdana" panose="020B0604030504040204" pitchFamily="34" charset="0"/>
              </a:rPr>
              <a:t>) για κάψιμο του Ιούδα του σπιτιού, πάνω από την οποία </a:t>
            </a:r>
            <a:r>
              <a:rPr lang="el-GR" sz="2000" dirty="0" smtClean="0">
                <a:latin typeface="Verdana" panose="020B0604030504040204" pitchFamily="34" charset="0"/>
                <a:ea typeface="Verdana" panose="020B0604030504040204" pitchFamily="34" charset="0"/>
                <a:cs typeface="Verdana" panose="020B0604030504040204" pitchFamily="34" charset="0"/>
              </a:rPr>
              <a:t>περνούσαν </a:t>
            </a:r>
            <a:r>
              <a:rPr lang="el-GR" sz="2000" dirty="0">
                <a:latin typeface="Verdana" panose="020B0604030504040204" pitchFamily="34" charset="0"/>
                <a:ea typeface="Verdana" panose="020B0604030504040204" pitchFamily="34" charset="0"/>
                <a:cs typeface="Verdana" panose="020B0604030504040204" pitchFamily="34" charset="0"/>
              </a:rPr>
              <a:t>όλοι, </a:t>
            </a:r>
            <a:r>
              <a:rPr lang="el-GR" sz="2000" dirty="0" smtClean="0">
                <a:latin typeface="Verdana" panose="020B0604030504040204" pitchFamily="34" charset="0"/>
                <a:ea typeface="Verdana" panose="020B0604030504040204" pitchFamily="34" charset="0"/>
                <a:cs typeface="Verdana" panose="020B0604030504040204" pitchFamily="34" charset="0"/>
              </a:rPr>
              <a:t>μικροί-μεγάλοι</a:t>
            </a:r>
            <a:r>
              <a:rPr lang="el-GR" sz="2000" dirty="0">
                <a:latin typeface="Verdana" panose="020B0604030504040204" pitchFamily="34" charset="0"/>
                <a:ea typeface="Verdana" panose="020B0604030504040204" pitchFamily="34" charset="0"/>
                <a:cs typeface="Verdana" panose="020B0604030504040204" pitchFamily="34" charset="0"/>
              </a:rPr>
              <a:t>, κάνοντας ταυτόχρονα το σταυρό τους και μια ευχή.</a:t>
            </a:r>
          </a:p>
        </p:txBody>
      </p:sp>
      <p:pic>
        <p:nvPicPr>
          <p:cNvPr id="6" name="Εικόνα 5"/>
          <p:cNvPicPr>
            <a:picLocks noChangeAspect="1"/>
          </p:cNvPicPr>
          <p:nvPr/>
        </p:nvPicPr>
        <p:blipFill>
          <a:blip r:embed="rId2"/>
          <a:stretch>
            <a:fillRect/>
          </a:stretch>
        </p:blipFill>
        <p:spPr>
          <a:xfrm>
            <a:off x="7285145" y="2340103"/>
            <a:ext cx="4151034" cy="2767356"/>
          </a:xfrm>
          <a:prstGeom prst="rect">
            <a:avLst/>
          </a:prstGeom>
        </p:spPr>
      </p:pic>
      <p:sp>
        <p:nvSpPr>
          <p:cNvPr id="7" name="TextBox 6"/>
          <p:cNvSpPr txBox="1"/>
          <p:nvPr/>
        </p:nvSpPr>
        <p:spPr>
          <a:xfrm>
            <a:off x="7636476" y="5412259"/>
            <a:ext cx="3410935" cy="400110"/>
          </a:xfrm>
          <a:prstGeom prst="rect">
            <a:avLst/>
          </a:prstGeom>
          <a:noFill/>
        </p:spPr>
        <p:txBody>
          <a:bodyPr wrap="square" rtlCol="0">
            <a:spAutoFit/>
          </a:bodyPr>
          <a:lstStyle/>
          <a:p>
            <a:pPr algn="ctr"/>
            <a:r>
              <a:rPr lang="el-GR" sz="2000" dirty="0" smtClean="0">
                <a:latin typeface="Verdana" panose="020B0604030504040204" pitchFamily="34" charset="0"/>
                <a:ea typeface="Verdana" panose="020B0604030504040204" pitchFamily="34" charset="0"/>
                <a:cs typeface="Verdana" panose="020B0604030504040204" pitchFamily="34" charset="0"/>
              </a:rPr>
              <a:t>Η ΜΙΚΡΗ ΦΟΥΝΑΡΑ</a:t>
            </a:r>
            <a:endParaRPr lang="el-GR"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96604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lgn="ctr"/>
            <a:r>
              <a:rPr lang="el-GR" sz="4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Το </a:t>
            </a:r>
            <a:r>
              <a:rPr lang="el-GR" sz="44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αμιλητο</a:t>
            </a:r>
            <a:r>
              <a:rPr lang="el-GR" sz="4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l-GR" sz="44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φωσ</a:t>
            </a:r>
            <a:endParaRPr lang="el-GR" sz="4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Θέση περιεχομένου 4"/>
          <p:cNvSpPr>
            <a:spLocks noGrp="1"/>
          </p:cNvSpPr>
          <p:nvPr>
            <p:ph idx="1"/>
          </p:nvPr>
        </p:nvSpPr>
        <p:spPr>
          <a:xfrm>
            <a:off x="1141413" y="2249487"/>
            <a:ext cx="6091410" cy="3541714"/>
          </a:xfrm>
        </p:spPr>
        <p:txBody>
          <a:bodyPr/>
          <a:lstStyle/>
          <a:p>
            <a:pPr marL="0" indent="252000" algn="just">
              <a:lnSpc>
                <a:spcPts val="2800"/>
              </a:lnSpc>
              <a:buNone/>
            </a:pPr>
            <a:r>
              <a:rPr lang="el-GR" dirty="0">
                <a:latin typeface="Verdana" panose="020B0604030504040204" pitchFamily="34" charset="0"/>
                <a:ea typeface="Verdana" panose="020B0604030504040204" pitchFamily="34" charset="0"/>
                <a:cs typeface="Verdana" panose="020B0604030504040204" pitchFamily="34" charset="0"/>
              </a:rPr>
              <a:t>Με το </a:t>
            </a:r>
            <a:r>
              <a:rPr lang="el-GR" dirty="0" smtClean="0">
                <a:latin typeface="Verdana" panose="020B0604030504040204" pitchFamily="34" charset="0"/>
                <a:ea typeface="Verdana" panose="020B0604030504040204" pitchFamily="34" charset="0"/>
                <a:cs typeface="Verdana" panose="020B0604030504040204" pitchFamily="34" charset="0"/>
              </a:rPr>
              <a:t>"Δεύτε Λάβετε Φως", </a:t>
            </a:r>
            <a:r>
              <a:rPr lang="el-GR" dirty="0">
                <a:latin typeface="Verdana" panose="020B0604030504040204" pitchFamily="34" charset="0"/>
                <a:ea typeface="Verdana" panose="020B0604030504040204" pitchFamily="34" charset="0"/>
                <a:cs typeface="Verdana" panose="020B0604030504040204" pitchFamily="34" charset="0"/>
              </a:rPr>
              <a:t>οι πιστοί με ένα κερί ή φαναράκι μεταφέρουν το </a:t>
            </a:r>
            <a:r>
              <a:rPr lang="el-GR" dirty="0" err="1">
                <a:latin typeface="Verdana" panose="020B0604030504040204" pitchFamily="34" charset="0"/>
                <a:ea typeface="Verdana" panose="020B0604030504040204" pitchFamily="34" charset="0"/>
                <a:cs typeface="Verdana" panose="020B0604030504040204" pitchFamily="34" charset="0"/>
              </a:rPr>
              <a:t>Αγιο</a:t>
            </a:r>
            <a:r>
              <a:rPr lang="el-GR" dirty="0">
                <a:latin typeface="Verdana" panose="020B0604030504040204" pitchFamily="34" charset="0"/>
                <a:ea typeface="Verdana" panose="020B0604030504040204" pitchFamily="34" charset="0"/>
                <a:cs typeface="Verdana" panose="020B0604030504040204" pitchFamily="34" charset="0"/>
              </a:rPr>
              <a:t> Φως στο σπίτι τους αμίλητοι  </a:t>
            </a:r>
            <a:r>
              <a:rPr lang="el-GR" dirty="0" smtClean="0">
                <a:latin typeface="Verdana" panose="020B0604030504040204" pitchFamily="34" charset="0"/>
                <a:ea typeface="Verdana" panose="020B0604030504040204" pitchFamily="34" charset="0"/>
                <a:cs typeface="Verdana" panose="020B0604030504040204" pitchFamily="34" charset="0"/>
              </a:rPr>
              <a:t>(μόλις </a:t>
            </a:r>
            <a:r>
              <a:rPr lang="el-GR" dirty="0">
                <a:latin typeface="Verdana" panose="020B0604030504040204" pitchFamily="34" charset="0"/>
                <a:ea typeface="Verdana" panose="020B0604030504040204" pitchFamily="34" charset="0"/>
                <a:cs typeface="Verdana" panose="020B0604030504040204" pitchFamily="34" charset="0"/>
              </a:rPr>
              <a:t>πάρουν το φως και μέχρι να πάνε το σπίτι δεν λένε καμιά </a:t>
            </a:r>
            <a:r>
              <a:rPr lang="el-GR" dirty="0" smtClean="0">
                <a:latin typeface="Verdana" panose="020B0604030504040204" pitchFamily="34" charset="0"/>
                <a:ea typeface="Verdana" panose="020B0604030504040204" pitchFamily="34" charset="0"/>
                <a:cs typeface="Verdana" panose="020B0604030504040204" pitchFamily="34" charset="0"/>
              </a:rPr>
              <a:t>λέξη), </a:t>
            </a:r>
            <a:r>
              <a:rPr lang="el-GR" dirty="0">
                <a:latin typeface="Verdana" panose="020B0604030504040204" pitchFamily="34" charset="0"/>
                <a:ea typeface="Verdana" panose="020B0604030504040204" pitchFamily="34" charset="0"/>
                <a:cs typeface="Verdana" panose="020B0604030504040204" pitchFamily="34" charset="0"/>
              </a:rPr>
              <a:t>πιστεύοντας ότι έτσι θα γίνει κάτι καλό στο σπιτικό τους ή ότι έτσι θα φύγουν οι δαίμονες.</a:t>
            </a:r>
          </a:p>
        </p:txBody>
      </p:sp>
      <p:pic>
        <p:nvPicPr>
          <p:cNvPr id="6" name="Εικόνα 5"/>
          <p:cNvPicPr>
            <a:picLocks noChangeAspect="1"/>
          </p:cNvPicPr>
          <p:nvPr/>
        </p:nvPicPr>
        <p:blipFill>
          <a:blip r:embed="rId2"/>
          <a:stretch>
            <a:fillRect/>
          </a:stretch>
        </p:blipFill>
        <p:spPr>
          <a:xfrm>
            <a:off x="7428839" y="2323627"/>
            <a:ext cx="4068865" cy="2709691"/>
          </a:xfrm>
          <a:prstGeom prst="rect">
            <a:avLst/>
          </a:prstGeom>
        </p:spPr>
      </p:pic>
      <p:sp>
        <p:nvSpPr>
          <p:cNvPr id="7" name="TextBox 6"/>
          <p:cNvSpPr txBox="1"/>
          <p:nvPr/>
        </p:nvSpPr>
        <p:spPr>
          <a:xfrm>
            <a:off x="7716849" y="5259857"/>
            <a:ext cx="3492843" cy="430887"/>
          </a:xfrm>
          <a:prstGeom prst="rect">
            <a:avLst/>
          </a:prstGeom>
          <a:noFill/>
        </p:spPr>
        <p:txBody>
          <a:bodyPr wrap="square" rtlCol="0">
            <a:spAutoFit/>
          </a:bodyPr>
          <a:lstStyle/>
          <a:p>
            <a:pPr algn="ctr"/>
            <a:r>
              <a:rPr lang="el-GR" sz="2200" dirty="0" smtClean="0">
                <a:latin typeface="Verdana" panose="020B0604030504040204" pitchFamily="34" charset="0"/>
                <a:ea typeface="Verdana" panose="020B0604030504040204" pitchFamily="34" charset="0"/>
                <a:cs typeface="Verdana" panose="020B0604030504040204" pitchFamily="34" charset="0"/>
              </a:rPr>
              <a:t>ΤΟ ΑΜΙΛΗΤΟ ΦΩΣ</a:t>
            </a:r>
            <a:endParaRPr lang="el-GR" sz="2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8299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44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Πηγες</a:t>
            </a:r>
            <a:r>
              <a:rPr lang="el-GR" sz="4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l-GR" sz="44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κειμενου</a:t>
            </a:r>
            <a:endParaRPr lang="el-GR" sz="4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Θέση περιεχομένου 2"/>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hlinkClick r:id="rId2"/>
              </a:rPr>
              <a:t>http://</a:t>
            </a:r>
            <a:r>
              <a:rPr lang="en-US" dirty="0" smtClean="0">
                <a:latin typeface="Verdana" panose="020B0604030504040204" pitchFamily="34" charset="0"/>
                <a:ea typeface="Verdana" panose="020B0604030504040204" pitchFamily="34" charset="0"/>
                <a:cs typeface="Verdana" panose="020B0604030504040204" pitchFamily="34" charset="0"/>
                <a:hlinkClick r:id="rId2"/>
              </a:rPr>
              <a:t>www.newsit.gr/ellada/Pasxa-sto-Rethymno-To-ethimo-toy-orfanoy/713541</a:t>
            </a:r>
            <a:endParaRPr lang="el-GR" dirty="0" smtClean="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hlinkClick r:id="rId3"/>
              </a:rPr>
              <a:t>http://</a:t>
            </a:r>
            <a:r>
              <a:rPr lang="en-US" dirty="0" smtClean="0">
                <a:latin typeface="Verdana" panose="020B0604030504040204" pitchFamily="34" charset="0"/>
                <a:ea typeface="Verdana" panose="020B0604030504040204" pitchFamily="34" charset="0"/>
                <a:cs typeface="Verdana" panose="020B0604030504040204" pitchFamily="34" charset="0"/>
                <a:hlinkClick r:id="rId3"/>
              </a:rPr>
              <a:t>www.rethimno.gr/el/pages/celeb.php?sub=celeb</a:t>
            </a:r>
            <a:endParaRPr lang="el-GR" dirty="0" smtClean="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hlinkClick r:id="rId4"/>
              </a:rPr>
              <a:t>http://</a:t>
            </a:r>
            <a:r>
              <a:rPr lang="en-US" dirty="0" smtClean="0">
                <a:latin typeface="Verdana" panose="020B0604030504040204" pitchFamily="34" charset="0"/>
                <a:ea typeface="Verdana" panose="020B0604030504040204" pitchFamily="34" charset="0"/>
                <a:cs typeface="Verdana" panose="020B0604030504040204" pitchFamily="34" charset="0"/>
                <a:hlinkClick r:id="rId4"/>
              </a:rPr>
              <a:t>www.pass2greece.gr/culture_det.asp?offset=0&amp;culture_id=51</a:t>
            </a:r>
            <a:endParaRPr lang="el-GR" dirty="0" smtClean="0">
              <a:latin typeface="Verdana" panose="020B0604030504040204" pitchFamily="34" charset="0"/>
              <a:ea typeface="Verdana" panose="020B0604030504040204" pitchFamily="34" charset="0"/>
              <a:cs typeface="Verdana" panose="020B0604030504040204" pitchFamily="34" charset="0"/>
            </a:endParaRPr>
          </a:p>
          <a:p>
            <a:endParaRPr lang="el-GR" dirty="0"/>
          </a:p>
        </p:txBody>
      </p:sp>
    </p:spTree>
    <p:extLst>
      <p:ext uri="{BB962C8B-B14F-4D97-AF65-F5344CB8AC3E}">
        <p14:creationId xmlns:p14="http://schemas.microsoft.com/office/powerpoint/2010/main" val="1829417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ύκλωμα">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Κύκλωμα</Template>
  <TotalTime>102</TotalTime>
  <Words>438</Words>
  <Application>Microsoft Office PowerPoint</Application>
  <PresentationFormat>Ευρεία οθόνη</PresentationFormat>
  <Paragraphs>32</Paragraphs>
  <Slides>11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11</vt:i4>
      </vt:variant>
    </vt:vector>
  </HeadingPairs>
  <TitlesOfParts>
    <vt:vector size="16" baseType="lpstr">
      <vt:lpstr>Arial</vt:lpstr>
      <vt:lpstr>Trebuchet MS</vt:lpstr>
      <vt:lpstr>Tw Cen MT</vt:lpstr>
      <vt:lpstr>Verdana</vt:lpstr>
      <vt:lpstr>Κύκλωμα</vt:lpstr>
      <vt:lpstr>ΕΘΙΜΑ ΤΟΥ ΠΑΣΧΑ ΣΤΗΝ ΚΡΗΤΗ</vt:lpstr>
      <vt:lpstr>ΕΙΣΑΓΩΓΗ</vt:lpstr>
      <vt:lpstr>ΕΘΙΜΑ ΤΟΥ ΡΕΘΥΜΝΟΥ</vt:lpstr>
      <vt:lpstr>ΤΟ ΚΑΨΙΜΟ ΤΟΥ ΙΟΥΔΑ</vt:lpstr>
      <vt:lpstr>Το Εθιμο του «ορφανοΥ»</vt:lpstr>
      <vt:lpstr>εθιμα των χανιων</vt:lpstr>
      <vt:lpstr>Το περασμα του επιτροπου και η μικρη φουναρα</vt:lpstr>
      <vt:lpstr>Το αμιλητο φωσ</vt:lpstr>
      <vt:lpstr>Πηγες κειμενου</vt:lpstr>
      <vt:lpstr>Πηγεσ εικονων</vt:lpstr>
      <vt:lpstr>ΕΥΧΑΡΙΣΤΩ ΓΙΑ ΤΗΝ ΠΡΟΣΟΧΗ ΣΑΣ!!! Χριστοσ ανεστη!!! Χρονια πολλα!!!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ΕΘΙΜΑ ΤΟΥ ΠΑΣΧΑ ΣΤΗΝ ΚΡΗΤΗ</dc:title>
  <dc:creator>i</dc:creator>
  <cp:lastModifiedBy>i</cp:lastModifiedBy>
  <cp:revision>16</cp:revision>
  <dcterms:created xsi:type="dcterms:W3CDTF">2017-04-25T16:10:12Z</dcterms:created>
  <dcterms:modified xsi:type="dcterms:W3CDTF">2017-04-25T18:53:20Z</dcterms:modified>
</cp:coreProperties>
</file>