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63" r:id="rId4"/>
    <p:sldId id="258" r:id="rId5"/>
    <p:sldId id="260" r:id="rId6"/>
    <p:sldId id="264" r:id="rId7"/>
    <p:sldId id="262" r:id="rId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 Ελεύθερη σχεδίαση"/>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 Τίτλος"/>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fld id="{D8EDC298-28C4-49D1-9F75-2B6F17660360}" type="datetimeFigureOut">
              <a:rPr lang="el-GR" smtClean="0"/>
              <a:pPr/>
              <a:t>15/4/2017</a:t>
            </a:fld>
            <a:endParaRPr lang="el-GR"/>
          </a:p>
        </p:txBody>
      </p:sp>
      <p:sp>
        <p:nvSpPr>
          <p:cNvPr id="19" name="18 - Θέση υποσέλιδου"/>
          <p:cNvSpPr>
            <a:spLocks noGrp="1"/>
          </p:cNvSpPr>
          <p:nvPr>
            <p:ph type="ftr" sz="quarter" idx="11"/>
          </p:nvPr>
        </p:nvSpPr>
        <p:spPr/>
        <p:txBody>
          <a:bodyPr/>
          <a:lstStyle/>
          <a:p>
            <a:endParaRPr lang="el-GR"/>
          </a:p>
        </p:txBody>
      </p:sp>
      <p:sp>
        <p:nvSpPr>
          <p:cNvPr id="27" name="26 - Θέση αριθμού διαφάνειας"/>
          <p:cNvSpPr>
            <a:spLocks noGrp="1"/>
          </p:cNvSpPr>
          <p:nvPr>
            <p:ph type="sldNum" sz="quarter" idx="12"/>
          </p:nvPr>
        </p:nvSpPr>
        <p:spPr/>
        <p:txBody>
          <a:bodyPr/>
          <a:lstStyle/>
          <a:p>
            <a:fld id="{C938B1B7-CA38-4883-8C8C-61EAAFD51B7C}"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8EDC298-28C4-49D1-9F75-2B6F17660360}" type="datetimeFigureOut">
              <a:rPr lang="el-GR" smtClean="0"/>
              <a:pPr/>
              <a:t>15/4/2017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938B1B7-CA38-4883-8C8C-61EAAFD51B7C}"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8EDC298-28C4-49D1-9F75-2B6F17660360}" type="datetimeFigureOut">
              <a:rPr lang="el-GR" smtClean="0"/>
              <a:pPr/>
              <a:t>15/4/2017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938B1B7-CA38-4883-8C8C-61EAAFD51B7C}"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lgn="l">
              <a:defRPr/>
            </a:lvl1p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8EDC298-28C4-49D1-9F75-2B6F17660360}" type="datetimeFigureOut">
              <a:rPr lang="el-GR" smtClean="0"/>
              <a:pPr/>
              <a:t>15/4/2017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938B1B7-CA38-4883-8C8C-61EAAFD51B7C}"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 Ελεύθερη σχεδίαση"/>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 Τίτλος"/>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D8EDC298-28C4-49D1-9F75-2B6F17660360}" type="datetimeFigureOut">
              <a:rPr lang="el-GR" smtClean="0"/>
              <a:pPr/>
              <a:t>15/4/2017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938B1B7-CA38-4883-8C8C-61EAAFD51B7C}"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1143000"/>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D8EDC298-28C4-49D1-9F75-2B6F17660360}" type="datetimeFigureOut">
              <a:rPr lang="el-GR" smtClean="0"/>
              <a:pPr/>
              <a:t>15/4/2017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938B1B7-CA38-4883-8C8C-61EAAFD51B7C}"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D8EDC298-28C4-49D1-9F75-2B6F17660360}" type="datetimeFigureOut">
              <a:rPr lang="el-GR" smtClean="0"/>
              <a:pPr/>
              <a:t>15/4/2017</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C938B1B7-CA38-4883-8C8C-61EAAFD51B7C}"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320"/>
            <a:ext cx="7470648" cy="1143000"/>
          </a:xfrm>
        </p:spPr>
        <p:txBody>
          <a:bodyPr anchor="ctr"/>
          <a:lstStyle>
            <a:lvl1pPr algn="l">
              <a:defRPr sz="4600"/>
            </a:lvl1pPr>
          </a:lstStyle>
          <a:p>
            <a:r>
              <a:rPr kumimoji="0" lang="el-GR" smtClean="0"/>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D8EDC298-28C4-49D1-9F75-2B6F17660360}" type="datetimeFigureOut">
              <a:rPr lang="el-GR" smtClean="0"/>
              <a:pPr/>
              <a:t>15/4/2017</a:t>
            </a:fld>
            <a:endParaRPr lang="el-GR"/>
          </a:p>
        </p:txBody>
      </p:sp>
      <p:sp>
        <p:nvSpPr>
          <p:cNvPr id="8" name="7 - Θέση αριθμού διαφάνειας"/>
          <p:cNvSpPr>
            <a:spLocks noGrp="1"/>
          </p:cNvSpPr>
          <p:nvPr>
            <p:ph type="sldNum" sz="quarter" idx="11"/>
          </p:nvPr>
        </p:nvSpPr>
        <p:spPr/>
        <p:txBody>
          <a:bodyPr/>
          <a:lstStyle/>
          <a:p>
            <a:fld id="{C938B1B7-CA38-4883-8C8C-61EAAFD51B7C}" type="slidenum">
              <a:rPr lang="el-GR" smtClean="0"/>
              <a:pPr/>
              <a:t>‹#›</a:t>
            </a:fld>
            <a:endParaRPr lang="el-GR"/>
          </a:p>
        </p:txBody>
      </p:sp>
      <p:sp>
        <p:nvSpPr>
          <p:cNvPr id="9" name="8 - Θέση υποσέλιδου"/>
          <p:cNvSpPr>
            <a:spLocks noGrp="1"/>
          </p:cNvSpPr>
          <p:nvPr>
            <p:ph type="ftr" sz="quarter" idx="12"/>
          </p:nvPr>
        </p:nvSpPr>
        <p:spPr/>
        <p:txBody>
          <a:bodyPr/>
          <a:lstStyle/>
          <a:p>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8EDC298-28C4-49D1-9F75-2B6F17660360}" type="datetimeFigureOut">
              <a:rPr lang="el-GR" smtClean="0"/>
              <a:pPr/>
              <a:t>15/4/2017</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C938B1B7-CA38-4883-8C8C-61EAAFD51B7C}"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D8EDC298-28C4-49D1-9F75-2B6F17660360}" type="datetimeFigureOut">
              <a:rPr lang="el-GR" smtClean="0"/>
              <a:pPr/>
              <a:t>15/4/2017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156448" y="6422064"/>
            <a:ext cx="762000" cy="365125"/>
          </a:xfrm>
        </p:spPr>
        <p:txBody>
          <a:bodyPr/>
          <a:lstStyle/>
          <a:p>
            <a:fld id="{C938B1B7-CA38-4883-8C8C-61EAAFD51B7C}"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a:xfrm>
            <a:off x="457200" y="6422064"/>
            <a:ext cx="2133600" cy="365125"/>
          </a:xfrm>
        </p:spPr>
        <p:txBody>
          <a:bodyPr/>
          <a:lstStyle/>
          <a:p>
            <a:fld id="{D8EDC298-28C4-49D1-9F75-2B6F17660360}" type="datetimeFigureOut">
              <a:rPr lang="el-GR" smtClean="0"/>
              <a:pPr/>
              <a:t>15/4/2017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938B1B7-CA38-4883-8C8C-61EAAFD51B7C}"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2" name="11 - Ελεύθερη σχεδίαση"/>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 Ελεύθερη σχεδίαση"/>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 Θέση τίτλου"/>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D8EDC298-28C4-49D1-9F75-2B6F17660360}" type="datetimeFigureOut">
              <a:rPr lang="el-GR" smtClean="0"/>
              <a:pPr/>
              <a:t>15/4/2017</a:t>
            </a:fld>
            <a:endParaRPr lang="el-GR"/>
          </a:p>
        </p:txBody>
      </p:sp>
      <p:sp>
        <p:nvSpPr>
          <p:cNvPr id="22" name="21 - Θέση υποσέλιδου"/>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l-GR"/>
          </a:p>
        </p:txBody>
      </p:sp>
      <p:sp>
        <p:nvSpPr>
          <p:cNvPr id="18" name="17 - Θέση αριθμού διαφάνειας"/>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C938B1B7-CA38-4883-8C8C-61EAAFD51B7C}"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ΕΘΙΜΑ ΤΟΥ ΛΑΖΑΡΟΥ</a:t>
            </a:r>
            <a:endParaRPr lang="el-GR" dirty="0"/>
          </a:p>
        </p:txBody>
      </p:sp>
      <p:sp>
        <p:nvSpPr>
          <p:cNvPr id="3" name="2 - Υπότιτλος"/>
          <p:cNvSpPr>
            <a:spLocks noGrp="1"/>
          </p:cNvSpPr>
          <p:nvPr>
            <p:ph type="subTitle" idx="1"/>
          </p:nvPr>
        </p:nvSpPr>
        <p:spPr/>
        <p:txBody>
          <a:bodyPr/>
          <a:lstStyle/>
          <a:p>
            <a:r>
              <a:rPr lang="el-GR" dirty="0" smtClean="0"/>
              <a:t>Δήμητρα Ζιώγα Β2΄ 2016-2017 Θρησκευτικά Π.Γ.Ε.Σ.Σ</a:t>
            </a:r>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ΤΑ ΚΑΛΑΝΤΑ</a:t>
            </a:r>
            <a:endParaRPr lang="el-GR"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3" name="2 - Θέση περιεχομένου"/>
          <p:cNvSpPr>
            <a:spLocks noGrp="1"/>
          </p:cNvSpPr>
          <p:nvPr>
            <p:ph idx="1"/>
          </p:nvPr>
        </p:nvSpPr>
        <p:spPr>
          <a:xfrm>
            <a:off x="251520" y="1124744"/>
            <a:ext cx="8712968" cy="2520279"/>
          </a:xfrm>
        </p:spPr>
        <p:txBody>
          <a:bodyPr>
            <a:normAutofit fontScale="70000" lnSpcReduction="20000"/>
          </a:bodyPr>
          <a:lstStyle/>
          <a:p>
            <a:r>
              <a:rPr lang="el-GR" sz="1800" dirty="0" smtClean="0"/>
              <a:t/>
            </a:r>
            <a:br>
              <a:rPr lang="el-GR" sz="1800" dirty="0" smtClean="0"/>
            </a:br>
            <a:r>
              <a:rPr lang="el-GR" sz="1800" dirty="0" smtClean="0"/>
              <a:t>Στα περισσότερα μέρη της Ελλάδας για να απεικονίσουν την Ανάσταση του Λάζαρου, να συμβολίσουν δηλαδή τη Νίκη του Χριστού απέναντι στο θάνατο, αλλά παράλληλα και για να υποδηλώσουν την ανάσταση της φύσης, έφτιαχναν ένα </a:t>
            </a:r>
            <a:r>
              <a:rPr lang="el-GR" sz="1800" dirty="0" smtClean="0">
                <a:solidFill>
                  <a:srgbClr val="FFFF00"/>
                </a:solidFill>
              </a:rPr>
              <a:t>ομοίωμα του Λάζαρου</a:t>
            </a:r>
            <a:r>
              <a:rPr lang="el-GR" sz="1800" dirty="0" smtClean="0"/>
              <a:t>. Για «Λάζαρο» βαστούσαν έναν ξύλινο κόπανο για τα ρούχα, τυλιγμένο με παρδαλά κομμάτια από πανιά, ίδιο μωρό Την παραμονή της γιορτής ή, σε πολλά μέρη, ανήμερα την «πρώτη Λαμπρή», τα παιδιά, </a:t>
            </a:r>
            <a:r>
              <a:rPr lang="el-GR" sz="1800" dirty="0" smtClean="0">
                <a:solidFill>
                  <a:srgbClr val="FFFF00"/>
                </a:solidFill>
              </a:rPr>
              <a:t>κρατώντας το «Λάζαρο», </a:t>
            </a:r>
            <a:r>
              <a:rPr lang="el-GR" sz="1800" dirty="0" smtClean="0"/>
              <a:t>έκαναν τους </a:t>
            </a:r>
            <a:r>
              <a:rPr lang="el-GR" sz="1800" dirty="0" err="1" smtClean="0"/>
              <a:t>αγερμούς</a:t>
            </a:r>
            <a:r>
              <a:rPr lang="el-GR" sz="1800" dirty="0" smtClean="0"/>
              <a:t> τους. </a:t>
            </a:r>
            <a:r>
              <a:rPr lang="el-GR" sz="1800" dirty="0" smtClean="0">
                <a:solidFill>
                  <a:srgbClr val="FFFF00"/>
                </a:solidFill>
              </a:rPr>
              <a:t>Γύριζαν στα σπίτια </a:t>
            </a:r>
            <a:r>
              <a:rPr lang="el-GR" sz="1800" dirty="0" smtClean="0"/>
              <a:t>και τραγουδούσαν τα </a:t>
            </a:r>
            <a:r>
              <a:rPr lang="el-GR" sz="1800" dirty="0" smtClean="0">
                <a:solidFill>
                  <a:srgbClr val="FFFF00"/>
                </a:solidFill>
              </a:rPr>
              <a:t>«</a:t>
            </a:r>
            <a:r>
              <a:rPr lang="el-GR" sz="1800" dirty="0" err="1" smtClean="0">
                <a:solidFill>
                  <a:srgbClr val="FFFF00"/>
                </a:solidFill>
              </a:rPr>
              <a:t>λαζαρικά</a:t>
            </a:r>
            <a:r>
              <a:rPr lang="el-GR" sz="1800" dirty="0" smtClean="0">
                <a:solidFill>
                  <a:srgbClr val="FFFF00"/>
                </a:solidFill>
              </a:rPr>
              <a:t>», </a:t>
            </a:r>
            <a:r>
              <a:rPr lang="el-GR" sz="1800" dirty="0" smtClean="0"/>
              <a:t>για να διηγηθούν την ιστορία του αναστημένου φίλου του Χριστού και να πουν παινέματα στους νοικοκυραίους. Στην Ήπειρο μάλιστα, στις κτηνοτροφικές περιοχές, χτύπαγαν ταυτόχρονα και </a:t>
            </a:r>
            <a:r>
              <a:rPr lang="el-GR" sz="1800" dirty="0" err="1" smtClean="0"/>
              <a:t>μεγαλοκούδουνα</a:t>
            </a:r>
            <a:r>
              <a:rPr lang="el-GR" sz="1800" dirty="0" smtClean="0"/>
              <a:t>.</a:t>
            </a:r>
            <a:r>
              <a:rPr lang="el-GR" sz="1600" dirty="0" smtClean="0"/>
              <a:t>. </a:t>
            </a:r>
            <a:endParaRPr lang="el-GR" sz="1300" dirty="0" smtClean="0"/>
          </a:p>
          <a:p>
            <a:r>
              <a:rPr lang="el-GR" sz="1800" dirty="0" smtClean="0"/>
              <a:t>Γύριζαν τα παιδιά από σπίτι σε σπίτι τραγουδώντας και οι νοικοκυρές τους έδιναν αυγά, λεφτά ή ό,τι άλλο είχαν. Πάντα όλοι κάτι έβρισκαν να δώσουν. Κι όταν </a:t>
            </a:r>
            <a:r>
              <a:rPr lang="el-GR" sz="1800" dirty="0" err="1" smtClean="0"/>
              <a:t>θέλαν</a:t>
            </a:r>
            <a:r>
              <a:rPr lang="el-GR" sz="1800" dirty="0" smtClean="0"/>
              <a:t> για κάποιον να πούνε πως ήταν τσιγκούνης έλεγαν: «Ποτέ του αυγό δεν έδωσε, ούτε τ’ αγίου Λαζάρου!» </a:t>
            </a:r>
          </a:p>
          <a:p>
            <a:r>
              <a:rPr lang="el-GR" sz="1800" dirty="0" smtClean="0"/>
              <a:t>Στα Τρίκαλα τα αυγά που συγκέντρωναν οι </a:t>
            </a:r>
            <a:r>
              <a:rPr lang="el-GR" sz="1800" dirty="0" err="1" smtClean="0"/>
              <a:t>Λαζαρίνες</a:t>
            </a:r>
            <a:r>
              <a:rPr lang="el-GR" sz="1800" dirty="0" smtClean="0"/>
              <a:t>, οι μητέρες τους τα έβαφαν κόκκινα και τα κρατούσαν σε ξεχωριστό μέρος. Όταν ήθελαν να περιποιηθούν έναν επισκέπτη από αυτά τα αυγά του έδιναν, του Λαζάρου.</a:t>
            </a:r>
          </a:p>
          <a:p>
            <a:endParaRPr lang="el-GR" sz="1800" dirty="0" smtClean="0"/>
          </a:p>
          <a:p>
            <a:endParaRPr lang="el-GR" sz="1800" dirty="0" smtClean="0"/>
          </a:p>
        </p:txBody>
      </p:sp>
      <p:pic>
        <p:nvPicPr>
          <p:cNvPr id="6146" name="Picture 2" descr="https://gardikiomilaion.files.wordpress.com/2011/04/lazar11.jpg?w=359&amp;h=352"/>
          <p:cNvPicPr>
            <a:picLocks noChangeAspect="1" noChangeArrowheads="1"/>
          </p:cNvPicPr>
          <p:nvPr/>
        </p:nvPicPr>
        <p:blipFill>
          <a:blip r:embed="rId2" cstate="print"/>
          <a:srcRect/>
          <a:stretch>
            <a:fillRect/>
          </a:stretch>
        </p:blipFill>
        <p:spPr bwMode="auto">
          <a:xfrm>
            <a:off x="1691680" y="3645024"/>
            <a:ext cx="2877456" cy="2821351"/>
          </a:xfrm>
          <a:prstGeom prst="rect">
            <a:avLst/>
          </a:prstGeom>
          <a:noFill/>
        </p:spPr>
      </p:pic>
      <p:pic>
        <p:nvPicPr>
          <p:cNvPr id="5" name="Picture 2" descr="Σχετική εικόνα"/>
          <p:cNvPicPr>
            <a:picLocks noChangeAspect="1" noChangeArrowheads="1"/>
          </p:cNvPicPr>
          <p:nvPr/>
        </p:nvPicPr>
        <p:blipFill>
          <a:blip r:embed="rId3" cstate="print"/>
          <a:srcRect/>
          <a:stretch>
            <a:fillRect/>
          </a:stretch>
        </p:blipFill>
        <p:spPr bwMode="auto">
          <a:xfrm>
            <a:off x="5004048" y="3645024"/>
            <a:ext cx="2706243" cy="2996952"/>
          </a:xfrm>
          <a:prstGeom prst="rect">
            <a:avLst/>
          </a:prstGeom>
          <a:noFill/>
        </p:spPr>
      </p:pic>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0"/>
            <a:ext cx="7467600" cy="1143000"/>
          </a:xfrm>
        </p:spPr>
        <p:txBody>
          <a:bodyPr>
            <a:normAutofit fontScale="90000"/>
          </a:bodyPr>
          <a:lstStyle/>
          <a:p>
            <a:r>
              <a:rPr lang="el-GR"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Τα κάλαντα και «ο Λάζαρος»</a:t>
            </a:r>
            <a:endParaRPr lang="el-GR" dirty="0"/>
          </a:p>
        </p:txBody>
      </p:sp>
      <p:sp>
        <p:nvSpPr>
          <p:cNvPr id="3" name="2 - Θέση περιεχομένου"/>
          <p:cNvSpPr>
            <a:spLocks noGrp="1"/>
          </p:cNvSpPr>
          <p:nvPr>
            <p:ph idx="1"/>
          </p:nvPr>
        </p:nvSpPr>
        <p:spPr>
          <a:xfrm>
            <a:off x="107504" y="908720"/>
            <a:ext cx="8619728" cy="4525963"/>
          </a:xfrm>
        </p:spPr>
        <p:txBody>
          <a:bodyPr>
            <a:noAutofit/>
          </a:bodyPr>
          <a:lstStyle/>
          <a:p>
            <a:endParaRPr lang="el-GR" sz="1200" dirty="0" smtClean="0"/>
          </a:p>
          <a:p>
            <a:r>
              <a:rPr lang="el-GR" sz="1200" dirty="0" smtClean="0">
                <a:solidFill>
                  <a:srgbClr val="FFFF00"/>
                </a:solidFill>
              </a:rPr>
              <a:t>Τα «</a:t>
            </a:r>
            <a:r>
              <a:rPr lang="el-GR" sz="1200" dirty="0" err="1" smtClean="0">
                <a:solidFill>
                  <a:srgbClr val="FFFF00"/>
                </a:solidFill>
              </a:rPr>
              <a:t>λαζαρικά</a:t>
            </a:r>
            <a:r>
              <a:rPr lang="el-GR" sz="1200" dirty="0" smtClean="0">
                <a:solidFill>
                  <a:srgbClr val="FFFF00"/>
                </a:solidFill>
              </a:rPr>
              <a:t>» από τόπο σε τόπο όμως  έχουν πολλές </a:t>
            </a:r>
            <a:r>
              <a:rPr lang="el-GR" sz="1200" dirty="0" smtClean="0">
                <a:solidFill>
                  <a:srgbClr val="FFFF00"/>
                </a:solidFill>
              </a:rPr>
              <a:t>παραλλαγές</a:t>
            </a:r>
            <a:r>
              <a:rPr lang="el-GR" sz="1200" dirty="0" smtClean="0"/>
              <a:t>.</a:t>
            </a:r>
          </a:p>
          <a:p>
            <a:endParaRPr lang="el-GR" sz="1200" dirty="0" smtClean="0"/>
          </a:p>
          <a:p>
            <a:r>
              <a:rPr lang="el-GR" sz="1200" dirty="0" smtClean="0"/>
              <a:t>Σε </a:t>
            </a:r>
            <a:r>
              <a:rPr lang="el-GR" sz="1200" dirty="0" smtClean="0"/>
              <a:t>άλλα μέρη </a:t>
            </a:r>
            <a:r>
              <a:rPr lang="el-GR" sz="1200" dirty="0" smtClean="0">
                <a:solidFill>
                  <a:srgbClr val="FFFF00"/>
                </a:solidFill>
              </a:rPr>
              <a:t>,έντυναν με χτυπητά πολύχρωμα υφάσματα </a:t>
            </a:r>
            <a:r>
              <a:rPr lang="el-GR" sz="1200" dirty="0" smtClean="0"/>
              <a:t>μια ρόκα, </a:t>
            </a:r>
            <a:r>
              <a:rPr lang="el-GR" sz="1200" dirty="0" smtClean="0">
                <a:solidFill>
                  <a:srgbClr val="FFFF00"/>
                </a:solidFill>
              </a:rPr>
              <a:t>μια κούκλα</a:t>
            </a:r>
            <a:r>
              <a:rPr lang="el-GR" sz="1200" dirty="0" smtClean="0"/>
              <a:t>, </a:t>
            </a:r>
            <a:r>
              <a:rPr lang="el-GR" sz="1200" dirty="0" smtClean="0">
                <a:solidFill>
                  <a:srgbClr val="FFFF00"/>
                </a:solidFill>
              </a:rPr>
              <a:t>έναν καλαμένιο σταυρό </a:t>
            </a:r>
            <a:r>
              <a:rPr lang="el-GR" sz="1200" dirty="0" smtClean="0"/>
              <a:t>και τα στόλιζαν με </a:t>
            </a:r>
            <a:r>
              <a:rPr lang="el-GR" sz="1200" dirty="0" smtClean="0">
                <a:solidFill>
                  <a:srgbClr val="FFFF00"/>
                </a:solidFill>
              </a:rPr>
              <a:t>κορδέλες και λουλούδια. </a:t>
            </a:r>
          </a:p>
          <a:p>
            <a:r>
              <a:rPr lang="el-GR" sz="1200" dirty="0" smtClean="0"/>
              <a:t>Στη Σκύρο έπαιρναν </a:t>
            </a:r>
            <a:r>
              <a:rPr lang="el-GR" sz="1200" dirty="0" smtClean="0">
                <a:solidFill>
                  <a:srgbClr val="FFFF00"/>
                </a:solidFill>
              </a:rPr>
              <a:t>την τρυπητή κουτάλα</a:t>
            </a:r>
            <a:r>
              <a:rPr lang="el-GR" sz="1200" dirty="0" smtClean="0"/>
              <a:t>, «τη </a:t>
            </a:r>
            <a:r>
              <a:rPr lang="el-GR" sz="1200" dirty="0" err="1" smtClean="0"/>
              <a:t>σιδεροχουλιάρα</a:t>
            </a:r>
            <a:r>
              <a:rPr lang="el-GR" sz="1200" dirty="0" smtClean="0"/>
              <a:t>». Έβαζαν σε κάθε τρύπα και από ένα </a:t>
            </a:r>
            <a:r>
              <a:rPr lang="el-GR" sz="1200" dirty="0" err="1" smtClean="0"/>
              <a:t>άσπροπούλι</a:t>
            </a:r>
            <a:r>
              <a:rPr lang="el-GR" sz="1200" dirty="0" smtClean="0"/>
              <a:t> -άσπρη μαργαρίτα- ένα κόκκινο γαρίφαλο για στόμα και σχημάτιζαν το πρόσωπο. Έδεναν σταυρωτά πάνω στην κουτάλα ένα ξύλο, για να κάνουν τα χέρια, </a:t>
            </a:r>
            <a:r>
              <a:rPr lang="el-GR" sz="1200" dirty="0" smtClean="0">
                <a:solidFill>
                  <a:srgbClr val="FFFF00"/>
                </a:solidFill>
              </a:rPr>
              <a:t>της φορούσαν και ένα πουκαμισάκι </a:t>
            </a:r>
            <a:r>
              <a:rPr lang="el-GR" sz="1200" dirty="0" smtClean="0"/>
              <a:t>ή </a:t>
            </a:r>
            <a:r>
              <a:rPr lang="el-GR" sz="1200" dirty="0" smtClean="0">
                <a:solidFill>
                  <a:srgbClr val="FFFF00"/>
                </a:solidFill>
              </a:rPr>
              <a:t>ένα </a:t>
            </a:r>
            <a:r>
              <a:rPr lang="el-GR" sz="1200" dirty="0" err="1" smtClean="0">
                <a:solidFill>
                  <a:srgbClr val="FFFF00"/>
                </a:solidFill>
              </a:rPr>
              <a:t>μωρουδίστικο</a:t>
            </a:r>
            <a:r>
              <a:rPr lang="el-GR" sz="1200" dirty="0" smtClean="0">
                <a:solidFill>
                  <a:srgbClr val="FFFF00"/>
                </a:solidFill>
              </a:rPr>
              <a:t> ρούχο </a:t>
            </a:r>
            <a:r>
              <a:rPr lang="el-GR" sz="1200" dirty="0" smtClean="0"/>
              <a:t>και ο «Λάζαρος» ήταν έτοιμος.</a:t>
            </a:r>
          </a:p>
          <a:p>
            <a:r>
              <a:rPr lang="el-GR" sz="1200" dirty="0" smtClean="0"/>
              <a:t>Σε μερικά μέρη τη θέση του «Λάζαρου» έπαιρνε ένα </a:t>
            </a:r>
            <a:r>
              <a:rPr lang="el-GR" sz="1200" dirty="0" smtClean="0">
                <a:solidFill>
                  <a:srgbClr val="FFFF00"/>
                </a:solidFill>
              </a:rPr>
              <a:t>καλάθι στολισμένο με λουλούδια και με πολύχρωμες κορδέλες</a:t>
            </a:r>
            <a:r>
              <a:rPr lang="el-GR" sz="1200" dirty="0" smtClean="0"/>
              <a:t>.</a:t>
            </a:r>
          </a:p>
          <a:p>
            <a:r>
              <a:rPr lang="el-GR" sz="1200" dirty="0" smtClean="0"/>
              <a:t> Στην Κρήτη έκαναν έναν </a:t>
            </a:r>
            <a:r>
              <a:rPr lang="el-GR" sz="1200" dirty="0" smtClean="0">
                <a:solidFill>
                  <a:srgbClr val="FFFF00"/>
                </a:solidFill>
              </a:rPr>
              <a:t>ξύλινο σταυρό</a:t>
            </a:r>
            <a:r>
              <a:rPr lang="el-GR" sz="1200" dirty="0" smtClean="0"/>
              <a:t> και τον στόλιζαν με ορμαθούς από </a:t>
            </a:r>
            <a:r>
              <a:rPr lang="el-GR" sz="1200" dirty="0" smtClean="0">
                <a:solidFill>
                  <a:srgbClr val="FFFF00"/>
                </a:solidFill>
              </a:rPr>
              <a:t>λεμονανθούς</a:t>
            </a:r>
            <a:r>
              <a:rPr lang="el-GR" sz="1200" dirty="0" smtClean="0"/>
              <a:t> και αγριόχορτα </a:t>
            </a:r>
            <a:r>
              <a:rPr lang="el-GR" sz="1200" dirty="0" smtClean="0">
                <a:solidFill>
                  <a:srgbClr val="FFFF00"/>
                </a:solidFill>
              </a:rPr>
              <a:t>με</a:t>
            </a:r>
            <a:r>
              <a:rPr lang="el-GR" sz="1200" dirty="0" smtClean="0"/>
              <a:t> </a:t>
            </a:r>
            <a:r>
              <a:rPr lang="el-GR" sz="1200" dirty="0" smtClean="0">
                <a:solidFill>
                  <a:srgbClr val="FFFF00"/>
                </a:solidFill>
              </a:rPr>
              <a:t>κόκκινα λουλούδια</a:t>
            </a:r>
            <a:r>
              <a:rPr lang="el-GR" sz="1200" dirty="0" smtClean="0"/>
              <a:t>, τις </a:t>
            </a:r>
            <a:r>
              <a:rPr lang="el-GR" sz="1200" dirty="0" err="1" smtClean="0"/>
              <a:t>μαχαιρίτσες</a:t>
            </a:r>
            <a:r>
              <a:rPr lang="el-GR" sz="1200" dirty="0" smtClean="0"/>
              <a:t>. </a:t>
            </a:r>
          </a:p>
        </p:txBody>
      </p:sp>
      <p:grpSp>
        <p:nvGrpSpPr>
          <p:cNvPr id="4" name="3 - Ομάδα"/>
          <p:cNvGrpSpPr/>
          <p:nvPr/>
        </p:nvGrpSpPr>
        <p:grpSpPr>
          <a:xfrm>
            <a:off x="395536" y="3356992"/>
            <a:ext cx="8496944" cy="3196256"/>
            <a:chOff x="49898" y="4716611"/>
            <a:chExt cx="7820329" cy="2474228"/>
          </a:xfrm>
        </p:grpSpPr>
        <p:pic>
          <p:nvPicPr>
            <p:cNvPr id="5" name="Picture 2" descr="Σχετική εικόνα"/>
            <p:cNvPicPr>
              <a:picLocks noChangeAspect="1" noChangeArrowheads="1"/>
            </p:cNvPicPr>
            <p:nvPr/>
          </p:nvPicPr>
          <p:blipFill>
            <a:blip r:embed="rId2" cstate="print"/>
            <a:srcRect/>
            <a:stretch>
              <a:fillRect/>
            </a:stretch>
          </p:blipFill>
          <p:spPr bwMode="auto">
            <a:xfrm>
              <a:off x="2822206" y="4948086"/>
              <a:ext cx="2619375" cy="1743076"/>
            </a:xfrm>
            <a:prstGeom prst="rect">
              <a:avLst/>
            </a:prstGeom>
            <a:noFill/>
          </p:spPr>
        </p:pic>
        <p:pic>
          <p:nvPicPr>
            <p:cNvPr id="6" name="Picture 6" descr="Αποτέλεσμα εικόνας για λάζαρος έθιμα"/>
            <p:cNvPicPr>
              <a:picLocks noChangeAspect="1" noChangeArrowheads="1"/>
            </p:cNvPicPr>
            <p:nvPr/>
          </p:nvPicPr>
          <p:blipFill>
            <a:blip r:embed="rId3" cstate="print"/>
            <a:srcRect/>
            <a:stretch>
              <a:fillRect/>
            </a:stretch>
          </p:blipFill>
          <p:spPr bwMode="auto">
            <a:xfrm>
              <a:off x="6014556" y="4716611"/>
              <a:ext cx="1855671" cy="2474228"/>
            </a:xfrm>
            <a:prstGeom prst="rect">
              <a:avLst/>
            </a:prstGeom>
            <a:noFill/>
          </p:spPr>
        </p:pic>
        <p:pic>
          <p:nvPicPr>
            <p:cNvPr id="7" name="Picture 4" descr="Αποτέλεσμα εικόνας για λάζαρος έθιμα"/>
            <p:cNvPicPr>
              <a:picLocks noChangeAspect="1" noChangeArrowheads="1"/>
            </p:cNvPicPr>
            <p:nvPr/>
          </p:nvPicPr>
          <p:blipFill>
            <a:blip r:embed="rId4" cstate="print"/>
            <a:srcRect/>
            <a:stretch>
              <a:fillRect/>
            </a:stretch>
          </p:blipFill>
          <p:spPr bwMode="auto">
            <a:xfrm>
              <a:off x="49898" y="4989769"/>
              <a:ext cx="2584685" cy="1741431"/>
            </a:xfrm>
            <a:prstGeom prst="rect">
              <a:avLst/>
            </a:prstGeom>
            <a:noFill/>
          </p:spPr>
        </p:pic>
      </p:gr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Τ</a:t>
            </a:r>
            <a:r>
              <a:rPr lang="el-GR"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α κάλαντα και «ο Λάζαρος»</a:t>
            </a:r>
            <a:endParaRPr lang="el-GR"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3" name="2 - Θέση περιεχομένου"/>
          <p:cNvSpPr>
            <a:spLocks noGrp="1"/>
          </p:cNvSpPr>
          <p:nvPr>
            <p:ph idx="1"/>
          </p:nvPr>
        </p:nvSpPr>
        <p:spPr/>
        <p:txBody>
          <a:bodyPr>
            <a:normAutofit/>
          </a:bodyPr>
          <a:lstStyle/>
          <a:p>
            <a:r>
              <a:rPr lang="el-GR" sz="1200" dirty="0" smtClean="0"/>
              <a:t>Στην Κύπρο και στην Κω συναντάμε το έθιμο της </a:t>
            </a:r>
            <a:r>
              <a:rPr lang="el-GR" sz="1200" dirty="0" smtClean="0">
                <a:solidFill>
                  <a:srgbClr val="FFFF00"/>
                </a:solidFill>
              </a:rPr>
              <a:t>αναπαράστασης, στην αρχαιότερη μορφή </a:t>
            </a:r>
            <a:r>
              <a:rPr lang="el-GR" sz="1200" dirty="0" smtClean="0"/>
              <a:t>του. Ο θεός πεθαίνει στην ακμή της νιότης του και αμέσως ανασταίνεται, όπως ο Άδωνης στους αρχαίους Έλληνες. </a:t>
            </a:r>
            <a:r>
              <a:rPr lang="el-GR" sz="1200" dirty="0" smtClean="0">
                <a:solidFill>
                  <a:srgbClr val="FFFF00"/>
                </a:solidFill>
              </a:rPr>
              <a:t>Έντυναν ένα παιδί με κίτρινα λουλούδια</a:t>
            </a:r>
            <a:r>
              <a:rPr lang="el-GR" sz="1200" dirty="0" smtClean="0"/>
              <a:t>, έτσι ώστε ούτε το πρόσωπο του δε φαινόταν. </a:t>
            </a:r>
            <a:r>
              <a:rPr lang="el-GR" sz="1200" dirty="0" smtClean="0">
                <a:solidFill>
                  <a:srgbClr val="FFFF00"/>
                </a:solidFill>
              </a:rPr>
              <a:t>Σε κάθε σπίτι που πήγαιναν, όταν άρχιζαν τα άλλα παιδιά να τραγουδούν, ξάπλωνε και υποκρινόταν το νεκρό, όταν όμως έλεγαν το «Λάζαρε δεύρο έξω» σηκωνόταν.</a:t>
            </a:r>
          </a:p>
          <a:p>
            <a:r>
              <a:rPr lang="el-GR" sz="1200" dirty="0" smtClean="0"/>
              <a:t> Τα πιο </a:t>
            </a:r>
            <a:r>
              <a:rPr lang="el-GR" sz="1200" dirty="0" smtClean="0">
                <a:solidFill>
                  <a:srgbClr val="FFFF00"/>
                </a:solidFill>
              </a:rPr>
              <a:t>μεγάλα παιδιά</a:t>
            </a:r>
            <a:r>
              <a:rPr lang="el-GR" sz="1200" dirty="0" smtClean="0"/>
              <a:t>, οι «πρωτόσχολοι», </a:t>
            </a:r>
            <a:r>
              <a:rPr lang="el-GR" sz="1200" dirty="0" smtClean="0">
                <a:solidFill>
                  <a:srgbClr val="FFFF00"/>
                </a:solidFill>
              </a:rPr>
              <a:t>έπαιρναν την εικόνα του Λάζαρου</a:t>
            </a:r>
            <a:r>
              <a:rPr lang="el-GR" sz="1200" dirty="0" smtClean="0"/>
              <a:t>, την έβαζαν </a:t>
            </a:r>
            <a:r>
              <a:rPr lang="el-GR" sz="1200" dirty="0" smtClean="0">
                <a:solidFill>
                  <a:srgbClr val="FFFF00"/>
                </a:solidFill>
              </a:rPr>
              <a:t>πάνω σε μια </a:t>
            </a:r>
            <a:r>
              <a:rPr lang="el-GR" sz="1200" dirty="0" smtClean="0"/>
              <a:t>ειδική </a:t>
            </a:r>
            <a:r>
              <a:rPr lang="el-GR" sz="1200" dirty="0" smtClean="0">
                <a:solidFill>
                  <a:srgbClr val="FFFF00"/>
                </a:solidFill>
              </a:rPr>
              <a:t>κατασκευή που στόλιζαν με δεντρολίβανο </a:t>
            </a:r>
            <a:r>
              <a:rPr lang="el-GR" sz="1200" dirty="0" smtClean="0"/>
              <a:t>-ήταν, λέει, </a:t>
            </a:r>
            <a:r>
              <a:rPr lang="el-GR" sz="1200" dirty="0" smtClean="0">
                <a:solidFill>
                  <a:srgbClr val="FFFF00"/>
                </a:solidFill>
              </a:rPr>
              <a:t>η Βηθανία, η πατρίδα του- </a:t>
            </a:r>
            <a:r>
              <a:rPr lang="el-GR" sz="1200" dirty="0" smtClean="0"/>
              <a:t>και γύριζαν στις στάνες. Οι βοσκοί τους φίλευαν αυγά, τυριά και μυζήθρες για τις </a:t>
            </a:r>
            <a:r>
              <a:rPr lang="el-GR" sz="1200" dirty="0" err="1" smtClean="0"/>
              <a:t>λαμπρόπιτες</a:t>
            </a:r>
            <a:endParaRPr lang="el-GR" sz="1200" dirty="0" smtClean="0"/>
          </a:p>
          <a:p>
            <a:endParaRPr lang="el-GR" dirty="0"/>
          </a:p>
        </p:txBody>
      </p:sp>
      <p:sp>
        <p:nvSpPr>
          <p:cNvPr id="4098" name="AutoShape 2" descr="Αποτέλεσμα εικόνας για λάζαρος κύπρος έθιμα"/>
          <p:cNvSpPr>
            <a:spLocks noChangeAspect="1" noChangeArrowheads="1"/>
          </p:cNvSpPr>
          <p:nvPr/>
        </p:nvSpPr>
        <p:spPr bwMode="auto">
          <a:xfrm>
            <a:off x="155575" y="-1462088"/>
            <a:ext cx="4514850" cy="30480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100" name="AutoShape 4" descr="Αποτέλεσμα εικόνας για λάζαρος κύπρος έθιμα"/>
          <p:cNvSpPr>
            <a:spLocks noChangeAspect="1" noChangeArrowheads="1"/>
          </p:cNvSpPr>
          <p:nvPr/>
        </p:nvSpPr>
        <p:spPr bwMode="auto">
          <a:xfrm>
            <a:off x="155575" y="-1462088"/>
            <a:ext cx="4514850" cy="30480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4101" name="Picture 5"/>
          <p:cNvPicPr>
            <a:picLocks noChangeAspect="1" noChangeArrowheads="1"/>
          </p:cNvPicPr>
          <p:nvPr/>
        </p:nvPicPr>
        <p:blipFill>
          <a:blip r:embed="rId2" cstate="print"/>
          <a:srcRect/>
          <a:stretch>
            <a:fillRect/>
          </a:stretch>
        </p:blipFill>
        <p:spPr bwMode="auto">
          <a:xfrm>
            <a:off x="539552" y="3861048"/>
            <a:ext cx="3560856" cy="2418978"/>
          </a:xfrm>
          <a:prstGeom prst="rect">
            <a:avLst/>
          </a:prstGeom>
          <a:noFill/>
          <a:ln w="9525">
            <a:noFill/>
            <a:miter lim="800000"/>
            <a:headEnd/>
            <a:tailEnd/>
          </a:ln>
        </p:spPr>
      </p:pic>
      <p:pic>
        <p:nvPicPr>
          <p:cNvPr id="4103" name="Picture 7" descr="Αποτέλεσμα εικόνας για λάζαρος κύπρος έθιμα"/>
          <p:cNvPicPr>
            <a:picLocks noChangeAspect="1" noChangeArrowheads="1"/>
          </p:cNvPicPr>
          <p:nvPr/>
        </p:nvPicPr>
        <p:blipFill>
          <a:blip r:embed="rId3" cstate="print"/>
          <a:srcRect/>
          <a:stretch>
            <a:fillRect/>
          </a:stretch>
        </p:blipFill>
        <p:spPr bwMode="auto">
          <a:xfrm>
            <a:off x="4788024" y="4077072"/>
            <a:ext cx="3600400" cy="2016224"/>
          </a:xfrm>
          <a:prstGeom prst="rect">
            <a:avLst/>
          </a:prstGeom>
          <a:noFill/>
        </p:spPr>
      </p:pic>
    </p:spTree>
  </p:cSld>
  <p:clrMapOvr>
    <a:masterClrMapping/>
  </p:clrMapOvr>
  <p:transition>
    <p:zoom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Λαζαρίνες</a:t>
            </a:r>
            <a:endParaRPr lang="el-GR"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3" name="2 - Θέση περιεχομένου"/>
          <p:cNvSpPr>
            <a:spLocks noGrp="1"/>
          </p:cNvSpPr>
          <p:nvPr>
            <p:ph idx="1"/>
          </p:nvPr>
        </p:nvSpPr>
        <p:spPr>
          <a:xfrm>
            <a:off x="323528" y="1124744"/>
            <a:ext cx="7467600" cy="1872209"/>
          </a:xfrm>
        </p:spPr>
        <p:txBody>
          <a:bodyPr>
            <a:noAutofit/>
          </a:bodyPr>
          <a:lstStyle/>
          <a:p>
            <a:endParaRPr lang="el-GR" sz="1200" dirty="0" smtClean="0"/>
          </a:p>
          <a:p>
            <a:r>
              <a:rPr lang="el-GR" sz="1200" dirty="0" smtClean="0"/>
              <a:t>Στη Στερεά Ελλάδα, τη Μακεδονία και τη Θράκη Τα κάλαντα του Λαζάρου ήταν αποκλειστικά σχεδόν γυναικεία και τα τραγουδούσαν κοπέλες διαφόρων ηλικιών ακόμα και κορίτσια τις παντρειάς που ονομάζονταν </a:t>
            </a:r>
            <a:r>
              <a:rPr lang="el-GR" sz="1200" dirty="0" smtClean="0">
                <a:solidFill>
                  <a:srgbClr val="FFFF00"/>
                </a:solidFill>
              </a:rPr>
              <a:t>«</a:t>
            </a:r>
            <a:r>
              <a:rPr lang="el-GR" sz="1200" dirty="0" err="1" smtClean="0">
                <a:solidFill>
                  <a:srgbClr val="FFFF00"/>
                </a:solidFill>
              </a:rPr>
              <a:t>Λαζαρίνες»,</a:t>
            </a:r>
            <a:r>
              <a:rPr lang="el-GR" sz="1200" dirty="0" err="1" smtClean="0"/>
              <a:t>έτσι</a:t>
            </a:r>
            <a:r>
              <a:rPr lang="el-GR" sz="1200" dirty="0" smtClean="0"/>
              <a:t> έβρισκαν την ευκαιρία να γίνουν γνωστές και σαν υποψήφιες νύφες.</a:t>
            </a:r>
          </a:p>
          <a:p>
            <a:r>
              <a:rPr lang="el-GR" sz="1200" dirty="0" smtClean="0"/>
              <a:t>Την παραμονή της γιορτής, οι </a:t>
            </a:r>
            <a:r>
              <a:rPr lang="el-GR" sz="1200" dirty="0" err="1" smtClean="0"/>
              <a:t>Λαζαρίνες</a:t>
            </a:r>
            <a:r>
              <a:rPr lang="el-GR" sz="1200" dirty="0" smtClean="0"/>
              <a:t> ξεχύνονταν στα χωράφια έξω από τα χωριά για να </a:t>
            </a:r>
            <a:r>
              <a:rPr lang="el-GR" sz="1200" dirty="0" smtClean="0">
                <a:solidFill>
                  <a:srgbClr val="FFFF00"/>
                </a:solidFill>
              </a:rPr>
              <a:t>μαζέψουν λουλούδια που με αυτά θα στόλιζαν το καλαθάκι τους την άλλη μέρα ντυμένες με τοπικές ενδυμασίες φορώντας ειδική στολή.</a:t>
            </a:r>
          </a:p>
          <a:p>
            <a:r>
              <a:rPr lang="el-GR" sz="1200" dirty="0" smtClean="0">
                <a:solidFill>
                  <a:srgbClr val="FFFF00"/>
                </a:solidFill>
              </a:rPr>
              <a:t>Γύριζαν από σπίτι σε σπίτι τραγουδώντας το Λάζαρο</a:t>
            </a:r>
            <a:r>
              <a:rPr lang="el-GR" sz="1200" dirty="0" smtClean="0">
                <a:solidFill>
                  <a:srgbClr val="FF0000"/>
                </a:solidFill>
              </a:rPr>
              <a:t> </a:t>
            </a:r>
            <a:r>
              <a:rPr lang="el-GR" sz="1200" dirty="0" smtClean="0"/>
              <a:t>και εισέπρατταν μικρό φιλοδώρημα, χρήματα, αυγά, φρούτα ή άλλα φαγώσιμα</a:t>
            </a:r>
            <a:r>
              <a:rPr lang="el-GR" sz="1200" dirty="0" smtClean="0"/>
              <a:t>.</a:t>
            </a:r>
          </a:p>
          <a:p>
            <a:r>
              <a:rPr lang="el-GR" sz="1200" dirty="0" smtClean="0"/>
              <a:t>«Το</a:t>
            </a:r>
            <a:r>
              <a:rPr lang="el-GR" sz="1200" dirty="0" smtClean="0"/>
              <a:t>  μεγάλο γεγονός της μέρας ακολουθούσε μετά το τέλος των </a:t>
            </a:r>
            <a:r>
              <a:rPr lang="el-GR" sz="1200" dirty="0" err="1" smtClean="0"/>
              <a:t>κάλαντων</a:t>
            </a:r>
            <a:r>
              <a:rPr lang="el-GR" sz="1200" dirty="0" smtClean="0"/>
              <a:t>. Αφού τελειώναμε τα σπίτια του χωριού και οι δυο  ομάδες (πάνω-</a:t>
            </a:r>
            <a:r>
              <a:rPr lang="el-GR" sz="1200" dirty="0" err="1" smtClean="0"/>
              <a:t>κάτ</a:t>
            </a:r>
            <a:r>
              <a:rPr lang="el-GR" sz="1200" dirty="0" smtClean="0"/>
              <a:t>ω μαχαλάς) συναντιόμασταν στο ρέμα και παίζαμε </a:t>
            </a:r>
            <a:r>
              <a:rPr lang="el-GR" sz="1200" dirty="0" err="1" smtClean="0"/>
              <a:t>αυγοπόλεμο</a:t>
            </a:r>
            <a:r>
              <a:rPr lang="el-GR" sz="1200" dirty="0" smtClean="0"/>
              <a:t>…»</a:t>
            </a:r>
            <a:endParaRPr lang="el-GR" sz="1200" dirty="0" smtClean="0"/>
          </a:p>
          <a:p>
            <a:r>
              <a:rPr lang="el-GR" sz="1200" dirty="0" smtClean="0"/>
              <a:t>Τα έθιμα του Λαζάρου στα χρόνια της σκλαβιάς είχαν κοινωνική σκοπιμότητα.</a:t>
            </a:r>
          </a:p>
          <a:p>
            <a:pPr>
              <a:buNone/>
            </a:pPr>
            <a:endParaRPr lang="el-GR" sz="1600" dirty="0" smtClean="0"/>
          </a:p>
        </p:txBody>
      </p:sp>
      <p:pic>
        <p:nvPicPr>
          <p:cNvPr id="27652" name="Picture 4" descr="Αποτέλεσμα εικόνας για έθιμα του λαζάρου"/>
          <p:cNvPicPr>
            <a:picLocks noChangeAspect="1" noChangeArrowheads="1"/>
          </p:cNvPicPr>
          <p:nvPr/>
        </p:nvPicPr>
        <p:blipFill>
          <a:blip r:embed="rId2" cstate="print"/>
          <a:srcRect/>
          <a:stretch>
            <a:fillRect/>
          </a:stretch>
        </p:blipFill>
        <p:spPr bwMode="auto">
          <a:xfrm>
            <a:off x="179512" y="3861048"/>
            <a:ext cx="3960440" cy="2226936"/>
          </a:xfrm>
          <a:prstGeom prst="rect">
            <a:avLst/>
          </a:prstGeom>
          <a:noFill/>
        </p:spPr>
      </p:pic>
      <p:pic>
        <p:nvPicPr>
          <p:cNvPr id="8" name="Picture 2" descr="Αποτέλεσμα εικόνας για έθιμα του λαζάρου"/>
          <p:cNvPicPr>
            <a:picLocks noChangeAspect="1" noChangeArrowheads="1"/>
          </p:cNvPicPr>
          <p:nvPr/>
        </p:nvPicPr>
        <p:blipFill>
          <a:blip r:embed="rId3" cstate="print"/>
          <a:srcRect/>
          <a:stretch>
            <a:fillRect/>
          </a:stretch>
        </p:blipFill>
        <p:spPr bwMode="auto">
          <a:xfrm>
            <a:off x="4211960" y="3861048"/>
            <a:ext cx="3601000" cy="2164208"/>
          </a:xfrm>
          <a:prstGeom prst="rect">
            <a:avLst/>
          </a:prstGeom>
          <a:noFill/>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Τα βάγια </a:t>
            </a:r>
            <a:endParaRPr lang="el-GR"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3" name="2 - Θέση περιεχομένου"/>
          <p:cNvSpPr>
            <a:spLocks noGrp="1"/>
          </p:cNvSpPr>
          <p:nvPr>
            <p:ph idx="1"/>
          </p:nvPr>
        </p:nvSpPr>
        <p:spPr>
          <a:xfrm>
            <a:off x="179512" y="1196752"/>
            <a:ext cx="7499176" cy="4785395"/>
          </a:xfrm>
        </p:spPr>
        <p:txBody>
          <a:bodyPr>
            <a:normAutofit/>
          </a:bodyPr>
          <a:lstStyle/>
          <a:p>
            <a:r>
              <a:rPr lang="el-GR" sz="1200" dirty="0" smtClean="0"/>
              <a:t>Επίσης τόσο στα χωριά, όσο και στις πόλεις,</a:t>
            </a:r>
            <a:r>
              <a:rPr lang="el-GR" sz="1200" b="1" dirty="0" smtClean="0"/>
              <a:t> </a:t>
            </a:r>
            <a:r>
              <a:rPr lang="el-GR" sz="1200" b="1" dirty="0" smtClean="0">
                <a:solidFill>
                  <a:srgbClr val="FFFF00"/>
                </a:solidFill>
              </a:rPr>
              <a:t>νεαροί πηγαίνουν και κόβουν βάγια τα οποία μεταφέρουν στις εκκλησίες και εκεί οι γυναίκες αρχίζουν και πλέκουν τους σταυρούς που θα δοθούν στους πιστούς την Κυριακή των Βαΐων</a:t>
            </a:r>
            <a:r>
              <a:rPr lang="el-GR" sz="1200" b="1" dirty="0" smtClean="0"/>
              <a:t>.</a:t>
            </a:r>
            <a:endParaRPr lang="el-GR" sz="1200" dirty="0" smtClean="0"/>
          </a:p>
          <a:p>
            <a:r>
              <a:rPr lang="el-GR" sz="1200" dirty="0" smtClean="0"/>
              <a:t>Στα περισσότερα χωριά των νομών της ανατολικής Κρήτης, </a:t>
            </a:r>
            <a:r>
              <a:rPr lang="el-GR" sz="1200" b="1" dirty="0" smtClean="0">
                <a:solidFill>
                  <a:srgbClr val="FFFF00"/>
                </a:solidFill>
              </a:rPr>
              <a:t>παιδιά παίρνουν τα βάγια και σε μερικά σημεία τα πλέκουν στολίζοντας τα παράλληλα με λουλούδια και κρατώντας τα γυρνούν στα σπίτια ψάλλοντας τα κάλαντα του Λαζάρου</a:t>
            </a:r>
            <a:r>
              <a:rPr lang="el-GR" sz="1200" dirty="0" smtClean="0">
                <a:solidFill>
                  <a:srgbClr val="FFFF00"/>
                </a:solidFill>
              </a:rPr>
              <a:t>:</a:t>
            </a:r>
          </a:p>
          <a:p>
            <a:r>
              <a:rPr lang="el-GR" sz="1200" i="1" dirty="0" smtClean="0"/>
              <a:t>«Σήμερον </a:t>
            </a:r>
            <a:r>
              <a:rPr lang="el-GR" sz="1200" i="1" dirty="0" err="1" smtClean="0"/>
              <a:t>έρχετ</a:t>
            </a:r>
            <a:r>
              <a:rPr lang="el-GR" sz="1200" i="1" dirty="0" smtClean="0"/>
              <a:t>' ο Χριστός</a:t>
            </a:r>
            <a:endParaRPr lang="el-GR" sz="1200" dirty="0" smtClean="0"/>
          </a:p>
          <a:p>
            <a:r>
              <a:rPr lang="el-GR" sz="1200" i="1" dirty="0" smtClean="0"/>
              <a:t>Ο επουράνιος θεός</a:t>
            </a:r>
            <a:br>
              <a:rPr lang="el-GR" sz="1200" i="1" dirty="0" smtClean="0"/>
            </a:br>
            <a:r>
              <a:rPr lang="el-GR" sz="1200" i="1" dirty="0" smtClean="0"/>
              <a:t>Εν πόλη Βηθανία</a:t>
            </a:r>
            <a:br>
              <a:rPr lang="el-GR" sz="1200" i="1" dirty="0" smtClean="0"/>
            </a:br>
            <a:r>
              <a:rPr lang="el-GR" sz="1200" i="1" dirty="0" smtClean="0"/>
              <a:t>Μάρθα κλαίει και Μαρία.</a:t>
            </a:r>
            <a:br>
              <a:rPr lang="el-GR" sz="1200" i="1" dirty="0" smtClean="0"/>
            </a:br>
            <a:r>
              <a:rPr lang="el-GR" sz="1200" i="1" dirty="0" err="1" smtClean="0"/>
              <a:t>Λάζαρον</a:t>
            </a:r>
            <a:r>
              <a:rPr lang="el-GR" sz="1200" i="1" dirty="0" smtClean="0"/>
              <a:t> τον </a:t>
            </a:r>
            <a:r>
              <a:rPr lang="el-GR" sz="1200" i="1" dirty="0" err="1" smtClean="0"/>
              <a:t>αδελφόν</a:t>
            </a:r>
            <a:r>
              <a:rPr lang="el-GR" sz="1200" i="1" dirty="0" smtClean="0"/>
              <a:t> τους</a:t>
            </a:r>
            <a:br>
              <a:rPr lang="el-GR" sz="1200" i="1" dirty="0" smtClean="0"/>
            </a:br>
            <a:r>
              <a:rPr lang="el-GR" sz="1200" i="1" dirty="0" smtClean="0"/>
              <a:t>Και πολύ </a:t>
            </a:r>
            <a:r>
              <a:rPr lang="el-GR" sz="1200" i="1" dirty="0" err="1" smtClean="0"/>
              <a:t>αγαπητόν</a:t>
            </a:r>
            <a:r>
              <a:rPr lang="el-GR" sz="1200" i="1" dirty="0" smtClean="0"/>
              <a:t> τους</a:t>
            </a:r>
            <a:br>
              <a:rPr lang="el-GR" sz="1200" i="1" dirty="0" smtClean="0"/>
            </a:br>
            <a:r>
              <a:rPr lang="el-GR" sz="1200" i="1" dirty="0" smtClean="0"/>
              <a:t>Τρεις ημέρες τον θρηνούσαν</a:t>
            </a:r>
            <a:br>
              <a:rPr lang="el-GR" sz="1200" i="1" dirty="0" smtClean="0"/>
            </a:br>
            <a:r>
              <a:rPr lang="el-GR" sz="1200" i="1" dirty="0" smtClean="0"/>
              <a:t>Και τον </a:t>
            </a:r>
            <a:r>
              <a:rPr lang="el-GR" sz="1200" i="1" dirty="0" err="1" smtClean="0"/>
              <a:t>εμοιρολογούσαν</a:t>
            </a:r>
            <a:r>
              <a:rPr lang="el-GR" sz="1200" i="1" dirty="0" smtClean="0"/>
              <a:t>...</a:t>
            </a:r>
            <a:br>
              <a:rPr lang="el-GR" sz="1200" i="1" dirty="0" smtClean="0"/>
            </a:br>
            <a:r>
              <a:rPr lang="el-GR" sz="1200" i="1" dirty="0" smtClean="0"/>
              <a:t>Ακόμη την Κυριακή των Βαΐων μετά τον εκκλησιασμό </a:t>
            </a:r>
            <a:r>
              <a:rPr lang="el-GR" sz="1200" i="1" dirty="0" smtClean="0">
                <a:solidFill>
                  <a:srgbClr val="FFFF00"/>
                </a:solidFill>
              </a:rPr>
              <a:t>οι πιστοί μεταφέρουν στα σπίτια τους σταυρούς από βάγια καθώς και από ένα κλαδί ελιάς και υπάρχει και το έθιμο να τρώνε ψάρια </a:t>
            </a:r>
            <a:r>
              <a:rPr lang="el-GR" sz="1200" i="1" dirty="0" smtClean="0"/>
              <a:t>αυτή την ημέρα και σχετικά υπάρχει και η παροιμία:</a:t>
            </a:r>
            <a:br>
              <a:rPr lang="el-GR" sz="1200" i="1" dirty="0" smtClean="0"/>
            </a:br>
            <a:r>
              <a:rPr lang="el-GR" sz="1200" i="1" dirty="0" smtClean="0"/>
              <a:t>«Την ημέρα των </a:t>
            </a:r>
            <a:r>
              <a:rPr lang="el-GR" sz="1200" i="1" dirty="0" err="1" smtClean="0"/>
              <a:t>Βαγιώ</a:t>
            </a:r>
            <a:r>
              <a:rPr lang="el-GR" sz="1200" i="1" dirty="0" smtClean="0"/>
              <a:t/>
            </a:r>
            <a:br>
              <a:rPr lang="el-GR" sz="1200" i="1" dirty="0" smtClean="0"/>
            </a:br>
            <a:r>
              <a:rPr lang="el-GR" sz="1200" i="1" dirty="0" smtClean="0"/>
              <a:t>τρώμε ψάρι και κολιό</a:t>
            </a:r>
            <a:br>
              <a:rPr lang="el-GR" sz="1200" i="1" dirty="0" smtClean="0"/>
            </a:br>
            <a:r>
              <a:rPr lang="el-GR" sz="1200" i="1" dirty="0" smtClean="0"/>
              <a:t>και την άλλη Κυριακή</a:t>
            </a:r>
            <a:br>
              <a:rPr lang="el-GR" sz="1200" i="1" dirty="0" smtClean="0"/>
            </a:br>
            <a:r>
              <a:rPr lang="el-GR" sz="1200" i="1" dirty="0" smtClean="0"/>
              <a:t>τρώμε το παχύ αρνί».</a:t>
            </a:r>
            <a:endParaRPr lang="el-GR" sz="1200" dirty="0" smtClean="0"/>
          </a:p>
          <a:p>
            <a:endParaRPr lang="el-GR" dirty="0"/>
          </a:p>
        </p:txBody>
      </p:sp>
      <p:pic>
        <p:nvPicPr>
          <p:cNvPr id="1026" name="Picture 2" descr="Αποτέλεσμα εικόνας για τα βάγια"/>
          <p:cNvPicPr>
            <a:picLocks noChangeAspect="1" noChangeArrowheads="1"/>
          </p:cNvPicPr>
          <p:nvPr/>
        </p:nvPicPr>
        <p:blipFill>
          <a:blip r:embed="rId2" cstate="print"/>
          <a:srcRect/>
          <a:stretch>
            <a:fillRect/>
          </a:stretch>
        </p:blipFill>
        <p:spPr bwMode="auto">
          <a:xfrm>
            <a:off x="2771800" y="2420888"/>
            <a:ext cx="2166222" cy="1478682"/>
          </a:xfrm>
          <a:prstGeom prst="rect">
            <a:avLst/>
          </a:prstGeom>
          <a:noFill/>
        </p:spPr>
      </p:pic>
      <p:pic>
        <p:nvPicPr>
          <p:cNvPr id="1028" name="Picture 4" descr="Αποτέλεσμα εικόνας για τα βάγια"/>
          <p:cNvPicPr>
            <a:picLocks noChangeAspect="1" noChangeArrowheads="1"/>
          </p:cNvPicPr>
          <p:nvPr/>
        </p:nvPicPr>
        <p:blipFill>
          <a:blip r:embed="rId3" cstate="print"/>
          <a:srcRect/>
          <a:stretch>
            <a:fillRect/>
          </a:stretch>
        </p:blipFill>
        <p:spPr bwMode="auto">
          <a:xfrm>
            <a:off x="2267744" y="4725144"/>
            <a:ext cx="3456384" cy="1812577"/>
          </a:xfrm>
          <a:prstGeom prst="rect">
            <a:avLst/>
          </a:prstGeom>
          <a:noFill/>
        </p:spPr>
      </p:pic>
      <p:pic>
        <p:nvPicPr>
          <p:cNvPr id="1030" name="Picture 6" descr="Αποτέλεσμα εικόνας για τα βάγια"/>
          <p:cNvPicPr>
            <a:picLocks noChangeAspect="1" noChangeArrowheads="1"/>
          </p:cNvPicPr>
          <p:nvPr/>
        </p:nvPicPr>
        <p:blipFill>
          <a:blip r:embed="rId4" cstate="print"/>
          <a:srcRect/>
          <a:stretch>
            <a:fillRect/>
          </a:stretch>
        </p:blipFill>
        <p:spPr bwMode="auto">
          <a:xfrm>
            <a:off x="7511046" y="2132856"/>
            <a:ext cx="1632954" cy="2996952"/>
          </a:xfrm>
          <a:prstGeom prst="rect">
            <a:avLst/>
          </a:prstGeom>
          <a:noFill/>
        </p:spPr>
      </p:pic>
    </p:spTree>
  </p:cSld>
  <p:clrMapOvr>
    <a:masterClrMapping/>
  </p:clrMapOvr>
  <p:transition>
    <p:pull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ΤΑ ΛΑΖΑΡΑΚΙΑ</a:t>
            </a:r>
            <a:endParaRPr lang="el-GR"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3" name="2 - Θέση περιεχομένου"/>
          <p:cNvSpPr>
            <a:spLocks noGrp="1"/>
          </p:cNvSpPr>
          <p:nvPr>
            <p:ph idx="1"/>
          </p:nvPr>
        </p:nvSpPr>
        <p:spPr>
          <a:xfrm>
            <a:off x="457200" y="1124744"/>
            <a:ext cx="8291264" cy="5400600"/>
          </a:xfrm>
        </p:spPr>
        <p:txBody>
          <a:bodyPr/>
          <a:lstStyle/>
          <a:p>
            <a:r>
              <a:rPr lang="el-GR" sz="1200" dirty="0" smtClean="0"/>
              <a:t>Για την ψυχή του Λάζαρου οι γυναίκες ζύμωναν ανήμερα το πρωί ειδικά κουλούρια, τους «</a:t>
            </a:r>
            <a:r>
              <a:rPr lang="el-GR" sz="1200" dirty="0" err="1" smtClean="0"/>
              <a:t>λαζάρηδες</a:t>
            </a:r>
            <a:r>
              <a:rPr lang="el-GR" sz="1200" dirty="0" smtClean="0"/>
              <a:t>», τα «</a:t>
            </a:r>
            <a:r>
              <a:rPr lang="el-GR" sz="1200" dirty="0" err="1" smtClean="0"/>
              <a:t>λαζαρούδια</a:t>
            </a:r>
            <a:r>
              <a:rPr lang="el-GR" sz="1200" dirty="0" smtClean="0"/>
              <a:t>» ή και «</a:t>
            </a:r>
            <a:r>
              <a:rPr lang="el-GR" sz="1200" dirty="0" err="1" smtClean="0"/>
              <a:t>λαζαράκια</a:t>
            </a:r>
            <a:r>
              <a:rPr lang="el-GR" sz="1200" dirty="0" smtClean="0"/>
              <a:t>». </a:t>
            </a:r>
            <a:r>
              <a:rPr lang="el-GR" sz="1200" dirty="0" smtClean="0"/>
              <a:t>Τα «</a:t>
            </a:r>
            <a:r>
              <a:rPr lang="el-GR" sz="1200" dirty="0" err="1" smtClean="0"/>
              <a:t>Λαζαράκια</a:t>
            </a:r>
            <a:r>
              <a:rPr lang="el-GR" sz="1200" dirty="0" smtClean="0"/>
              <a:t>»« ή αλλιώς «</a:t>
            </a:r>
            <a:r>
              <a:rPr lang="el-GR" sz="1200" dirty="0" err="1" smtClean="0"/>
              <a:t>Λαζόνια</a:t>
            </a:r>
            <a:r>
              <a:rPr lang="el-GR" sz="1200" dirty="0" smtClean="0"/>
              <a:t>» όπως τα λένε σε άλλες περιοχές της Ελλάδας, είναι μικρά ψωμάκια πλασμένα σε σχήμα ανθρώπου. Μέσα στη ζύμη έβαζαν μέλι, καρύδια, σταφίδες ή ότι άλλο ήθελε ο καθένας. «</a:t>
            </a:r>
            <a:r>
              <a:rPr lang="el-GR" sz="1200" dirty="0" smtClean="0"/>
              <a:t>Λάζαρο αν δεν πλάσεις, ψωμί δεν θα χορτάσεις» έλεγαν, μια και ο αναστημένος φίλος του Χριστού πίστευαν πως είχε </a:t>
            </a:r>
            <a:r>
              <a:rPr lang="el-GR" sz="1200" dirty="0" smtClean="0"/>
              <a:t>παραγγείλει</a:t>
            </a:r>
            <a:endParaRPr lang="el-GR" sz="1200" dirty="0" smtClean="0"/>
          </a:p>
          <a:p>
            <a:r>
              <a:rPr lang="el-GR" sz="1200" b="1" dirty="0" smtClean="0"/>
              <a:t>Υλικά</a:t>
            </a:r>
            <a:endParaRPr lang="el-GR" sz="1200" dirty="0" smtClean="0"/>
          </a:p>
          <a:p>
            <a:pPr>
              <a:buNone/>
            </a:pPr>
            <a:r>
              <a:rPr lang="el-GR" sz="1200" dirty="0" smtClean="0"/>
              <a:t>         1 </a:t>
            </a:r>
            <a:r>
              <a:rPr lang="el-GR" sz="1200" dirty="0" smtClean="0"/>
              <a:t>κιλό αλεύρι</a:t>
            </a:r>
            <a:br>
              <a:rPr lang="el-GR" sz="1200" dirty="0" smtClean="0"/>
            </a:br>
            <a:r>
              <a:rPr lang="el-GR" sz="1200" dirty="0" smtClean="0"/>
              <a:t>2 φακελάκια μαγιά ξηρή</a:t>
            </a:r>
            <a:br>
              <a:rPr lang="el-GR" sz="1200" dirty="0" smtClean="0"/>
            </a:br>
            <a:r>
              <a:rPr lang="el-GR" sz="1200" dirty="0" smtClean="0"/>
              <a:t>μισό ποτήρι ζάχαρη</a:t>
            </a:r>
            <a:br>
              <a:rPr lang="el-GR" sz="1200" dirty="0" smtClean="0"/>
            </a:br>
            <a:r>
              <a:rPr lang="el-GR" sz="1200" dirty="0" smtClean="0"/>
              <a:t>σταφίδες</a:t>
            </a:r>
            <a:br>
              <a:rPr lang="el-GR" sz="1200" dirty="0" smtClean="0"/>
            </a:br>
            <a:r>
              <a:rPr lang="el-GR" sz="1200" dirty="0" smtClean="0"/>
              <a:t>λίγο αλάτι</a:t>
            </a:r>
            <a:br>
              <a:rPr lang="el-GR" sz="1200" dirty="0" smtClean="0"/>
            </a:br>
            <a:r>
              <a:rPr lang="el-GR" sz="1200" dirty="0" smtClean="0"/>
              <a:t>1/3 του ποτηριού ελαιόλαδο</a:t>
            </a:r>
            <a:br>
              <a:rPr lang="el-GR" sz="1200" dirty="0" smtClean="0"/>
            </a:br>
            <a:r>
              <a:rPr lang="el-GR" sz="1200" dirty="0" smtClean="0"/>
              <a:t>3 κουταλάκια </a:t>
            </a:r>
            <a:r>
              <a:rPr lang="el-GR" sz="1200" dirty="0" smtClean="0"/>
              <a:t>κανέλα</a:t>
            </a:r>
          </a:p>
          <a:p>
            <a:r>
              <a:rPr lang="el-GR" sz="1200" b="1" dirty="0" smtClean="0"/>
              <a:t>Εκτέλεση</a:t>
            </a:r>
          </a:p>
          <a:p>
            <a:pPr>
              <a:buNone/>
            </a:pPr>
            <a:r>
              <a:rPr lang="el-GR" sz="1200" dirty="0" smtClean="0"/>
              <a:t>         Ρίξτε </a:t>
            </a:r>
            <a:r>
              <a:rPr lang="el-GR" sz="1200" dirty="0" smtClean="0"/>
              <a:t>το αλεύρι σε μια λεκάνη</a:t>
            </a:r>
            <a:br>
              <a:rPr lang="el-GR" sz="1200" dirty="0" smtClean="0"/>
            </a:br>
            <a:r>
              <a:rPr lang="el-GR" sz="1200" dirty="0" smtClean="0"/>
              <a:t>Διαλύστε τη μαγιά, ρίξτε τη στη λεκάνη με το αλεύρι και ζυμώστε.</a:t>
            </a:r>
            <a:br>
              <a:rPr lang="el-GR" sz="1200" dirty="0" smtClean="0"/>
            </a:br>
            <a:r>
              <a:rPr lang="el-GR" sz="1200" dirty="0" smtClean="0"/>
              <a:t>Έπειτα ρίξτε το λάδι ,το αλάτι ,τη </a:t>
            </a:r>
            <a:r>
              <a:rPr lang="el-GR" sz="1200" dirty="0" err="1" smtClean="0"/>
              <a:t>ζάχαρη,την</a:t>
            </a:r>
            <a:r>
              <a:rPr lang="el-GR" sz="1200" dirty="0" smtClean="0"/>
              <a:t> κανέλα και </a:t>
            </a:r>
            <a:r>
              <a:rPr lang="el-GR" sz="1200" dirty="0" err="1" smtClean="0"/>
              <a:t>ξαναζυμώνστε</a:t>
            </a:r>
            <a:r>
              <a:rPr lang="el-GR" sz="1200" dirty="0" smtClean="0"/>
              <a:t>.</a:t>
            </a:r>
            <a:br>
              <a:rPr lang="el-GR" sz="1200" dirty="0" smtClean="0"/>
            </a:br>
            <a:r>
              <a:rPr lang="el-GR" sz="1200" dirty="0" smtClean="0"/>
              <a:t>Τέλος ρίξτε τις σταφίδες και ζυμώστε μέχρις ότου το μείγμα δεν θα κολλά στα χέρια σας.</a:t>
            </a:r>
            <a:br>
              <a:rPr lang="el-GR" sz="1200" dirty="0" smtClean="0"/>
            </a:br>
            <a:r>
              <a:rPr lang="el-GR" sz="1200" dirty="0" smtClean="0"/>
              <a:t>Αφήστε το μείγμα σας να «ξεκουραστεί» σε ζεστό μέρος για περίπου μισή ώρα.</a:t>
            </a:r>
          </a:p>
          <a:p>
            <a:endParaRPr lang="el-GR" sz="1200" dirty="0" smtClean="0"/>
          </a:p>
          <a:p>
            <a:endParaRPr lang="el-GR" sz="1600" dirty="0" smtClean="0"/>
          </a:p>
          <a:p>
            <a:endParaRPr lang="el-GR" dirty="0"/>
          </a:p>
        </p:txBody>
      </p:sp>
      <p:pic>
        <p:nvPicPr>
          <p:cNvPr id="25602" name="Picture 2" descr="Αποτέλεσμα εικόνας για έθιμα του λαζάρου"/>
          <p:cNvPicPr>
            <a:picLocks noChangeAspect="1" noChangeArrowheads="1"/>
          </p:cNvPicPr>
          <p:nvPr/>
        </p:nvPicPr>
        <p:blipFill>
          <a:blip r:embed="rId2" cstate="print"/>
          <a:srcRect/>
          <a:stretch>
            <a:fillRect/>
          </a:stretch>
        </p:blipFill>
        <p:spPr bwMode="auto">
          <a:xfrm>
            <a:off x="4860032" y="2060848"/>
            <a:ext cx="2592288" cy="1944216"/>
          </a:xfrm>
          <a:prstGeom prst="rect">
            <a:avLst/>
          </a:prstGeom>
          <a:noFill/>
        </p:spPr>
      </p:pic>
    </p:spTree>
  </p:cSld>
  <p:clrMapOvr>
    <a:masterClrMapping/>
  </p:clrMapOvr>
  <p:transition>
    <p:wedge/>
  </p:transition>
  <p:timing>
    <p:tnLst>
      <p:par>
        <p:cTn id="1" dur="indefinite" restart="never" nodeType="tmRoot"/>
      </p:par>
    </p:tnLst>
  </p:timing>
</p:sld>
</file>

<file path=ppt/theme/theme1.xml><?xml version="1.0" encoding="utf-8"?>
<a:theme xmlns:a="http://schemas.openxmlformats.org/drawingml/2006/main" name="Τεχνικό">
  <a:themeElements>
    <a:clrScheme name="Αποκορύφωμα">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Τεχνικό">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Τεχνικό">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186</TotalTime>
  <Words>601</Words>
  <Application>Microsoft Office PowerPoint</Application>
  <PresentationFormat>Προβολή στην οθόνη (4:3)</PresentationFormat>
  <Paragraphs>36</Paragraphs>
  <Slides>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7</vt:i4>
      </vt:variant>
    </vt:vector>
  </HeadingPairs>
  <TitlesOfParts>
    <vt:vector size="8" baseType="lpstr">
      <vt:lpstr>Τεχνικό</vt:lpstr>
      <vt:lpstr>ΕΘΙΜΑ ΤΟΥ ΛΑΖΑΡΟΥ</vt:lpstr>
      <vt:lpstr>ΤΑ ΚΑΛΑΝΤΑ</vt:lpstr>
      <vt:lpstr>Τα κάλαντα και «ο Λάζαρος»</vt:lpstr>
      <vt:lpstr>Τα κάλαντα και «ο Λάζαρος»</vt:lpstr>
      <vt:lpstr>Λαζαρίνες</vt:lpstr>
      <vt:lpstr>Τα βάγια </vt:lpstr>
      <vt:lpstr>ΤΑ ΛΑΖΑΡΑΚΙΑ</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φ</dc:creator>
  <cp:lastModifiedBy>φ</cp:lastModifiedBy>
  <cp:revision>17</cp:revision>
  <dcterms:created xsi:type="dcterms:W3CDTF">2017-04-14T07:34:46Z</dcterms:created>
  <dcterms:modified xsi:type="dcterms:W3CDTF">2017-04-15T07:57:55Z</dcterms:modified>
</cp:coreProperties>
</file>