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5" d="100"/>
          <a:sy n="65" d="100"/>
        </p:scale>
        <p:origin x="-1524" y="-16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8" name="27 - Θέση ημερομηνίας"/>
          <p:cNvSpPr>
            <a:spLocks noGrp="1"/>
          </p:cNvSpPr>
          <p:nvPr>
            <p:ph type="dt" sz="half" idx="10"/>
          </p:nvPr>
        </p:nvSpPr>
        <p:spPr/>
        <p:txBody>
          <a:bodyPr/>
          <a:lstStyle>
            <a:extLst/>
          </a:lstStyle>
          <a:p>
            <a:fld id="{BCA07E55-0381-46EB-92F9-84DD033770EB}" type="datetimeFigureOut">
              <a:rPr lang="el-GR" smtClean="0"/>
              <a:t>30/3/2017</a:t>
            </a:fld>
            <a:endParaRPr lang="el-GR"/>
          </a:p>
        </p:txBody>
      </p:sp>
      <p:sp>
        <p:nvSpPr>
          <p:cNvPr id="17" name="16 - Θέση υποσέλιδου"/>
          <p:cNvSpPr>
            <a:spLocks noGrp="1"/>
          </p:cNvSpPr>
          <p:nvPr>
            <p:ph type="ftr" sz="quarter" idx="11"/>
          </p:nvPr>
        </p:nvSpPr>
        <p:spPr/>
        <p:txBody>
          <a:bodyPr/>
          <a:lstStyle>
            <a:extLst/>
          </a:lstStyle>
          <a:p>
            <a:endParaRPr lang="el-GR"/>
          </a:p>
        </p:txBody>
      </p:sp>
      <p:sp>
        <p:nvSpPr>
          <p:cNvPr id="29" name="28 - Θέση αριθμού διαφάνειας"/>
          <p:cNvSpPr>
            <a:spLocks noGrp="1"/>
          </p:cNvSpPr>
          <p:nvPr>
            <p:ph type="sldNum" sz="quarter" idx="12"/>
          </p:nvPr>
        </p:nvSpPr>
        <p:spPr/>
        <p:txBody>
          <a:bodyPr/>
          <a:lstStyle>
            <a:extLst/>
          </a:lstStyle>
          <a:p>
            <a:fld id="{6E3FD094-E176-42ED-88E4-73FFC49D3519}" type="slidenum">
              <a:rPr lang="el-GR" smtClean="0"/>
              <a:t>‹#›</a:t>
            </a:fld>
            <a:endParaRPr lang="el-GR"/>
          </a:p>
        </p:txBody>
      </p:sp>
      <p:sp>
        <p:nvSpPr>
          <p:cNvPr id="32" name="31 - Ορθογώνιο"/>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38 - Ορθογώνιο"/>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39 - Ορθογώνιο"/>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40 - Ορθογώνιο"/>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41 - Ορθογώνιο"/>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 Τίτλος"/>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56" name="55 - Ορθογώνιο"/>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64 - Ορθογώνιο"/>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65 - Ορθογώνιο"/>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66 - Ορθογώνιο"/>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BCA07E55-0381-46EB-92F9-84DD033770EB}" type="datetimeFigureOut">
              <a:rPr lang="el-GR" smtClean="0"/>
              <a:t>30/3/2017</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6E3FD094-E176-42ED-88E4-73FFC49D3519}" type="slidenum">
              <a:rPr lang="el-GR" smtClean="0"/>
              <a:t>‹#›</a:t>
            </a:fld>
            <a:endParaRPr lang="el-GR"/>
          </a:p>
        </p:txBody>
      </p:sp>
    </p:spTree>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981200" cy="5851525"/>
          </a:xfrm>
        </p:spPr>
        <p:txBody>
          <a:bodyPr vert="eaVert" anchor="ct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609600" y="274639"/>
            <a:ext cx="58674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BCA07E55-0381-46EB-92F9-84DD033770EB}" type="datetimeFigureOut">
              <a:rPr lang="el-GR" smtClean="0"/>
              <a:t>30/3/2017</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6E3FD094-E176-42ED-88E4-73FFC49D3519}" type="slidenum">
              <a:rPr lang="el-GR" smtClean="0"/>
              <a:t>‹#›</a:t>
            </a:fld>
            <a:endParaRPr lang="el-GR"/>
          </a:p>
        </p:txBody>
      </p:sp>
    </p:spTree>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BCA07E55-0381-46EB-92F9-84DD033770EB}" type="datetimeFigureOut">
              <a:rPr lang="el-GR" smtClean="0"/>
              <a:t>30/3/2017</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6E3FD094-E176-42ED-88E4-73FFC49D3519}" type="slidenum">
              <a:rPr lang="el-GR" smtClean="0"/>
              <a:t>‹#›</a:t>
            </a:fld>
            <a:endParaRPr lang="el-GR"/>
          </a:p>
        </p:txBody>
      </p:sp>
    </p:spTree>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14" name="13 - Ελεύθερη σχεδίαση"/>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14 - Ελεύθερη σχεδίαση"/>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12 - Ελεύθερη σχεδίαση"/>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15 - Ελεύθερη σχεδίαση"/>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16 - Ελεύθερη σχεδίαση"/>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17 - Ελεύθερη σχεδίαση"/>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18 - Ελεύθερη σχεδίαση"/>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19 - Ελεύθερη σχεδίαση"/>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20 - Ελεύθερη σχεδίαση"/>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21 - Ελεύθερη σχεδίαση"/>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22 - Ελεύθερη σχεδίαση"/>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23 - Ελεύθερη σχεδίαση"/>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24 - Ελεύθερη σχεδίαση"/>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25 - Ελεύθερη σχεδίαση"/>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26 - Ελεύθερη σχεδίαση"/>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2 - Θέση κειμένου"/>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BCA07E55-0381-46EB-92F9-84DD033770EB}" type="datetimeFigureOut">
              <a:rPr lang="el-GR" smtClean="0"/>
              <a:t>30/3/2017</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6E3FD094-E176-42ED-88E4-73FFC49D3519}" type="slidenum">
              <a:rPr lang="el-GR" smtClean="0"/>
              <a:t>‹#›</a:t>
            </a:fld>
            <a:endParaRPr lang="el-GR"/>
          </a:p>
        </p:txBody>
      </p:sp>
      <p:sp>
        <p:nvSpPr>
          <p:cNvPr id="7" name="6 - Ορθογώνιο"/>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l-GR" smtClean="0"/>
              <a:t>Kλικ για επεξεργασία του τίτλου</a:t>
            </a:r>
            <a:endParaRPr kumimoji="0" lang="en-US"/>
          </a:p>
        </p:txBody>
      </p:sp>
      <p:sp>
        <p:nvSpPr>
          <p:cNvPr id="8" name="7 - Ορθογώνιο"/>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 Ορθογώνιο"/>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 Ορθογώνιο"/>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Ορθογώνιο"/>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 Ορθογώνιο"/>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2064"/>
            <a:ext cx="8229600" cy="9144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BCA07E55-0381-46EB-92F9-84DD033770EB}" type="datetimeFigureOut">
              <a:rPr lang="el-GR" smtClean="0"/>
              <a:t>30/3/2017</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6E3FD094-E176-42ED-88E4-73FFC49D3519}" type="slidenum">
              <a:rPr lang="el-GR" smtClean="0"/>
              <a:t>‹#›</a:t>
            </a:fld>
            <a:endParaRPr lang="el-GR"/>
          </a:p>
        </p:txBody>
      </p:sp>
    </p:spTree>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5" name="24 - Ορθογώνιο"/>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504824" y="512064"/>
            <a:ext cx="7772400" cy="914400"/>
          </a:xfrm>
        </p:spPr>
        <p:txBody>
          <a:bodyPr anchor="t"/>
          <a:lstStyle>
            <a:lvl1pPr>
              <a:defRPr sz="400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BCA07E55-0381-46EB-92F9-84DD033770EB}" type="datetimeFigureOut">
              <a:rPr lang="el-GR" smtClean="0"/>
              <a:t>30/3/2017</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6E3FD094-E176-42ED-88E4-73FFC49D3519}" type="slidenum">
              <a:rPr lang="el-GR" smtClean="0"/>
              <a:t>‹#›</a:t>
            </a:fld>
            <a:endParaRPr lang="el-GR"/>
          </a:p>
        </p:txBody>
      </p:sp>
      <p:sp>
        <p:nvSpPr>
          <p:cNvPr id="16" name="15 - Ορθογώνιο"/>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16 - Ορθογώνιο"/>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17 - Ορθογώνιο"/>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18 - Ορθογώνιο"/>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19 - Ορθογώνιο"/>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20 - Ορθογώνιο"/>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 Ορθογώνιο"/>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28 - Ορθογώνιο"/>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29 - Ορθογώνιο"/>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512064"/>
            <a:ext cx="7772400" cy="914400"/>
          </a:xfrm>
        </p:spPr>
        <p:txBody>
          <a:bodyPr/>
          <a:lstStyle>
            <a:lvl1pPr>
              <a:defRPr sz="4000" cap="none" baseline="0"/>
            </a:lvl1pPr>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BCA07E55-0381-46EB-92F9-84DD033770EB}" type="datetimeFigureOut">
              <a:rPr lang="el-GR" smtClean="0"/>
              <a:t>30/3/2017</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6E3FD094-E176-42ED-88E4-73FFC49D3519}" type="slidenum">
              <a:rPr lang="el-GR" smtClean="0"/>
              <a:t>‹#›</a:t>
            </a:fld>
            <a:endParaRPr lang="el-GR"/>
          </a:p>
        </p:txBody>
      </p:sp>
    </p:spTree>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fld id="{BCA07E55-0381-46EB-92F9-84DD033770EB}" type="datetimeFigureOut">
              <a:rPr lang="el-GR" smtClean="0"/>
              <a:t>30/3/2017</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6E3FD094-E176-42ED-88E4-73FFC49D3519}" type="slidenum">
              <a:rPr lang="el-GR" smtClean="0"/>
              <a:t>‹#›</a:t>
            </a:fld>
            <a:endParaRPr lang="el-GR"/>
          </a:p>
        </p:txBody>
      </p:sp>
    </p:spTree>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73050"/>
            <a:ext cx="8229600" cy="1162050"/>
          </a:xfrm>
        </p:spPr>
        <p:txBody>
          <a:bodyPr anchor="ctr"/>
          <a:lstStyle>
            <a:lvl1pPr algn="l">
              <a:buNone/>
              <a:defRPr sz="3600" b="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BCA07E55-0381-46EB-92F9-84DD033770EB}" type="datetimeFigureOut">
              <a:rPr lang="el-GR" smtClean="0"/>
              <a:t>30/3/2017</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6E3FD094-E176-42ED-88E4-73FFC49D3519}" type="slidenum">
              <a:rPr lang="el-GR" smtClean="0"/>
              <a:t>‹#›</a:t>
            </a:fld>
            <a:endParaRPr lang="el-GR"/>
          </a:p>
        </p:txBody>
      </p:sp>
    </p:spTree>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8" name="7 - Ορθογώνιο"/>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8 - Ευθεία γραμμή σύνδεσης"/>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 Ομάδα"/>
          <p:cNvGrpSpPr/>
          <p:nvPr/>
        </p:nvGrpSpPr>
        <p:grpSpPr>
          <a:xfrm rot="5400000">
            <a:off x="8514581" y="1219200"/>
            <a:ext cx="132763" cy="128466"/>
            <a:chOff x="6668087" y="1297746"/>
            <a:chExt cx="161840" cy="156602"/>
          </a:xfrm>
        </p:grpSpPr>
        <p:cxnSp>
          <p:nvCxnSpPr>
            <p:cNvPr id="15" name="14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 Τίτλος"/>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a:p>
        </p:txBody>
      </p:sp>
      <p:sp>
        <p:nvSpPr>
          <p:cNvPr id="4" name="3 - Θέση κειμένου"/>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grpSp>
        <p:nvGrpSpPr>
          <p:cNvPr id="14" name="13 - Ομάδα"/>
          <p:cNvGrpSpPr/>
          <p:nvPr/>
        </p:nvGrpSpPr>
        <p:grpSpPr>
          <a:xfrm rot="5400000">
            <a:off x="8666981" y="1371600"/>
            <a:ext cx="132763" cy="128466"/>
            <a:chOff x="6668087" y="1297746"/>
            <a:chExt cx="161840" cy="156602"/>
          </a:xfrm>
        </p:grpSpPr>
        <p:cxnSp>
          <p:nvCxnSpPr>
            <p:cNvPr id="11" name="10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 Ομάδα"/>
          <p:cNvGrpSpPr/>
          <p:nvPr/>
        </p:nvGrpSpPr>
        <p:grpSpPr>
          <a:xfrm rot="5400000">
            <a:off x="8320088" y="1474763"/>
            <a:ext cx="132763" cy="128466"/>
            <a:chOff x="6668087" y="1297746"/>
            <a:chExt cx="161840" cy="156602"/>
          </a:xfrm>
        </p:grpSpPr>
        <p:cxnSp>
          <p:nvCxnSpPr>
            <p:cNvPr id="19" name="18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 Θέση ημερομηνίας"/>
          <p:cNvSpPr>
            <a:spLocks noGrp="1"/>
          </p:cNvSpPr>
          <p:nvPr>
            <p:ph type="dt" sz="half" idx="10"/>
          </p:nvPr>
        </p:nvSpPr>
        <p:spPr>
          <a:xfrm>
            <a:off x="6477000" y="55499"/>
            <a:ext cx="2133600" cy="365125"/>
          </a:xfrm>
        </p:spPr>
        <p:txBody>
          <a:bodyPr/>
          <a:lstStyle>
            <a:extLst/>
          </a:lstStyle>
          <a:p>
            <a:fld id="{BCA07E55-0381-46EB-92F9-84DD033770EB}" type="datetimeFigureOut">
              <a:rPr lang="el-GR" smtClean="0"/>
              <a:t>30/3/2017</a:t>
            </a:fld>
            <a:endParaRPr lang="el-GR"/>
          </a:p>
        </p:txBody>
      </p:sp>
      <p:sp>
        <p:nvSpPr>
          <p:cNvPr id="6" name="5 - Θέση υποσέλιδου"/>
          <p:cNvSpPr>
            <a:spLocks noGrp="1"/>
          </p:cNvSpPr>
          <p:nvPr>
            <p:ph type="ftr" sz="quarter" idx="11"/>
          </p:nvPr>
        </p:nvSpPr>
        <p:spPr>
          <a:xfrm>
            <a:off x="914400" y="55499"/>
            <a:ext cx="5562600" cy="365125"/>
          </a:xfrm>
        </p:spPr>
        <p:txBody>
          <a:bodyPr/>
          <a:lstStyle>
            <a:extLst/>
          </a:lstStyle>
          <a:p>
            <a:endParaRPr lang="el-GR"/>
          </a:p>
        </p:txBody>
      </p:sp>
      <p:sp>
        <p:nvSpPr>
          <p:cNvPr id="7" name="6 - Θέση αριθμού διαφάνειας"/>
          <p:cNvSpPr>
            <a:spLocks noGrp="1"/>
          </p:cNvSpPr>
          <p:nvPr>
            <p:ph type="sldNum" sz="quarter" idx="12"/>
          </p:nvPr>
        </p:nvSpPr>
        <p:spPr>
          <a:xfrm>
            <a:off x="8610600" y="55499"/>
            <a:ext cx="457200" cy="365125"/>
          </a:xfrm>
        </p:spPr>
        <p:txBody>
          <a:bodyPr/>
          <a:lstStyle>
            <a:extLst/>
          </a:lstStyle>
          <a:p>
            <a:fld id="{6E3FD094-E176-42ED-88E4-73FFC49D3519}" type="slidenum">
              <a:rPr lang="el-GR" smtClean="0"/>
              <a:t>‹#›</a:t>
            </a:fld>
            <a:endParaRPr lang="el-GR"/>
          </a:p>
        </p:txBody>
      </p:sp>
    </p:spTree>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 Ορθογώνιο"/>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Ορθογώνιο"/>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Ορθογώνιο"/>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 Ορθογώνιο"/>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Ορθογώνιο"/>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 Ορθογώνιο"/>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14 - Ορθογώνιο"/>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15 - Ορθογώνιο"/>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16 - Ορθογώνιο"/>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 Θέση τίτλου"/>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BCA07E55-0381-46EB-92F9-84DD033770EB}" type="datetimeFigureOut">
              <a:rPr lang="el-GR" smtClean="0"/>
              <a:t>30/3/2017</a:t>
            </a:fld>
            <a:endParaRPr lang="el-GR"/>
          </a:p>
        </p:txBody>
      </p:sp>
      <p:sp>
        <p:nvSpPr>
          <p:cNvPr id="3" name="2 - Θέση υποσέλιδου"/>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l-GR"/>
          </a:p>
        </p:txBody>
      </p:sp>
      <p:sp>
        <p:nvSpPr>
          <p:cNvPr id="23" name="22 - Θέση αριθμού διαφάνειας"/>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6E3FD094-E176-42ED-88E4-73FFC49D3519}"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edge/>
  </p:transition>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899592" y="548680"/>
            <a:ext cx="7772400" cy="1975104"/>
          </a:xfrm>
        </p:spPr>
        <p:txBody>
          <a:bodyPr/>
          <a:lstStyle/>
          <a:p>
            <a:r>
              <a:rPr lang="el-GR" sz="4100" spc="300" dirty="0" smtClean="0">
                <a:effectLst>
                  <a:outerShdw blurRad="38100" dist="38100" dir="2700000" algn="tl">
                    <a:srgbClr val="000000">
                      <a:alpha val="43137"/>
                    </a:srgbClr>
                  </a:outerShdw>
                  <a:reflection blurRad="12700" stA="34000" endA="740" endPos="53000" dir="5400000" sy="-100000" algn="bl" rotWithShape="0"/>
                </a:effectLst>
              </a:rPr>
              <a:t>ΙΣΛΑΜΙΣΤΙΚΗ ΕΣΧΑΤΟΛΟΓΙΑ</a:t>
            </a:r>
            <a:endParaRPr lang="el-GR" sz="4100" spc="300" dirty="0">
              <a:effectLst>
                <a:outerShdw blurRad="38100" dist="38100" dir="2700000" algn="tl">
                  <a:srgbClr val="000000">
                    <a:alpha val="43137"/>
                  </a:srgbClr>
                </a:outerShdw>
                <a:reflection blurRad="12700" stA="34000" endA="740" endPos="53000" dir="5400000" sy="-100000" algn="bl" rotWithShape="0"/>
              </a:effectLst>
            </a:endParaRPr>
          </a:p>
        </p:txBody>
      </p:sp>
      <p:sp>
        <p:nvSpPr>
          <p:cNvPr id="3" name="2 - Υπότιτλος"/>
          <p:cNvSpPr>
            <a:spLocks noGrp="1"/>
          </p:cNvSpPr>
          <p:nvPr>
            <p:ph type="subTitle" idx="1"/>
          </p:nvPr>
        </p:nvSpPr>
        <p:spPr>
          <a:xfrm>
            <a:off x="755576" y="5013176"/>
            <a:ext cx="7772400" cy="1508760"/>
          </a:xfrm>
        </p:spPr>
        <p:txBody>
          <a:bodyPr/>
          <a:lstStyle/>
          <a:p>
            <a:pPr algn="ctr"/>
            <a:r>
              <a:rPr lang="el-GR" dirty="0" smtClean="0">
                <a:effectLst>
                  <a:outerShdw blurRad="38100" dist="38100" dir="2700000" algn="tl">
                    <a:srgbClr val="000000">
                      <a:alpha val="43137"/>
                    </a:srgbClr>
                  </a:outerShdw>
                </a:effectLst>
              </a:rPr>
              <a:t>ΕΠΙΜΕΛΕΙΑ: ΟΛΓΑ ΚΛΑΔΗ</a:t>
            </a:r>
          </a:p>
          <a:p>
            <a:pPr algn="ctr"/>
            <a:r>
              <a:rPr lang="el-GR" dirty="0" smtClean="0">
                <a:effectLst>
                  <a:outerShdw blurRad="38100" dist="38100" dir="2700000" algn="tl">
                    <a:srgbClr val="000000">
                      <a:alpha val="43137"/>
                    </a:srgbClr>
                  </a:outerShdw>
                </a:effectLst>
              </a:rPr>
              <a:t>Γ2</a:t>
            </a:r>
          </a:p>
          <a:p>
            <a:pPr algn="ctr"/>
            <a:r>
              <a:rPr lang="el-GR" dirty="0" smtClean="0">
                <a:effectLst>
                  <a:outerShdw blurRad="38100" dist="38100" dir="2700000" algn="tl">
                    <a:srgbClr val="000000">
                      <a:alpha val="43137"/>
                    </a:srgbClr>
                  </a:outerShdw>
                </a:effectLst>
              </a:rPr>
              <a:t>ΠΡΟΤΥΠΟ ΠΕΙΡΑΜΑΤΙΚΟ ΓΥΜΝΑΣΙΟ ΕΥΑΓΓΕΛΙΚΗΣ ΣΧΟΛΗΣ</a:t>
            </a:r>
          </a:p>
          <a:p>
            <a:pPr algn="ctr"/>
            <a:r>
              <a:rPr lang="el-GR" dirty="0" smtClean="0">
                <a:effectLst>
                  <a:outerShdw blurRad="38100" dist="38100" dir="2700000" algn="tl">
                    <a:srgbClr val="000000">
                      <a:alpha val="43137"/>
                    </a:srgbClr>
                  </a:outerShdw>
                </a:effectLst>
              </a:rPr>
              <a:t>ΘΡΗΣΚΕΥΤΙΚΑ</a:t>
            </a:r>
            <a:endParaRPr lang="el-GR" dirty="0">
              <a:effectLst>
                <a:outerShdw blurRad="38100" dist="38100" dir="2700000" algn="tl">
                  <a:srgbClr val="000000">
                    <a:alpha val="43137"/>
                  </a:srgbClr>
                </a:outerShdw>
              </a:effectLst>
            </a:endParaRPr>
          </a:p>
        </p:txBody>
      </p:sp>
      <p:pic>
        <p:nvPicPr>
          <p:cNvPr id="13316" name="Picture 4" descr="Αποτέλεσμα εικόνας για islam symbols no background image"/>
          <p:cNvPicPr>
            <a:picLocks noChangeAspect="1" noChangeArrowheads="1"/>
          </p:cNvPicPr>
          <p:nvPr/>
        </p:nvPicPr>
        <p:blipFill>
          <a:blip r:embed="rId2" cstate="print"/>
          <a:srcRect/>
          <a:stretch>
            <a:fillRect/>
          </a:stretch>
        </p:blipFill>
        <p:spPr bwMode="auto">
          <a:xfrm>
            <a:off x="2339752" y="980728"/>
            <a:ext cx="4392488" cy="4392488"/>
          </a:xfrm>
          <a:prstGeom prst="rect">
            <a:avLst/>
          </a:prstGeom>
          <a:noFill/>
        </p:spPr>
      </p:pic>
    </p:spTree>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κειμένου"/>
          <p:cNvSpPr>
            <a:spLocks noGrp="1"/>
          </p:cNvSpPr>
          <p:nvPr>
            <p:ph type="body" idx="1"/>
          </p:nvPr>
        </p:nvSpPr>
        <p:spPr>
          <a:xfrm>
            <a:off x="251520" y="1340768"/>
            <a:ext cx="5881322" cy="5317688"/>
          </a:xfrm>
        </p:spPr>
        <p:txBody>
          <a:bodyPr>
            <a:normAutofit lnSpcReduction="10000"/>
          </a:bodyPr>
          <a:lstStyle/>
          <a:p>
            <a:pPr algn="just">
              <a:buFont typeface="Wingdings" pitchFamily="2" charset="2"/>
              <a:buChar char="v"/>
            </a:pPr>
            <a:r>
              <a:rPr lang="el-GR" i="1" dirty="0" smtClean="0"/>
              <a:t>Το Ισλάμ είναι η τρίτη, κατά σειρά εμφάνισης θρησκεία, η οποία βασίζεται στον μονοθεϊστικό χαρακτήρα της θρησκείας που διαμορφώθηκε από τον </a:t>
            </a:r>
            <a:r>
              <a:rPr lang="el-GR" i="1" dirty="0" smtClean="0"/>
              <a:t>Αβραάμ. Η </a:t>
            </a:r>
            <a:r>
              <a:rPr lang="el-GR" i="1" dirty="0" smtClean="0"/>
              <a:t>βάση του </a:t>
            </a:r>
            <a:r>
              <a:rPr lang="el-GR" i="1" dirty="0" smtClean="0"/>
              <a:t>Ισλαμισμού είναι </a:t>
            </a:r>
            <a:r>
              <a:rPr lang="el-GR" i="1" dirty="0" smtClean="0"/>
              <a:t>ο απόλυτος μονοθεϊσμός, ο οποίος συμπυκνώνεται στην πρόταση: </a:t>
            </a:r>
            <a:r>
              <a:rPr lang="el-GR" i="1" dirty="0" smtClean="0"/>
              <a:t>«</a:t>
            </a:r>
            <a:r>
              <a:rPr lang="el-GR" i="1" dirty="0" smtClean="0"/>
              <a:t>Κανένας άλλος Θεός δεν υπάρχει εκτός από τον Αλλάχ</a:t>
            </a:r>
            <a:r>
              <a:rPr lang="el-GR" i="1" dirty="0" smtClean="0"/>
              <a:t>».</a:t>
            </a:r>
          </a:p>
          <a:p>
            <a:pPr algn="just"/>
            <a:endParaRPr lang="el-GR" b="1" i="1" dirty="0" smtClean="0"/>
          </a:p>
          <a:p>
            <a:pPr algn="just">
              <a:buFont typeface="Wingdings" pitchFamily="2" charset="2"/>
              <a:buChar char="v"/>
            </a:pPr>
            <a:r>
              <a:rPr lang="el-GR" i="1" dirty="0" smtClean="0"/>
              <a:t>Είναι γεγονός ότι, ο κύριος λόγος για τον </a:t>
            </a:r>
            <a:r>
              <a:rPr lang="el-GR" i="1" dirty="0" smtClean="0"/>
              <a:t>οποίο </a:t>
            </a:r>
            <a:r>
              <a:rPr lang="el-GR" i="1" u="sng" dirty="0" smtClean="0"/>
              <a:t>ο </a:t>
            </a:r>
            <a:r>
              <a:rPr lang="el-GR" i="1" u="sng" dirty="0" smtClean="0"/>
              <a:t>Μωάμεθ ξεκίνησε το έργο του ως απόστολος του Θεού ήταν οι εσχατολογικές του ιδέες</a:t>
            </a:r>
            <a:r>
              <a:rPr lang="el-GR" i="1" dirty="0" smtClean="0"/>
              <a:t>, το φοβερό όραμα της καταστροφής του κόσμου και της έσχατης ημέρας της </a:t>
            </a:r>
            <a:r>
              <a:rPr lang="el-GR" i="1" dirty="0" smtClean="0"/>
              <a:t>κρίσης. </a:t>
            </a:r>
            <a:r>
              <a:rPr lang="el-GR" i="1" dirty="0" smtClean="0"/>
              <a:t>Ειδικότερα, η άμεση προσδοκία των εσχάτων συνιστά το ουσιώδες χαρακτηριστικό του αρχικού κηρύγματος του Κορανίου ενώ παράλληλα η ιδέα περί ενός παντοδύναμου και αγαθού Θεού έχει άμεση σχέση με τις εσχατολογικές δοξασίες του </a:t>
            </a:r>
            <a:r>
              <a:rPr lang="el-GR" i="1" dirty="0" smtClean="0"/>
              <a:t>Μωάμεθ.</a:t>
            </a:r>
            <a:endParaRPr lang="el-GR" i="1" dirty="0" smtClean="0"/>
          </a:p>
          <a:p>
            <a:pPr algn="just">
              <a:buFont typeface="Wingdings" pitchFamily="2" charset="2"/>
              <a:buChar char="v"/>
            </a:pPr>
            <a:endParaRPr lang="el-GR" b="1" i="1" dirty="0" smtClean="0"/>
          </a:p>
          <a:p>
            <a:pPr algn="just">
              <a:buFont typeface="Wingdings" pitchFamily="2" charset="2"/>
              <a:buChar char="v"/>
            </a:pPr>
            <a:endParaRPr lang="el-GR" b="1" dirty="0" smtClean="0"/>
          </a:p>
          <a:p>
            <a:pPr algn="just">
              <a:buFont typeface="Wingdings" pitchFamily="2" charset="2"/>
              <a:buChar char="v"/>
            </a:pPr>
            <a:endParaRPr lang="el-GR" dirty="0"/>
          </a:p>
        </p:txBody>
      </p:sp>
      <p:sp>
        <p:nvSpPr>
          <p:cNvPr id="3" name="2 - Τίτλος"/>
          <p:cNvSpPr>
            <a:spLocks noGrp="1"/>
          </p:cNvSpPr>
          <p:nvPr>
            <p:ph type="title"/>
          </p:nvPr>
        </p:nvSpPr>
        <p:spPr/>
        <p:txBody>
          <a:bodyPr/>
          <a:lstStyle/>
          <a:p>
            <a:r>
              <a:rPr lang="el-GR" dirty="0" smtClean="0"/>
              <a:t>Το Ισλάμ…</a:t>
            </a:r>
            <a:endParaRPr lang="el-GR" dirty="0"/>
          </a:p>
        </p:txBody>
      </p:sp>
      <p:pic>
        <p:nvPicPr>
          <p:cNvPr id="14338" name="Picture 2" descr="Αποτέλεσμα εικόνας για προφήτης μωάμεθ"/>
          <p:cNvPicPr>
            <a:picLocks noChangeAspect="1" noChangeArrowheads="1"/>
          </p:cNvPicPr>
          <p:nvPr/>
        </p:nvPicPr>
        <p:blipFill>
          <a:blip r:embed="rId2" cstate="print"/>
          <a:srcRect/>
          <a:stretch>
            <a:fillRect/>
          </a:stretch>
        </p:blipFill>
        <p:spPr bwMode="auto">
          <a:xfrm>
            <a:off x="6228184" y="1700808"/>
            <a:ext cx="2718417" cy="408129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κειμένου"/>
          <p:cNvSpPr>
            <a:spLocks noGrp="1"/>
          </p:cNvSpPr>
          <p:nvPr>
            <p:ph type="body" idx="1"/>
          </p:nvPr>
        </p:nvSpPr>
        <p:spPr>
          <a:xfrm>
            <a:off x="706902" y="1351672"/>
            <a:ext cx="8113570" cy="3877528"/>
          </a:xfrm>
        </p:spPr>
        <p:txBody>
          <a:bodyPr>
            <a:normAutofit fontScale="92500" lnSpcReduction="10000"/>
          </a:bodyPr>
          <a:lstStyle/>
          <a:p>
            <a:pPr algn="ctr"/>
            <a:r>
              <a:rPr lang="el-GR" i="1" dirty="0" smtClean="0"/>
              <a:t>Ο Μωάμεθ και η πρώτη ισλαμική κοινότητα υπογράμμισαν την προσδοκία των εσχάτων και γι’ αυτό τον λόγο η ανάσταση των νεκρών και η κρίση εντοπίζονται στο κέντρο της ισλαμικής </a:t>
            </a:r>
            <a:r>
              <a:rPr lang="el-GR" i="1" dirty="0" smtClean="0"/>
              <a:t>εσχατολογίας. </a:t>
            </a:r>
            <a:r>
              <a:rPr lang="el-GR" i="1" dirty="0" smtClean="0"/>
              <a:t>Αναλυτικότερα, ο φόβος της κρίσης, η ελπίδα της ανάστασης και η μελλοντική ευζωία του παραδείσου είναι θέματα, τα οποία πάντα έδιναν έμπνευση στη ισλαμική θεολογία και </a:t>
            </a:r>
            <a:r>
              <a:rPr lang="el-GR" i="1" dirty="0" smtClean="0"/>
              <a:t>φιλολογία. Σύμφωνα με την ισλαμική διδασκαλία ο Θεός είναι ενέργεια και ποτέ δεν παύει να δημιουργεί, ο Θεός θα αναστήσει τον άνθρωπο επειδή δεν τον έπλασε μάταια αλλά σκοπός Του είναι ο άνθρωπος να ζει κοντά Του. Εκτός από αυτό, η ανάσταση είναι αναγκαία ούτως ώστε να </a:t>
            </a:r>
            <a:r>
              <a:rPr lang="el-GR" i="1" dirty="0" smtClean="0"/>
              <a:t>συμβεί </a:t>
            </a:r>
            <a:r>
              <a:rPr lang="el-GR" i="1" dirty="0" smtClean="0"/>
              <a:t>η δίκαιη </a:t>
            </a:r>
            <a:r>
              <a:rPr lang="el-GR" i="1" dirty="0" smtClean="0"/>
              <a:t>ανταπόδοση, οι άνθρωποι που έπραξαν σύμφωνα με </a:t>
            </a:r>
            <a:r>
              <a:rPr lang="el-GR" b="1" i="1" dirty="0" smtClean="0"/>
              <a:t>τον </a:t>
            </a:r>
            <a:r>
              <a:rPr lang="el-GR" b="1" i="1" dirty="0" smtClean="0"/>
              <a:t>νόμο </a:t>
            </a:r>
            <a:r>
              <a:rPr lang="el-GR" i="1" dirty="0" smtClean="0"/>
              <a:t>του Θεού θα </a:t>
            </a:r>
            <a:r>
              <a:rPr lang="el-GR" i="1" dirty="0" smtClean="0"/>
              <a:t>ανταμειφθούν μετά την ανάσταση ενώ οι αμαρτωλοί θα </a:t>
            </a:r>
            <a:r>
              <a:rPr lang="el-GR" i="1" dirty="0" smtClean="0"/>
              <a:t>καταδικαστούν. Το </a:t>
            </a:r>
            <a:r>
              <a:rPr lang="el-GR" i="1" dirty="0" smtClean="0"/>
              <a:t>κύριο νόημα των </a:t>
            </a:r>
            <a:r>
              <a:rPr lang="el-GR" i="1" dirty="0" err="1" smtClean="0"/>
              <a:t>κορανικών</a:t>
            </a:r>
            <a:r>
              <a:rPr lang="el-GR" i="1" dirty="0" smtClean="0"/>
              <a:t> χωρίων, τα οποία κάνουν λόγο για την ανάσταση είναι ότι η παλαιά δημιουργία θα καταργηθεί ενώ μια νέα δημιουργία θα εμφανισθεί, στην οποία και το νέο αναστημένο σώμα του ανθρώπου θα έχει διαφορετικές ιδιότητες από το παλαιό σώμα</a:t>
            </a:r>
          </a:p>
          <a:p>
            <a:endParaRPr lang="el-GR" dirty="0" smtClean="0"/>
          </a:p>
          <a:p>
            <a:endParaRPr lang="el-GR" dirty="0"/>
          </a:p>
        </p:txBody>
      </p:sp>
      <p:sp>
        <p:nvSpPr>
          <p:cNvPr id="3" name="2 - Τίτλος"/>
          <p:cNvSpPr>
            <a:spLocks noGrp="1"/>
          </p:cNvSpPr>
          <p:nvPr>
            <p:ph type="title"/>
          </p:nvPr>
        </p:nvSpPr>
        <p:spPr/>
        <p:txBody>
          <a:bodyPr/>
          <a:lstStyle/>
          <a:p>
            <a:r>
              <a:rPr lang="el-GR" dirty="0" smtClean="0"/>
              <a:t>Το τέλος του κόσμου στο Ισλάμ</a:t>
            </a:r>
            <a:endParaRPr lang="el-GR" dirty="0"/>
          </a:p>
        </p:txBody>
      </p:sp>
      <p:pic>
        <p:nvPicPr>
          <p:cNvPr id="15362" name="Picture 2" descr="Αποτέλεσμα εικόνας για τελος του κοσμου ισλαμ"/>
          <p:cNvPicPr>
            <a:picLocks noChangeAspect="1" noChangeArrowheads="1"/>
          </p:cNvPicPr>
          <p:nvPr/>
        </p:nvPicPr>
        <p:blipFill>
          <a:blip r:embed="rId2" cstate="print"/>
          <a:srcRect/>
          <a:stretch>
            <a:fillRect/>
          </a:stretch>
        </p:blipFill>
        <p:spPr bwMode="auto">
          <a:xfrm>
            <a:off x="3059832" y="4910307"/>
            <a:ext cx="3787180" cy="1947693"/>
          </a:xfrm>
          <a:prstGeom prst="rect">
            <a:avLst/>
          </a:prstGeom>
          <a:ln>
            <a:noFill/>
          </a:ln>
          <a:effectLst>
            <a:softEdge rad="112500"/>
          </a:effectLst>
        </p:spPr>
      </p:pic>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κειμένου"/>
          <p:cNvSpPr>
            <a:spLocks noGrp="1"/>
          </p:cNvSpPr>
          <p:nvPr>
            <p:ph type="body" idx="1"/>
          </p:nvPr>
        </p:nvSpPr>
        <p:spPr>
          <a:xfrm>
            <a:off x="395536" y="1351672"/>
            <a:ext cx="8748464" cy="3589496"/>
          </a:xfrm>
        </p:spPr>
        <p:txBody>
          <a:bodyPr numCol="2">
            <a:normAutofit fontScale="92500"/>
          </a:bodyPr>
          <a:lstStyle/>
          <a:p>
            <a:pPr algn="ctr"/>
            <a:r>
              <a:rPr lang="el-GR" i="1" dirty="0" smtClean="0"/>
              <a:t>Σύμφωνα </a:t>
            </a:r>
            <a:r>
              <a:rPr lang="el-GR" i="1" dirty="0" smtClean="0"/>
              <a:t>με την </a:t>
            </a:r>
            <a:r>
              <a:rPr lang="el-GR" i="1" dirty="0" smtClean="0"/>
              <a:t>ισλαμική διδασκαλία πριν την ημέρα της ανάστασης και την έσχατη μέρα της κρίσης, θα συντελεστούν σημεία και τέρατα και θα επακολουθήσει η καταστροφή του </a:t>
            </a:r>
            <a:r>
              <a:rPr lang="el-GR" i="1" dirty="0" smtClean="0"/>
              <a:t>κόσμου. </a:t>
            </a:r>
            <a:r>
              <a:rPr lang="el-GR" i="1" dirty="0" smtClean="0"/>
              <a:t>Η καταστροφή όμως αυτή δεν σημαίνει ότι θα είναι το έσχατο τέλος αλλά το προάγγελμα της γενικής </a:t>
            </a:r>
            <a:r>
              <a:rPr lang="el-GR" i="1" dirty="0" smtClean="0"/>
              <a:t>κρίσης. </a:t>
            </a:r>
            <a:r>
              <a:rPr lang="el-GR" i="1" dirty="0" smtClean="0"/>
              <a:t>Η αναστάτωση, η οποία θα επικρατήσει μεταξύ των ανθρώπων περιγράφεται με επιβλητικότητα στο Κοράνιο, προφανώς γιατί ο Μωάμεθ είχε ως σκοπό να ενσταλάξει το δέος και το φόβο της έσχατης κρίσης στον λαό των Αράβων, ο οποίος μέχρι τότε ήταν ξένος προς μια τέτοια </a:t>
            </a:r>
            <a:r>
              <a:rPr lang="el-GR" i="1" dirty="0" smtClean="0"/>
              <a:t>αντίληψη. Άπαντες </a:t>
            </a:r>
            <a:r>
              <a:rPr lang="el-GR" i="1" dirty="0" smtClean="0"/>
              <a:t>οι άνθρωποι θα συρθούν μπροστά στο θρόνο της κρίσης και ο καθένας θα λάβει την ακριβή ανταπόδοση των έργων του, οι άπιστοι μεταξύ των οποίων </a:t>
            </a:r>
            <a:r>
              <a:rPr lang="el-GR" i="1" dirty="0" smtClean="0"/>
              <a:t>συμπεριλαμβάνονται οι </a:t>
            </a:r>
            <a:r>
              <a:rPr lang="el-GR" i="1" dirty="0" smtClean="0"/>
              <a:t>Χριστιανοί και οι Ιουδαίοι θα ριφθούν στην αιώνια κόλαση ενώ οι πιστοί θα κερδίσουν τον </a:t>
            </a:r>
            <a:r>
              <a:rPr lang="el-GR" i="1" dirty="0" smtClean="0"/>
              <a:t>παράδεισο.</a:t>
            </a:r>
            <a:endParaRPr lang="el-GR" i="1" dirty="0" smtClean="0"/>
          </a:p>
          <a:p>
            <a:endParaRPr lang="el-GR" dirty="0"/>
          </a:p>
        </p:txBody>
      </p:sp>
      <p:sp>
        <p:nvSpPr>
          <p:cNvPr id="3" name="2 - Τίτλος"/>
          <p:cNvSpPr>
            <a:spLocks noGrp="1"/>
          </p:cNvSpPr>
          <p:nvPr>
            <p:ph type="title"/>
          </p:nvPr>
        </p:nvSpPr>
        <p:spPr/>
        <p:txBody>
          <a:bodyPr/>
          <a:lstStyle/>
          <a:p>
            <a:r>
              <a:rPr lang="el-GR" dirty="0" smtClean="0"/>
              <a:t>Το τέλος του κόσμου στο Ισλάμ</a:t>
            </a:r>
            <a:endParaRPr lang="el-GR" dirty="0"/>
          </a:p>
        </p:txBody>
      </p:sp>
      <p:pic>
        <p:nvPicPr>
          <p:cNvPr id="17410" name="Picture 2" descr="Αποτέλεσμα εικόνας για κορανι"/>
          <p:cNvPicPr>
            <a:picLocks noChangeAspect="1" noChangeArrowheads="1"/>
          </p:cNvPicPr>
          <p:nvPr/>
        </p:nvPicPr>
        <p:blipFill>
          <a:blip r:embed="rId2" cstate="print"/>
          <a:srcRect/>
          <a:stretch>
            <a:fillRect/>
          </a:stretch>
        </p:blipFill>
        <p:spPr bwMode="auto">
          <a:xfrm>
            <a:off x="5436096" y="4509120"/>
            <a:ext cx="2880319" cy="21602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κειμένου"/>
          <p:cNvSpPr>
            <a:spLocks noGrp="1"/>
          </p:cNvSpPr>
          <p:nvPr>
            <p:ph type="body" idx="1"/>
          </p:nvPr>
        </p:nvSpPr>
        <p:spPr>
          <a:xfrm>
            <a:off x="467544" y="1351672"/>
            <a:ext cx="5184576" cy="5317688"/>
          </a:xfrm>
        </p:spPr>
        <p:txBody>
          <a:bodyPr>
            <a:normAutofit/>
          </a:bodyPr>
          <a:lstStyle/>
          <a:p>
            <a:pPr algn="just"/>
            <a:r>
              <a:rPr lang="el-GR" i="1" dirty="0" smtClean="0"/>
              <a:t>Ενδιαφέρον προκαλούν οι μεσσιανικές αντιλήψεις του Ισλάμ, σύμφωνα με τις οποίες θα έλθει κατά τα έσχατα ο </a:t>
            </a:r>
            <a:r>
              <a:rPr lang="el-GR" i="1" dirty="0" err="1" smtClean="0"/>
              <a:t>Mahdi</a:t>
            </a:r>
            <a:r>
              <a:rPr lang="el-GR" i="1" dirty="0" smtClean="0"/>
              <a:t>, </a:t>
            </a:r>
            <a:r>
              <a:rPr lang="el-GR" i="1" dirty="0" smtClean="0"/>
              <a:t>ο οποίος προερχόμενος από τον οίκο του Μωάμεθ θα ανορθώσει την θρησκεία του Ισλάμ και θα επιβάλλει δικαιοσύνη στον </a:t>
            </a:r>
            <a:r>
              <a:rPr lang="el-GR" i="1" dirty="0" smtClean="0"/>
              <a:t>κόσμο. </a:t>
            </a:r>
            <a:r>
              <a:rPr lang="el-GR" i="1" dirty="0" smtClean="0"/>
              <a:t>Μετά την έλευση του </a:t>
            </a:r>
            <a:r>
              <a:rPr lang="el-GR" i="1" dirty="0" err="1" smtClean="0"/>
              <a:t>Mahdi</a:t>
            </a:r>
            <a:r>
              <a:rPr lang="el-GR" i="1" dirty="0" smtClean="0"/>
              <a:t> θα </a:t>
            </a:r>
            <a:r>
              <a:rPr lang="el-GR" i="1" dirty="0" smtClean="0"/>
              <a:t>λάβει χώρα η εμφάνιση του Ιησού, ο οποίος θα οδηγήσει όλους τους χριστιανούς στην ισλαμική πίστη και θα τους </a:t>
            </a:r>
            <a:r>
              <a:rPr lang="el-GR" i="1" dirty="0" smtClean="0"/>
              <a:t>θέσει</a:t>
            </a:r>
            <a:r>
              <a:rPr lang="el-GR" i="1" dirty="0" smtClean="0"/>
              <a:t> υπό την εξουσία του </a:t>
            </a:r>
            <a:r>
              <a:rPr lang="el-GR" i="1" dirty="0" err="1" smtClean="0"/>
              <a:t>Mahdi</a:t>
            </a:r>
            <a:r>
              <a:rPr lang="el-GR" i="1" dirty="0" smtClean="0"/>
              <a:t>. </a:t>
            </a:r>
            <a:r>
              <a:rPr lang="el-GR" i="1" dirty="0" smtClean="0"/>
              <a:t>Η παρουσία αυτών των δύο προσώπων, του </a:t>
            </a:r>
            <a:r>
              <a:rPr lang="el-GR" i="1" dirty="0" smtClean="0"/>
              <a:t> </a:t>
            </a:r>
            <a:r>
              <a:rPr lang="el-GR" i="1" dirty="0" err="1" smtClean="0"/>
              <a:t>Mahdi</a:t>
            </a:r>
            <a:r>
              <a:rPr lang="el-GR" i="1" dirty="0" smtClean="0"/>
              <a:t>  και </a:t>
            </a:r>
            <a:r>
              <a:rPr lang="el-GR" i="1" dirty="0" smtClean="0"/>
              <a:t>του Ιησού κλείνει τον ιστορικό κύκλο της ανθρωπότητας, εδώ πρέπει να τονιστεί ότι ο Ιησούς σύμφωνα με την ισλαμική διδασκαλία θεωρείται η «σφραγίδα της αγιότητας» και είναι μέρος της αποκαλυμμένης ισλαμικής θρησκευτικής </a:t>
            </a:r>
            <a:r>
              <a:rPr lang="el-GR" i="1" dirty="0" smtClean="0"/>
              <a:t>διδασκαλία.</a:t>
            </a:r>
            <a:endParaRPr lang="el-GR" i="1" dirty="0" smtClean="0"/>
          </a:p>
          <a:p>
            <a:endParaRPr lang="el-GR" dirty="0"/>
          </a:p>
        </p:txBody>
      </p:sp>
      <p:sp>
        <p:nvSpPr>
          <p:cNvPr id="3" name="2 - Τίτλος"/>
          <p:cNvSpPr>
            <a:spLocks noGrp="1"/>
          </p:cNvSpPr>
          <p:nvPr>
            <p:ph type="title"/>
          </p:nvPr>
        </p:nvSpPr>
        <p:spPr/>
        <p:txBody>
          <a:bodyPr/>
          <a:lstStyle/>
          <a:p>
            <a:r>
              <a:rPr lang="el-GR" dirty="0" smtClean="0"/>
              <a:t>Το τέλος του κόσμου στο Ισλάμ</a:t>
            </a:r>
            <a:endParaRPr lang="el-GR" dirty="0"/>
          </a:p>
        </p:txBody>
      </p:sp>
      <p:pic>
        <p:nvPicPr>
          <p:cNvPr id="16386" name="Picture 2" descr="Αποτέλεσμα εικόνας για mahdi"/>
          <p:cNvPicPr>
            <a:picLocks noChangeAspect="1" noChangeArrowheads="1"/>
          </p:cNvPicPr>
          <p:nvPr/>
        </p:nvPicPr>
        <p:blipFill>
          <a:blip r:embed="rId2" cstate="print"/>
          <a:srcRect/>
          <a:stretch>
            <a:fillRect/>
          </a:stretch>
        </p:blipFill>
        <p:spPr bwMode="auto">
          <a:xfrm>
            <a:off x="5652120" y="2492896"/>
            <a:ext cx="3227851" cy="242088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κειμένου"/>
          <p:cNvSpPr>
            <a:spLocks noGrp="1"/>
          </p:cNvSpPr>
          <p:nvPr>
            <p:ph type="body" idx="1"/>
          </p:nvPr>
        </p:nvSpPr>
        <p:spPr>
          <a:xfrm>
            <a:off x="467544" y="1351672"/>
            <a:ext cx="8352928" cy="5317688"/>
          </a:xfrm>
        </p:spPr>
        <p:txBody>
          <a:bodyPr>
            <a:normAutofit/>
          </a:bodyPr>
          <a:lstStyle/>
          <a:p>
            <a:pPr algn="ctr"/>
            <a:r>
              <a:rPr lang="el-GR" sz="2200" i="1" dirty="0" smtClean="0"/>
              <a:t>Συμπερασματικά, οι αποκαλυπτικές και εσχατολογικές αντιλήψεις, οι οποίες παρουσιάζονται στο Κοράνιο και στη μεταγενέστερη ισλαμική παράδοση, αποτελούν ένα συνονθύλευμα από αντίστοιχες ιρανικές, βιβλικές και ιουδαϊκές εσχατολογικές δοξασίες. Το κήρυγμα του Μωάμεθ βρίθει από τέτοιες αντιλήψεις, επηρεασμένο πιθανότατα </a:t>
            </a:r>
            <a:r>
              <a:rPr lang="el-GR" sz="2200" i="1" dirty="0" smtClean="0"/>
              <a:t>από</a:t>
            </a:r>
            <a:r>
              <a:rPr lang="en-US" sz="2200" i="1" dirty="0" smtClean="0"/>
              <a:t> </a:t>
            </a:r>
            <a:r>
              <a:rPr lang="el-GR" sz="2200" i="1" dirty="0" smtClean="0"/>
              <a:t>αιρετικές </a:t>
            </a:r>
            <a:r>
              <a:rPr lang="el-GR" sz="2200" i="1" dirty="0" smtClean="0"/>
              <a:t>θρησκευτικές ιδέες, φορείς των οποίων υπήρξαν οι διωκόμενοι από το βυζαντινό κράτος νεστοριανοί και </a:t>
            </a:r>
            <a:r>
              <a:rPr lang="el-GR" sz="2200" i="1" dirty="0" smtClean="0"/>
              <a:t>μονοφυσίτες</a:t>
            </a:r>
            <a:r>
              <a:rPr lang="en-US" sz="2200" i="1" dirty="0" smtClean="0"/>
              <a:t>.</a:t>
            </a:r>
            <a:endParaRPr lang="el-GR" sz="2200" i="1" dirty="0" smtClean="0"/>
          </a:p>
          <a:p>
            <a:endParaRPr lang="el-GR" dirty="0"/>
          </a:p>
        </p:txBody>
      </p:sp>
      <p:sp>
        <p:nvSpPr>
          <p:cNvPr id="3" name="2 - Τίτλος"/>
          <p:cNvSpPr>
            <a:spLocks noGrp="1"/>
          </p:cNvSpPr>
          <p:nvPr>
            <p:ph type="title"/>
          </p:nvPr>
        </p:nvSpPr>
        <p:spPr/>
        <p:txBody>
          <a:bodyPr/>
          <a:lstStyle/>
          <a:p>
            <a:r>
              <a:rPr lang="el-GR" dirty="0" smtClean="0"/>
              <a:t>Το τέλος του κόσμου στο Ισλάμ</a:t>
            </a:r>
            <a:endParaRPr lang="el-GR" dirty="0"/>
          </a:p>
        </p:txBody>
      </p:sp>
      <p:pic>
        <p:nvPicPr>
          <p:cNvPr id="19458" name="Picture 2" descr="Αποτέλεσμα εικόνας για islam"/>
          <p:cNvPicPr>
            <a:picLocks noChangeAspect="1" noChangeArrowheads="1"/>
          </p:cNvPicPr>
          <p:nvPr/>
        </p:nvPicPr>
        <p:blipFill>
          <a:blip r:embed="rId2" cstate="print"/>
          <a:srcRect/>
          <a:stretch>
            <a:fillRect/>
          </a:stretch>
        </p:blipFill>
        <p:spPr bwMode="auto">
          <a:xfrm>
            <a:off x="2411760" y="3914906"/>
            <a:ext cx="4852285" cy="2731903"/>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κειμένου"/>
          <p:cNvSpPr>
            <a:spLocks noGrp="1"/>
          </p:cNvSpPr>
          <p:nvPr>
            <p:ph type="body" idx="1"/>
          </p:nvPr>
        </p:nvSpPr>
        <p:spPr>
          <a:xfrm>
            <a:off x="2051720" y="1340768"/>
            <a:ext cx="5544616" cy="5317688"/>
          </a:xfrm>
        </p:spPr>
        <p:txBody>
          <a:bodyPr>
            <a:normAutofit lnSpcReduction="10000"/>
          </a:bodyPr>
          <a:lstStyle/>
          <a:p>
            <a:pPr algn="ctr"/>
            <a:r>
              <a:rPr lang="el-GR" sz="2400" i="1" dirty="0" smtClean="0"/>
              <a:t>Συνεπώς δεν  υπάρχει κάποια ιδιαίτερη πρωτοτυπία στην εσχατολογία του Ισλαμισμού, η οποία ουσιαστικά εδράζεται στην αναγκαιότητα της ανταπόδοσης των πράξεων του ανθρώπου κατά τη διάρκεια της ζωής του στη γη και στην τελική διάκριση των απίστων από τους πιστούς. Το πλεονέκτημα αυτής της διδασκαλίας εδράζεται στο ότι είναι αρμονικό με την λογική αντίληψη του ανθρώπου περί μελλοντικής ανταπόδοσης αλλά το </a:t>
            </a:r>
            <a:r>
              <a:rPr lang="el-GR" sz="2400" i="1" dirty="0" smtClean="0"/>
              <a:t>μειονέκτημα</a:t>
            </a:r>
            <a:r>
              <a:rPr lang="en-US" sz="2400" i="1" dirty="0" smtClean="0"/>
              <a:t> </a:t>
            </a:r>
            <a:r>
              <a:rPr lang="el-GR" sz="2400" i="1" dirty="0" smtClean="0"/>
              <a:t>της</a:t>
            </a:r>
            <a:r>
              <a:rPr lang="en-US" sz="2400" i="1" dirty="0" smtClean="0"/>
              <a:t> </a:t>
            </a:r>
            <a:r>
              <a:rPr lang="el-GR" sz="2400" i="1" dirty="0" smtClean="0"/>
              <a:t>εντοπίζεται </a:t>
            </a:r>
            <a:r>
              <a:rPr lang="el-GR" sz="2400" i="1" dirty="0" smtClean="0"/>
              <a:t>στην αιώνια καταδίκη των απίστων λόγω της λανθασμένης πίστης τους με συνέπεια να εντείνεται η μισαλλοδοξία προς τους πιστούς άλλων θρησκειών. </a:t>
            </a:r>
          </a:p>
          <a:p>
            <a:endParaRPr lang="el-GR" dirty="0"/>
          </a:p>
        </p:txBody>
      </p:sp>
      <p:sp>
        <p:nvSpPr>
          <p:cNvPr id="3" name="2 - Τίτλος"/>
          <p:cNvSpPr>
            <a:spLocks noGrp="1"/>
          </p:cNvSpPr>
          <p:nvPr>
            <p:ph type="title"/>
          </p:nvPr>
        </p:nvSpPr>
        <p:spPr/>
        <p:txBody>
          <a:bodyPr/>
          <a:lstStyle/>
          <a:p>
            <a:r>
              <a:rPr lang="el-GR" dirty="0" smtClean="0"/>
              <a:t>Το τέλος του κόσμου στο Ισλάμ</a:t>
            </a:r>
            <a:endParaRPr lang="el-GR" dirty="0"/>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κειμένου"/>
          <p:cNvSpPr>
            <a:spLocks noGrp="1"/>
          </p:cNvSpPr>
          <p:nvPr>
            <p:ph type="body" idx="1"/>
          </p:nvPr>
        </p:nvSpPr>
        <p:spPr>
          <a:xfrm>
            <a:off x="395536" y="1351672"/>
            <a:ext cx="8568952" cy="4309576"/>
          </a:xfrm>
        </p:spPr>
        <p:txBody>
          <a:bodyPr>
            <a:normAutofit/>
          </a:bodyPr>
          <a:lstStyle/>
          <a:p>
            <a:pPr algn="ctr"/>
            <a:r>
              <a:rPr lang="el-GR" i="1" dirty="0" smtClean="0"/>
              <a:t>Εντύπωση προκαλεί, η εικόνα του παραδείσου στη μουσουλμανική εσχατολογία, ο παράδεισος θα είναι ένας κήπος υλικών απολαύσεων, ένα καταφύγιο των στερημένων πιστών, οι οποίοι θα δρέψουν τους καρπούς της πίστης τους στα έσχατα και θα ευφραίνονται ηδύποτα χωρίς ποτέ να μεθούν, υπηρετούμενοι από όμορφες κοπέλες και </a:t>
            </a:r>
            <a:r>
              <a:rPr lang="el-GR" i="1" dirty="0" smtClean="0"/>
              <a:t>νεαρούς, παράλληλα </a:t>
            </a:r>
            <a:r>
              <a:rPr lang="el-GR" i="1" dirty="0" smtClean="0"/>
              <a:t>θα συζητούν περί του Θεού παρακολουθώντας τους κολασμένους να </a:t>
            </a:r>
            <a:r>
              <a:rPr lang="el-GR" i="1" dirty="0" smtClean="0"/>
              <a:t>βασανίζονται. </a:t>
            </a:r>
            <a:r>
              <a:rPr lang="el-GR" i="1" dirty="0" smtClean="0"/>
              <a:t>Αυτό σημαίνει </a:t>
            </a:r>
            <a:r>
              <a:rPr lang="el-GR" i="1" dirty="0" smtClean="0"/>
              <a:t>ότι το εσχατολογικό </a:t>
            </a:r>
            <a:r>
              <a:rPr lang="el-GR" i="1" dirty="0" smtClean="0"/>
              <a:t>κριτήριο της σωτηρίας καθίσταται η τυφλή, απόλυτη πίστη στο Ισλάμ, ανεξάρτητα από οποιαδήποτε έννοια </a:t>
            </a:r>
            <a:r>
              <a:rPr lang="el-GR" i="1" dirty="0" smtClean="0"/>
              <a:t>δικαιοσύνης, εφόσον </a:t>
            </a:r>
            <a:r>
              <a:rPr lang="el-GR" i="1" dirty="0" smtClean="0"/>
              <a:t>ο άπιστος δεν έχει την ελπίδα της </a:t>
            </a:r>
            <a:r>
              <a:rPr lang="el-GR" i="1" dirty="0" smtClean="0"/>
              <a:t>σωτηρίας ακόμα </a:t>
            </a:r>
            <a:r>
              <a:rPr lang="el-GR" i="1" dirty="0" smtClean="0"/>
              <a:t>και αν έχει πράξει καλά έργα σε αντίθεση με τον μουσουλμάνο, ο οποίος παρέβηκε το Ισλάμ αλλά δύναται να εξαγνιστεί χωρίς να παραμείνει αιώνια στο πυρ της κόλασης</a:t>
            </a:r>
          </a:p>
          <a:p>
            <a:endParaRPr lang="el-GR" dirty="0"/>
          </a:p>
        </p:txBody>
      </p:sp>
      <p:sp>
        <p:nvSpPr>
          <p:cNvPr id="3" name="2 - Τίτλος"/>
          <p:cNvSpPr>
            <a:spLocks noGrp="1"/>
          </p:cNvSpPr>
          <p:nvPr>
            <p:ph type="title"/>
          </p:nvPr>
        </p:nvSpPr>
        <p:spPr>
          <a:xfrm>
            <a:off x="683568" y="548680"/>
            <a:ext cx="8156448" cy="777240"/>
          </a:xfrm>
        </p:spPr>
        <p:txBody>
          <a:bodyPr/>
          <a:lstStyle/>
          <a:p>
            <a:r>
              <a:rPr lang="el-GR" dirty="0" smtClean="0"/>
              <a:t>Παράδεισος για τους ισλαμιστές…</a:t>
            </a:r>
            <a:endParaRPr lang="el-GR" dirty="0"/>
          </a:p>
        </p:txBody>
      </p:sp>
      <p:pic>
        <p:nvPicPr>
          <p:cNvPr id="20482" name="Picture 2" descr="Αποτέλεσμα εικόνας για ισλαμ παραδεισος"/>
          <p:cNvPicPr>
            <a:picLocks noChangeAspect="1" noChangeArrowheads="1"/>
          </p:cNvPicPr>
          <p:nvPr/>
        </p:nvPicPr>
        <p:blipFill>
          <a:blip r:embed="rId2" cstate="print"/>
          <a:srcRect/>
          <a:stretch>
            <a:fillRect/>
          </a:stretch>
        </p:blipFill>
        <p:spPr bwMode="auto">
          <a:xfrm>
            <a:off x="3203848" y="4828201"/>
            <a:ext cx="2873921" cy="2029799"/>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κειμένου"/>
          <p:cNvSpPr>
            <a:spLocks noGrp="1"/>
          </p:cNvSpPr>
          <p:nvPr>
            <p:ph type="body" idx="1"/>
          </p:nvPr>
        </p:nvSpPr>
        <p:spPr/>
        <p:txBody>
          <a:bodyPr/>
          <a:lstStyle/>
          <a:p>
            <a:endParaRPr lang="el-GR"/>
          </a:p>
        </p:txBody>
      </p:sp>
      <p:sp>
        <p:nvSpPr>
          <p:cNvPr id="3" name="2 - Τίτλος"/>
          <p:cNvSpPr>
            <a:spLocks noGrp="1"/>
          </p:cNvSpPr>
          <p:nvPr>
            <p:ph type="title"/>
          </p:nvPr>
        </p:nvSpPr>
        <p:spPr/>
        <p:txBody>
          <a:bodyPr/>
          <a:lstStyle/>
          <a:p>
            <a:endParaRPr lang="el-GR"/>
          </a:p>
        </p:txBody>
      </p:sp>
      <p:pic>
        <p:nvPicPr>
          <p:cNvPr id="21506" name="Picture 2" descr="Αποτέλεσμα εικόνας για τελος παρουσιασης"/>
          <p:cNvPicPr>
            <a:picLocks noChangeAspect="1" noChangeArrowheads="1"/>
          </p:cNvPicPr>
          <p:nvPr/>
        </p:nvPicPr>
        <p:blipFill>
          <a:blip r:embed="rId2" cstate="print"/>
          <a:srcRect/>
          <a:stretch>
            <a:fillRect/>
          </a:stretch>
        </p:blipFill>
        <p:spPr bwMode="auto">
          <a:xfrm>
            <a:off x="-1" y="0"/>
            <a:ext cx="9317935" cy="6858000"/>
          </a:xfrm>
          <a:prstGeom prst="rect">
            <a:avLst/>
          </a:prstGeom>
          <a:noFill/>
        </p:spPr>
      </p:pic>
    </p:spTree>
  </p:cSld>
  <p:clrMapOvr>
    <a:masterClrMapping/>
  </p:clrMapOvr>
  <p:transition>
    <p:wedg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Μετρό">
  <a:themeElements>
    <a:clrScheme name="Μετρό">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Μετρό">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Μετρό">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110</TotalTime>
  <Words>764</Words>
  <Application>Microsoft Office PowerPoint</Application>
  <PresentationFormat>Προβολή στην οθόνη (4:3)</PresentationFormat>
  <Paragraphs>22</Paragraphs>
  <Slides>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Μετρό</vt:lpstr>
      <vt:lpstr>ΙΣΛΑΜΙΣΤΙΚΗ ΕΣΧΑΤΟΛΟΓΙΑ</vt:lpstr>
      <vt:lpstr>Το Ισλάμ…</vt:lpstr>
      <vt:lpstr>Το τέλος του κόσμου στο Ισλάμ</vt:lpstr>
      <vt:lpstr>Το τέλος του κόσμου στο Ισλάμ</vt:lpstr>
      <vt:lpstr>Το τέλος του κόσμου στο Ισλάμ</vt:lpstr>
      <vt:lpstr>Το τέλος του κόσμου στο Ισλάμ</vt:lpstr>
      <vt:lpstr>Το τέλος του κόσμου στο Ισλάμ</vt:lpstr>
      <vt:lpstr>Παράδεισος για τους ισλαμιστές…</vt:lpstr>
      <vt:lpstr>Διαφάνεια 9</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ΙΣΛΑΜΙΣΤΙΚΗ ΕΣΧΑΤΟΛΟΓΙΑ</dc:title>
  <dc:creator>OLGA</dc:creator>
  <cp:lastModifiedBy>OLGA</cp:lastModifiedBy>
  <cp:revision>11</cp:revision>
  <dcterms:created xsi:type="dcterms:W3CDTF">2017-03-30T13:04:13Z</dcterms:created>
  <dcterms:modified xsi:type="dcterms:W3CDTF">2017-03-30T14:54:50Z</dcterms:modified>
</cp:coreProperties>
</file>