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5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1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85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3083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1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31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9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15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1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78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00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8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3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0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7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2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2DDA3-978C-4CF4-B98D-A06923F27C39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B881-2746-4F20-823F-4A048600C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36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812" y="1505243"/>
            <a:ext cx="8824455" cy="2390521"/>
          </a:xfrm>
        </p:spPr>
        <p:txBody>
          <a:bodyPr/>
          <a:lstStyle/>
          <a:p>
            <a:r>
              <a:rPr lang="el-GR" sz="4400" dirty="0"/>
              <a:t> Πρότυπο Γυμνάσιο Ευαγγελικής Σχολής Σμύρνης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2006761"/>
          </a:xfrm>
        </p:spPr>
        <p:txBody>
          <a:bodyPr/>
          <a:lstStyle/>
          <a:p>
            <a:r>
              <a:rPr lang="el-GR" dirty="0"/>
              <a:t>Γιάννης </a:t>
            </a:r>
            <a:r>
              <a:rPr lang="el-GR" dirty="0" err="1"/>
              <a:t>Σταν</a:t>
            </a:r>
            <a:r>
              <a:rPr lang="el-GR" dirty="0"/>
              <a:t> Α’3</a:t>
            </a:r>
          </a:p>
          <a:p>
            <a:r>
              <a:rPr lang="el-GR" dirty="0"/>
              <a:t>Θ.Ε.5</a:t>
            </a:r>
          </a:p>
          <a:p>
            <a:r>
              <a:rPr lang="el-GR" dirty="0"/>
              <a:t>Τα 99 ονόματα του </a:t>
            </a:r>
            <a:r>
              <a:rPr lang="el-GR" dirty="0" err="1"/>
              <a:t>Αλαάχ</a:t>
            </a:r>
            <a:endParaRPr lang="el-GR" dirty="0"/>
          </a:p>
          <a:p>
            <a:r>
              <a:rPr lang="el-GR" dirty="0"/>
              <a:t>4/7/2017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31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39450"/>
              </p:ext>
            </p:extLst>
          </p:nvPr>
        </p:nvGraphicFramePr>
        <p:xfrm>
          <a:off x="681038" y="2336799"/>
          <a:ext cx="11276500" cy="422265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19125">
                  <a:extLst>
                    <a:ext uri="{9D8B030D-6E8A-4147-A177-3AD203B41FA5}">
                      <a16:colId xmlns:a16="http://schemas.microsoft.com/office/drawing/2014/main" val="2066948845"/>
                    </a:ext>
                  </a:extLst>
                </a:gridCol>
                <a:gridCol w="2819125">
                  <a:extLst>
                    <a:ext uri="{9D8B030D-6E8A-4147-A177-3AD203B41FA5}">
                      <a16:colId xmlns:a16="http://schemas.microsoft.com/office/drawing/2014/main" val="2164305397"/>
                    </a:ext>
                  </a:extLst>
                </a:gridCol>
                <a:gridCol w="2819125">
                  <a:extLst>
                    <a:ext uri="{9D8B030D-6E8A-4147-A177-3AD203B41FA5}">
                      <a16:colId xmlns:a16="http://schemas.microsoft.com/office/drawing/2014/main" val="2062296180"/>
                    </a:ext>
                  </a:extLst>
                </a:gridCol>
                <a:gridCol w="2819125">
                  <a:extLst>
                    <a:ext uri="{9D8B030D-6E8A-4147-A177-3AD203B41FA5}">
                      <a16:colId xmlns:a16="http://schemas.microsoft.com/office/drawing/2014/main" val="2763755153"/>
                    </a:ext>
                  </a:extLst>
                </a:gridCol>
              </a:tblGrid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الباعث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Μπαΐτ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Ανασταίνει τους Νεκρούς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824226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الشهيد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</a:t>
                      </a:r>
                      <a:r>
                        <a:rPr lang="el-GR" dirty="0" err="1">
                          <a:effectLst/>
                        </a:rPr>
                        <a:t>Σαχίντ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Μάρτυρας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696785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Αληθινός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766539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الوكيل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Ουακίλ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Εμπιστεύσιμος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455612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القوى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Κουαουίι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Δυνατός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997394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المتين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Ματίν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Στέρεος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742943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الولى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Ουαλίγιι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Φίλος, Δάσκαλος και Βοηθός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0460"/>
                  </a:ext>
                </a:extLst>
              </a:tr>
              <a:tr h="490415">
                <a:tc>
                  <a:txBody>
                    <a:bodyPr/>
                    <a:lstStyle/>
                    <a:p>
                      <a:r>
                        <a:rPr lang="el-GR" dirty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الحميد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Χαμίντ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 Ο Αξιέπαινος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3773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4462" y="-101817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36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734677"/>
              </p:ext>
            </p:extLst>
          </p:nvPr>
        </p:nvGraphicFramePr>
        <p:xfrm>
          <a:off x="680321" y="2085340"/>
          <a:ext cx="10908984" cy="447453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727246">
                  <a:extLst>
                    <a:ext uri="{9D8B030D-6E8A-4147-A177-3AD203B41FA5}">
                      <a16:colId xmlns:a16="http://schemas.microsoft.com/office/drawing/2014/main" val="2126859063"/>
                    </a:ext>
                  </a:extLst>
                </a:gridCol>
                <a:gridCol w="2727246">
                  <a:extLst>
                    <a:ext uri="{9D8B030D-6E8A-4147-A177-3AD203B41FA5}">
                      <a16:colId xmlns:a16="http://schemas.microsoft.com/office/drawing/2014/main" val="1852472384"/>
                    </a:ext>
                  </a:extLst>
                </a:gridCol>
                <a:gridCol w="2727246">
                  <a:extLst>
                    <a:ext uri="{9D8B030D-6E8A-4147-A177-3AD203B41FA5}">
                      <a16:colId xmlns:a16="http://schemas.microsoft.com/office/drawing/2014/main" val="1586962874"/>
                    </a:ext>
                  </a:extLst>
                </a:gridCol>
                <a:gridCol w="2727246">
                  <a:extLst>
                    <a:ext uri="{9D8B030D-6E8A-4147-A177-3AD203B41FA5}">
                      <a16:colId xmlns:a16="http://schemas.microsoft.com/office/drawing/2014/main" val="2622181425"/>
                    </a:ext>
                  </a:extLst>
                </a:gridCol>
              </a:tblGrid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المحصى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Μουχσί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Τιμητής των Πάντων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28684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المبدئ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Μουμπντί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Παραγωγός των Πάντων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248674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dirty="0">
                          <a:effectLst/>
                        </a:rPr>
                        <a:t>المعيد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Μουχίι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Αποκαθιστά τα Πάντα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28276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المحيى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Μουχίι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Ζωοδότης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64547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المميت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Μουμίτ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Καταστροφέας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657571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Χαγίι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Αθάνατος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205273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القيوم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Καγιούμ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Αυτοσυντηρούμενος Δότης των Πάντων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889153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الواجد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Ουαζίντ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Ευρετής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147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0771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444587"/>
              </p:ext>
            </p:extLst>
          </p:nvPr>
        </p:nvGraphicFramePr>
        <p:xfrm>
          <a:off x="681038" y="2651760"/>
          <a:ext cx="10428924" cy="3581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231">
                  <a:extLst>
                    <a:ext uri="{9D8B030D-6E8A-4147-A177-3AD203B41FA5}">
                      <a16:colId xmlns:a16="http://schemas.microsoft.com/office/drawing/2014/main" val="3455512667"/>
                    </a:ext>
                  </a:extLst>
                </a:gridCol>
                <a:gridCol w="2607231">
                  <a:extLst>
                    <a:ext uri="{9D8B030D-6E8A-4147-A177-3AD203B41FA5}">
                      <a16:colId xmlns:a16="http://schemas.microsoft.com/office/drawing/2014/main" val="894640541"/>
                    </a:ext>
                  </a:extLst>
                </a:gridCol>
                <a:gridCol w="2607231">
                  <a:extLst>
                    <a:ext uri="{9D8B030D-6E8A-4147-A177-3AD203B41FA5}">
                      <a16:colId xmlns:a16="http://schemas.microsoft.com/office/drawing/2014/main" val="432676308"/>
                    </a:ext>
                  </a:extLst>
                </a:gridCol>
                <a:gridCol w="2607231">
                  <a:extLst>
                    <a:ext uri="{9D8B030D-6E8A-4147-A177-3AD203B41FA5}">
                      <a16:colId xmlns:a16="http://schemas.microsoft.com/office/drawing/2014/main" val="179228445"/>
                    </a:ext>
                  </a:extLst>
                </a:gridCol>
              </a:tblGrid>
              <a:tr h="144463">
                <a:tc>
                  <a:txBody>
                    <a:bodyPr/>
                    <a:lstStyle/>
                    <a:p>
                      <a:r>
                        <a:rPr lang="el-GR" dirty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الماجد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Μαζίντ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Υπέρλαμπρος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970572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الواحد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Ουαχίντ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Ένας κι Αδιαίρετος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821635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الاحد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Αχάντ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Ένας και Μοναδικός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140695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الاحد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</a:t>
                      </a:r>
                      <a:r>
                        <a:rPr lang="el-GR" dirty="0" err="1">
                          <a:effectLst/>
                        </a:rPr>
                        <a:t>Σαμάντ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Αιώνιος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830010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القادر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Καντίρ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Ικανός για τα Πάντα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391854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المقتدر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Μουκταντίρ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Κυρίαρχος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816175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المقدم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Μουκαντίμ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Επισπεύδων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975349"/>
                  </a:ext>
                </a:extLst>
              </a:tr>
              <a:tr h="459423">
                <a:tc>
                  <a:txBody>
                    <a:bodyPr/>
                    <a:lstStyle/>
                    <a:p>
                      <a:r>
                        <a:rPr lang="el-GR" dirty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المؤخر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Μουακχίρ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Αναβλητικός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788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46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337789"/>
              </p:ext>
            </p:extLst>
          </p:nvPr>
        </p:nvGraphicFramePr>
        <p:xfrm>
          <a:off x="681038" y="2336799"/>
          <a:ext cx="10559048" cy="4122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9762">
                  <a:extLst>
                    <a:ext uri="{9D8B030D-6E8A-4147-A177-3AD203B41FA5}">
                      <a16:colId xmlns:a16="http://schemas.microsoft.com/office/drawing/2014/main" val="607637209"/>
                    </a:ext>
                  </a:extLst>
                </a:gridCol>
                <a:gridCol w="2639762">
                  <a:extLst>
                    <a:ext uri="{9D8B030D-6E8A-4147-A177-3AD203B41FA5}">
                      <a16:colId xmlns:a16="http://schemas.microsoft.com/office/drawing/2014/main" val="827414692"/>
                    </a:ext>
                  </a:extLst>
                </a:gridCol>
                <a:gridCol w="2639762">
                  <a:extLst>
                    <a:ext uri="{9D8B030D-6E8A-4147-A177-3AD203B41FA5}">
                      <a16:colId xmlns:a16="http://schemas.microsoft.com/office/drawing/2014/main" val="3576388819"/>
                    </a:ext>
                  </a:extLst>
                </a:gridCol>
                <a:gridCol w="2639762">
                  <a:extLst>
                    <a:ext uri="{9D8B030D-6E8A-4147-A177-3AD203B41FA5}">
                      <a16:colId xmlns:a16="http://schemas.microsoft.com/office/drawing/2014/main" val="4152974688"/>
                    </a:ext>
                  </a:extLst>
                </a:gridCol>
              </a:tblGrid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الأول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Αουάλ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Πρώτος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012104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الأخر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Al-Αχίρ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Τελευταίος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611024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الظاهر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Αζ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Ζαχίρ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Νικητής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904625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الباطن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Μπατίν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Κρυφός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112096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الوالي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Ουαλί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Αρωγός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987064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المتعالي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Μουτααλί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εξυψώνεται μόνος του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131781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Δίκαιος και Ευγενής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752504"/>
                  </a:ext>
                </a:extLst>
              </a:tr>
              <a:tr h="497449">
                <a:tc>
                  <a:txBody>
                    <a:bodyPr/>
                    <a:lstStyle/>
                    <a:p>
                      <a:r>
                        <a:rPr lang="el-GR" dirty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التواب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Ατ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Ταουάμπ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Υποχωρών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321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91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806397"/>
              </p:ext>
            </p:extLst>
          </p:nvPr>
        </p:nvGraphicFramePr>
        <p:xfrm>
          <a:off x="144776" y="2039814"/>
          <a:ext cx="11643952" cy="456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0988">
                  <a:extLst>
                    <a:ext uri="{9D8B030D-6E8A-4147-A177-3AD203B41FA5}">
                      <a16:colId xmlns:a16="http://schemas.microsoft.com/office/drawing/2014/main" val="2842315801"/>
                    </a:ext>
                  </a:extLst>
                </a:gridCol>
                <a:gridCol w="2910988">
                  <a:extLst>
                    <a:ext uri="{9D8B030D-6E8A-4147-A177-3AD203B41FA5}">
                      <a16:colId xmlns:a16="http://schemas.microsoft.com/office/drawing/2014/main" val="3116775338"/>
                    </a:ext>
                  </a:extLst>
                </a:gridCol>
                <a:gridCol w="2910988">
                  <a:extLst>
                    <a:ext uri="{9D8B030D-6E8A-4147-A177-3AD203B41FA5}">
                      <a16:colId xmlns:a16="http://schemas.microsoft.com/office/drawing/2014/main" val="1106283611"/>
                    </a:ext>
                  </a:extLst>
                </a:gridCol>
                <a:gridCol w="2910988">
                  <a:extLst>
                    <a:ext uri="{9D8B030D-6E8A-4147-A177-3AD203B41FA5}">
                      <a16:colId xmlns:a16="http://schemas.microsoft.com/office/drawing/2014/main" val="2462236346"/>
                    </a:ext>
                  </a:extLst>
                </a:gridCol>
              </a:tblGrid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المنتقم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Μουντακίμ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Εκδικητής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307260"/>
                  </a:ext>
                </a:extLst>
              </a:tr>
              <a:tr h="612105">
                <a:tc>
                  <a:txBody>
                    <a:bodyPr/>
                    <a:lstStyle/>
                    <a:p>
                      <a:r>
                        <a:rPr lang="el-GR" dirty="0"/>
                        <a:t>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العفو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Αφούγ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</a:t>
                      </a:r>
                      <a:r>
                        <a:rPr lang="el-GR" dirty="0" err="1">
                          <a:effectLst/>
                        </a:rPr>
                        <a:t>Συγχωρεί</a:t>
                      </a:r>
                      <a:r>
                        <a:rPr lang="el-GR" dirty="0">
                          <a:effectLst/>
                        </a:rPr>
                        <a:t> τις Αμαρτίες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31546"/>
                  </a:ext>
                </a:extLst>
              </a:tr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الرؤوف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Ραούφ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Ελεήμων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497261"/>
                  </a:ext>
                </a:extLst>
              </a:tr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مالك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الملك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Μαλίκ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ουλ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Μουλκ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Κτήτωρ</a:t>
                      </a:r>
                      <a:r>
                        <a:rPr lang="el-GR" dirty="0">
                          <a:effectLst/>
                        </a:rPr>
                        <a:t> των Πάντων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46447"/>
                  </a:ext>
                </a:extLst>
              </a:tr>
              <a:tr h="874436">
                <a:tc>
                  <a:txBody>
                    <a:bodyPr/>
                    <a:lstStyle/>
                    <a:p>
                      <a:r>
                        <a:rPr lang="el-GR" dirty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ذو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الجلال</a:t>
                      </a:r>
                      <a:endParaRPr lang="el-GR" dirty="0">
                        <a:effectLst/>
                      </a:endParaRPr>
                    </a:p>
                    <a:p>
                      <a:r>
                        <a:rPr lang="el-GR" dirty="0" err="1">
                          <a:effectLst/>
                        </a:rPr>
                        <a:t>والإكرام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Ντου λ </a:t>
                      </a:r>
                      <a:r>
                        <a:rPr lang="el-GR" dirty="0" err="1">
                          <a:effectLst/>
                        </a:rPr>
                        <a:t>Τζαλαλί</a:t>
                      </a:r>
                      <a:br>
                        <a:rPr lang="el-GR" dirty="0">
                          <a:effectLst/>
                        </a:rPr>
                      </a:br>
                      <a:r>
                        <a:rPr lang="el-GR" dirty="0" err="1">
                          <a:effectLst/>
                        </a:rPr>
                        <a:t>γουα</a:t>
                      </a:r>
                      <a:r>
                        <a:rPr lang="el-GR" dirty="0">
                          <a:effectLst/>
                        </a:rPr>
                        <a:t> λ </a:t>
                      </a:r>
                      <a:r>
                        <a:rPr lang="el-GR" dirty="0" err="1">
                          <a:effectLst/>
                        </a:rPr>
                        <a:t>Ικράμ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Άρχων της Μεγαλοπρέπειας και Γενναιοδωρίας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221955"/>
                  </a:ext>
                </a:extLst>
              </a:tr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المقسط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Μουκσίτ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Ανταποδοτής</a:t>
                      </a:r>
                      <a:r>
                        <a:rPr lang="el-GR" dirty="0">
                          <a:effectLst/>
                        </a:rPr>
                        <a:t> των ίσων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02182"/>
                  </a:ext>
                </a:extLst>
              </a:tr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الجامع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Τζαμί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Ενωτής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853685"/>
                  </a:ext>
                </a:extLst>
              </a:tr>
              <a:tr h="502193">
                <a:tc>
                  <a:txBody>
                    <a:bodyPr/>
                    <a:lstStyle/>
                    <a:p>
                      <a:r>
                        <a:rPr lang="el-GR" dirty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الغني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Γκανίγι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Αυτάρκης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065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274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593853"/>
              </p:ext>
            </p:extLst>
          </p:nvPr>
        </p:nvGraphicFramePr>
        <p:xfrm>
          <a:off x="315278" y="2336800"/>
          <a:ext cx="11510964" cy="4216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741">
                  <a:extLst>
                    <a:ext uri="{9D8B030D-6E8A-4147-A177-3AD203B41FA5}">
                      <a16:colId xmlns:a16="http://schemas.microsoft.com/office/drawing/2014/main" val="1598629145"/>
                    </a:ext>
                  </a:extLst>
                </a:gridCol>
                <a:gridCol w="2877741">
                  <a:extLst>
                    <a:ext uri="{9D8B030D-6E8A-4147-A177-3AD203B41FA5}">
                      <a16:colId xmlns:a16="http://schemas.microsoft.com/office/drawing/2014/main" val="4236814627"/>
                    </a:ext>
                  </a:extLst>
                </a:gridCol>
                <a:gridCol w="2877741">
                  <a:extLst>
                    <a:ext uri="{9D8B030D-6E8A-4147-A177-3AD203B41FA5}">
                      <a16:colId xmlns:a16="http://schemas.microsoft.com/office/drawing/2014/main" val="752142669"/>
                    </a:ext>
                  </a:extLst>
                </a:gridCol>
                <a:gridCol w="2877741">
                  <a:extLst>
                    <a:ext uri="{9D8B030D-6E8A-4147-A177-3AD203B41FA5}">
                      <a16:colId xmlns:a16="http://schemas.microsoft.com/office/drawing/2014/main" val="3133268845"/>
                    </a:ext>
                  </a:extLst>
                </a:gridCol>
              </a:tblGrid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المغني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Μουγκνί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Απελευθερωτής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66264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المانع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Μανί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Υπερασπιστής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986560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الضار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Αντ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Νταρ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Βλαβερός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785563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النافع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Αν </a:t>
                      </a:r>
                      <a:r>
                        <a:rPr lang="el-GR" dirty="0" err="1">
                          <a:effectLst/>
                        </a:rPr>
                        <a:t>Νάφι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Ευεργέτης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575414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النور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Αν Νουρ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Δημιουργός του Φωτός στις Καρδιές των Πιστών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23601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الهادي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Χαντί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Οδηγός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210965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البديع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Μπαντί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Ασύγκριτος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381931"/>
                  </a:ext>
                </a:extLst>
              </a:tr>
              <a:tr h="510858">
                <a:tc>
                  <a:txBody>
                    <a:bodyPr/>
                    <a:lstStyle/>
                    <a:p>
                      <a:r>
                        <a:rPr lang="el-GR" dirty="0"/>
                        <a:t>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الباقي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Μπακί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O </a:t>
                      </a:r>
                      <a:r>
                        <a:rPr lang="el-GR" dirty="0">
                          <a:effectLst/>
                        </a:rPr>
                        <a:t>Αμετάβλητος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34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289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248139"/>
              </p:ext>
            </p:extLst>
          </p:nvPr>
        </p:nvGraphicFramePr>
        <p:xfrm>
          <a:off x="1023938" y="2788920"/>
          <a:ext cx="10040304" cy="185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102">
                  <a:extLst>
                    <a:ext uri="{9D8B030D-6E8A-4147-A177-3AD203B41FA5}">
                      <a16:colId xmlns:a16="http://schemas.microsoft.com/office/drawing/2014/main" val="2816575955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val="3667813410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504010767"/>
                    </a:ext>
                  </a:extLst>
                </a:gridCol>
                <a:gridCol w="4389122">
                  <a:extLst>
                    <a:ext uri="{9D8B030D-6E8A-4147-A177-3AD203B41FA5}">
                      <a16:colId xmlns:a16="http://schemas.microsoft.com/office/drawing/2014/main" val="1779857561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r>
                        <a:rPr lang="el-GR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الوارث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Ουαρίτ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Κληρονόμος των Πάντων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02161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l-GR" dirty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الرشيد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Ρασίντ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Οδηγός και αλάνθαστος Δάσκαλος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9295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l-GR" dirty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الصبور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</a:t>
                      </a:r>
                      <a:r>
                        <a:rPr lang="el-GR" dirty="0" err="1">
                          <a:effectLst/>
                        </a:rPr>
                        <a:t>Σαμπούρ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Υπομονετικός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361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33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99 ονόματα του Αλλάχ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"99 Κάλλιστα Ονόματα του Θεού" (αραβικά: أسماء الله الحسنى ʾasmāʾ allāh al-Ḥusnā) είναι τα ονόματα και ιδιότητες που αποδίδουν οι Μουσουλμάνοι στον Αλλάχ και περιγράφονται κυρίως στο Κοράνιο και τη Σούνα (πληθυντικός: οι σούνα =παραδόσεις).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339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7" name="Rectangle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1" name="Picture 20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pic>
        <p:nvPicPr>
          <p:cNvPr id="7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090" y="1021520"/>
            <a:ext cx="6269479" cy="481495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endParaRPr lang="en-US" sz="240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l-GR" sz="1800" dirty="0"/>
              <a:t>Το σύμβολο του </a:t>
            </a:r>
            <a:r>
              <a:rPr lang="el-GR" sz="1800" dirty="0" err="1"/>
              <a:t>Αλαάχ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491704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25278"/>
              </p:ext>
            </p:extLst>
          </p:nvPr>
        </p:nvGraphicFramePr>
        <p:xfrm>
          <a:off x="680321" y="2336800"/>
          <a:ext cx="11164676" cy="3816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020">
                  <a:extLst>
                    <a:ext uri="{9D8B030D-6E8A-4147-A177-3AD203B41FA5}">
                      <a16:colId xmlns:a16="http://schemas.microsoft.com/office/drawing/2014/main" val="4059959644"/>
                    </a:ext>
                  </a:extLst>
                </a:gridCol>
                <a:gridCol w="3710318">
                  <a:extLst>
                    <a:ext uri="{9D8B030D-6E8A-4147-A177-3AD203B41FA5}">
                      <a16:colId xmlns:a16="http://schemas.microsoft.com/office/drawing/2014/main" val="3717584403"/>
                    </a:ext>
                  </a:extLst>
                </a:gridCol>
                <a:gridCol w="2023212">
                  <a:extLst>
                    <a:ext uri="{9D8B030D-6E8A-4147-A177-3AD203B41FA5}">
                      <a16:colId xmlns:a16="http://schemas.microsoft.com/office/drawing/2014/main" val="3520014210"/>
                    </a:ext>
                  </a:extLst>
                </a:gridCol>
                <a:gridCol w="3559126">
                  <a:extLst>
                    <a:ext uri="{9D8B030D-6E8A-4147-A177-3AD203B41FA5}">
                      <a16:colId xmlns:a16="http://schemas.microsoft.com/office/drawing/2014/main" val="42192632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الرحمن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Ραχμάν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 Ελεήμων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05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الرحيم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Ραχίμ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Φιλεύσπλαχνος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4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الملك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Μαλίκ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Κύριος, ο Άρχοντας, ο Αληθινός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35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dirty="0">
                          <a:effectLst/>
                        </a:rPr>
                        <a:t>القدوس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Κουντούς</a:t>
                      </a:r>
                      <a:endParaRPr lang="ar-AE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Πανάγιος, ο Πάναγνος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315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السلام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Σαλάμ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Πηγή ειρήνης, ασφάλειας και ευλογίας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92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>
                          <a:effectLst/>
                        </a:rPr>
                        <a:t>المؤمن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Μουμίν</a:t>
                      </a:r>
                      <a:endParaRPr lang="ar-AE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Εγγυητής της ασφάλειας και αλήθειας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579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المهيمن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Μουχαϊμίν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Φύλακας, ο </a:t>
                      </a:r>
                      <a:r>
                        <a:rPr lang="el-GR" dirty="0" err="1">
                          <a:effectLst/>
                        </a:rPr>
                        <a:t>Πανόπτης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137160"/>
                  </a:ext>
                </a:extLst>
              </a:tr>
              <a:tr h="413043">
                <a:tc>
                  <a:txBody>
                    <a:bodyPr/>
                    <a:lstStyle/>
                    <a:p>
                      <a:r>
                        <a:rPr lang="el-GR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>
                          <a:effectLst/>
                        </a:rPr>
                        <a:t>العزيز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Αζίζ</a:t>
                      </a:r>
                      <a:endParaRPr lang="ar-AE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Παντοδύναμος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483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700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0519"/>
              </p:ext>
            </p:extLst>
          </p:nvPr>
        </p:nvGraphicFramePr>
        <p:xfrm>
          <a:off x="680321" y="1956971"/>
          <a:ext cx="10390236" cy="41343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97559">
                  <a:extLst>
                    <a:ext uri="{9D8B030D-6E8A-4147-A177-3AD203B41FA5}">
                      <a16:colId xmlns:a16="http://schemas.microsoft.com/office/drawing/2014/main" val="3402779122"/>
                    </a:ext>
                  </a:extLst>
                </a:gridCol>
                <a:gridCol w="2597559">
                  <a:extLst>
                    <a:ext uri="{9D8B030D-6E8A-4147-A177-3AD203B41FA5}">
                      <a16:colId xmlns:a16="http://schemas.microsoft.com/office/drawing/2014/main" val="1874119590"/>
                    </a:ext>
                  </a:extLst>
                </a:gridCol>
                <a:gridCol w="2597559">
                  <a:extLst>
                    <a:ext uri="{9D8B030D-6E8A-4147-A177-3AD203B41FA5}">
                      <a16:colId xmlns:a16="http://schemas.microsoft.com/office/drawing/2014/main" val="3996881893"/>
                    </a:ext>
                  </a:extLst>
                </a:gridCol>
                <a:gridCol w="2597559">
                  <a:extLst>
                    <a:ext uri="{9D8B030D-6E8A-4147-A177-3AD203B41FA5}">
                      <a16:colId xmlns:a16="http://schemas.microsoft.com/office/drawing/2014/main" val="513514808"/>
                    </a:ext>
                  </a:extLst>
                </a:gridCol>
              </a:tblGrid>
              <a:tr h="701113">
                <a:tc>
                  <a:txBody>
                    <a:bodyPr/>
                    <a:lstStyle/>
                    <a:p>
                      <a:r>
                        <a:rPr lang="el-GR" dirty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الجبار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Τζαμπάρ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Δεσπότης, o Αγέρωχος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68242"/>
                  </a:ext>
                </a:extLst>
              </a:tr>
              <a:tr h="406200">
                <a:tc>
                  <a:txBody>
                    <a:bodyPr/>
                    <a:lstStyle/>
                    <a:p>
                      <a:r>
                        <a:rPr lang="el-GR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المتكبر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Μουτακαμπίρ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Ύψιστος, ο Μέγιστος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193028"/>
                  </a:ext>
                </a:extLst>
              </a:tr>
              <a:tr h="406200">
                <a:tc>
                  <a:txBody>
                    <a:bodyPr/>
                    <a:lstStyle/>
                    <a:p>
                      <a:r>
                        <a:rPr lang="el-GR" dirty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الخالق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Κχαλίκ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Δημιουργός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171741"/>
                  </a:ext>
                </a:extLst>
              </a:tr>
              <a:tr h="406200">
                <a:tc>
                  <a:txBody>
                    <a:bodyPr/>
                    <a:lstStyle/>
                    <a:p>
                      <a:r>
                        <a:rPr lang="el-GR" dirty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البارئ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Μπαρί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Δίκαιος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698907"/>
                  </a:ext>
                </a:extLst>
              </a:tr>
              <a:tr h="701113">
                <a:tc>
                  <a:txBody>
                    <a:bodyPr/>
                    <a:lstStyle/>
                    <a:p>
                      <a:r>
                        <a:rPr lang="el-GR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المصور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Μουσαουίρ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Δημιουργός των Μορφών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954369"/>
                  </a:ext>
                </a:extLst>
              </a:tr>
              <a:tr h="701113">
                <a:tc>
                  <a:txBody>
                    <a:bodyPr/>
                    <a:lstStyle/>
                    <a:p>
                      <a:r>
                        <a:rPr lang="el-GR" dirty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>
                          <a:effectLst/>
                        </a:rPr>
                        <a:t>الغفار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Γκαφάρ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πάντα </a:t>
                      </a:r>
                      <a:r>
                        <a:rPr lang="el-GR" dirty="0" err="1">
                          <a:effectLst/>
                        </a:rPr>
                        <a:t>συγχωρεί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537789"/>
                  </a:ext>
                </a:extLst>
              </a:tr>
              <a:tr h="406200">
                <a:tc>
                  <a:txBody>
                    <a:bodyPr/>
                    <a:lstStyle/>
                    <a:p>
                      <a:r>
                        <a:rPr lang="el-GR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القهار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Καχάρ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Καταστολέας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580770"/>
                  </a:ext>
                </a:extLst>
              </a:tr>
              <a:tr h="406200">
                <a:tc>
                  <a:txBody>
                    <a:bodyPr/>
                    <a:lstStyle/>
                    <a:p>
                      <a:r>
                        <a:rPr lang="el-GR" dirty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الوهاب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Ουαχάμπ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Παραχωρητής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14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236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538716"/>
              </p:ext>
            </p:extLst>
          </p:nvPr>
        </p:nvGraphicFramePr>
        <p:xfrm>
          <a:off x="681038" y="2336799"/>
          <a:ext cx="10376168" cy="385142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594042">
                  <a:extLst>
                    <a:ext uri="{9D8B030D-6E8A-4147-A177-3AD203B41FA5}">
                      <a16:colId xmlns:a16="http://schemas.microsoft.com/office/drawing/2014/main" val="1898229307"/>
                    </a:ext>
                  </a:extLst>
                </a:gridCol>
                <a:gridCol w="2594042">
                  <a:extLst>
                    <a:ext uri="{9D8B030D-6E8A-4147-A177-3AD203B41FA5}">
                      <a16:colId xmlns:a16="http://schemas.microsoft.com/office/drawing/2014/main" val="3901504288"/>
                    </a:ext>
                  </a:extLst>
                </a:gridCol>
                <a:gridCol w="2594042">
                  <a:extLst>
                    <a:ext uri="{9D8B030D-6E8A-4147-A177-3AD203B41FA5}">
                      <a16:colId xmlns:a16="http://schemas.microsoft.com/office/drawing/2014/main" val="3646650455"/>
                    </a:ext>
                  </a:extLst>
                </a:gridCol>
                <a:gridCol w="2594042">
                  <a:extLst>
                    <a:ext uri="{9D8B030D-6E8A-4147-A177-3AD203B41FA5}">
                      <a16:colId xmlns:a16="http://schemas.microsoft.com/office/drawing/2014/main" val="3950055298"/>
                    </a:ext>
                  </a:extLst>
                </a:gridCol>
              </a:tblGrid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الرزاق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Ραζάκ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πάντοτε παρέχει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910583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الفتاح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Φατάχ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Νικηφόρος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329791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العليم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Αλίμ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Παντογνώστης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081940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القابض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Καμπίντ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</a:t>
                      </a:r>
                      <a:r>
                        <a:rPr lang="el-GR" dirty="0" err="1">
                          <a:effectLst/>
                        </a:rPr>
                        <a:t>Χαλιναγωγητής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232294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الباسط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Μπασίτ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επεκτείνεται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919802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الخافض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Κχαφίντ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</a:t>
                      </a:r>
                      <a:r>
                        <a:rPr lang="el-GR" dirty="0" err="1">
                          <a:effectLst/>
                        </a:rPr>
                        <a:t>Ταπεινωτής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41155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الرافع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Ραφί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Εξυψωτής</a:t>
                      </a:r>
                      <a:endParaRPr lang="el-GR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110064"/>
                  </a:ext>
                </a:extLst>
              </a:tr>
              <a:tr h="458763">
                <a:tc>
                  <a:txBody>
                    <a:bodyPr/>
                    <a:lstStyle/>
                    <a:p>
                      <a:r>
                        <a:rPr lang="el-GR" dirty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>
                          <a:effectLst/>
                        </a:rPr>
                        <a:t>المعز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Μουίζ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Αποδίδων Τιμές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585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787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282450"/>
              </p:ext>
            </p:extLst>
          </p:nvPr>
        </p:nvGraphicFramePr>
        <p:xfrm>
          <a:off x="681037" y="2336800"/>
          <a:ext cx="10263628" cy="394989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65907">
                  <a:extLst>
                    <a:ext uri="{9D8B030D-6E8A-4147-A177-3AD203B41FA5}">
                      <a16:colId xmlns:a16="http://schemas.microsoft.com/office/drawing/2014/main" val="371446316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1475418401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3362403935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2758189322"/>
                    </a:ext>
                  </a:extLst>
                </a:gridCol>
              </a:tblGrid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المذل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Μουντέλ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Αποδίδων Ατίμωση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875531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السميع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</a:t>
                      </a:r>
                      <a:r>
                        <a:rPr lang="el-GR" dirty="0" err="1">
                          <a:effectLst/>
                        </a:rPr>
                        <a:t>Σαμί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ακούει τα πάντα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066258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البصير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Μπασίρ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Παντεπόπτης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07787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dirty="0">
                          <a:effectLst/>
                        </a:rPr>
                        <a:t>الحكم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Χακάμ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Κριτής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068277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العدل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Αντλ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Ακριβέστατος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118344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اللطيف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Λατίφ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Ευγενής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29376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الخبير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Κχαμπίρ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Παντογνώστης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971163"/>
                  </a:ext>
                </a:extLst>
              </a:tr>
              <a:tr h="472831">
                <a:tc>
                  <a:txBody>
                    <a:bodyPr/>
                    <a:lstStyle/>
                    <a:p>
                      <a:r>
                        <a:rPr lang="el-GR" dirty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الحليم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Χαλίμ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Επιεικής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745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8301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798819"/>
              </p:ext>
            </p:extLst>
          </p:nvPr>
        </p:nvGraphicFramePr>
        <p:xfrm>
          <a:off x="681037" y="2336799"/>
          <a:ext cx="10263628" cy="415251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565907">
                  <a:extLst>
                    <a:ext uri="{9D8B030D-6E8A-4147-A177-3AD203B41FA5}">
                      <a16:colId xmlns:a16="http://schemas.microsoft.com/office/drawing/2014/main" val="2859487136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4145029650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1645563627"/>
                    </a:ext>
                  </a:extLst>
                </a:gridCol>
                <a:gridCol w="2565907">
                  <a:extLst>
                    <a:ext uri="{9D8B030D-6E8A-4147-A177-3AD203B41FA5}">
                      <a16:colId xmlns:a16="http://schemas.microsoft.com/office/drawing/2014/main" val="776188771"/>
                    </a:ext>
                  </a:extLst>
                </a:gridCol>
              </a:tblGrid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العظيم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Αζίμ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Μεγαλοπρεπής, ο Αέναος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56139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الغفور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Γκαφούρ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</a:t>
                      </a:r>
                      <a:r>
                        <a:rPr lang="el-GR" dirty="0" err="1">
                          <a:effectLst/>
                        </a:rPr>
                        <a:t>Συγχωρεί</a:t>
                      </a:r>
                      <a:r>
                        <a:rPr lang="el-GR" dirty="0">
                          <a:effectLst/>
                        </a:rPr>
                        <a:t> τα Πάντα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268512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الشكور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Ας </a:t>
                      </a:r>
                      <a:r>
                        <a:rPr lang="el-GR" dirty="0" err="1">
                          <a:effectLst/>
                        </a:rPr>
                        <a:t>Σακούρ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Ευγνώμων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064788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العلي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Αλίγιι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Ανυπέρβλητος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651257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37</a:t>
                      </a:r>
                      <a:endParaRPr lang="en-US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r-AE" dirty="0">
                          <a:effectLst/>
                        </a:rPr>
                        <a:t>الكبير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Καμπίρ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Μεγάλος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246402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الحفيظ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Χαφίζ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Μεγάλος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90959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المقيت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Μουκίτ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Αυτός που παρέχει τροφή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536214"/>
                  </a:ext>
                </a:extLst>
              </a:tr>
              <a:tr h="446454">
                <a:tc>
                  <a:txBody>
                    <a:bodyPr/>
                    <a:lstStyle/>
                    <a:p>
                      <a:r>
                        <a:rPr lang="el-GR" dirty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الحسيب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>
                          <a:effectLst/>
                        </a:rPr>
                        <a:t>Αλ Χασίμπ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Φέρων Δικαιοσύνη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589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743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050179"/>
              </p:ext>
            </p:extLst>
          </p:nvPr>
        </p:nvGraphicFramePr>
        <p:xfrm>
          <a:off x="681037" y="2336799"/>
          <a:ext cx="10784132" cy="364196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96033">
                  <a:extLst>
                    <a:ext uri="{9D8B030D-6E8A-4147-A177-3AD203B41FA5}">
                      <a16:colId xmlns:a16="http://schemas.microsoft.com/office/drawing/2014/main" val="3625516240"/>
                    </a:ext>
                  </a:extLst>
                </a:gridCol>
                <a:gridCol w="2696033">
                  <a:extLst>
                    <a:ext uri="{9D8B030D-6E8A-4147-A177-3AD203B41FA5}">
                      <a16:colId xmlns:a16="http://schemas.microsoft.com/office/drawing/2014/main" val="3594235849"/>
                    </a:ext>
                  </a:extLst>
                </a:gridCol>
                <a:gridCol w="2696033">
                  <a:extLst>
                    <a:ext uri="{9D8B030D-6E8A-4147-A177-3AD203B41FA5}">
                      <a16:colId xmlns:a16="http://schemas.microsoft.com/office/drawing/2014/main" val="1633567728"/>
                    </a:ext>
                  </a:extLst>
                </a:gridCol>
                <a:gridCol w="2696033">
                  <a:extLst>
                    <a:ext uri="{9D8B030D-6E8A-4147-A177-3AD203B41FA5}">
                      <a16:colId xmlns:a16="http://schemas.microsoft.com/office/drawing/2014/main" val="699211792"/>
                    </a:ext>
                  </a:extLst>
                </a:gridCol>
              </a:tblGrid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الجليل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Τζαλίλ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Μεγαλοπρεπής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830567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الكريم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Καρίμ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Γενναιόδωρος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784663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الرقيب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Αρ</a:t>
                      </a:r>
                      <a:r>
                        <a:rPr lang="el-GR" dirty="0">
                          <a:effectLst/>
                        </a:rPr>
                        <a:t> </a:t>
                      </a:r>
                      <a:r>
                        <a:rPr lang="el-GR" dirty="0" err="1">
                          <a:effectLst/>
                        </a:rPr>
                        <a:t>Ρακίμπ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Παρατηρητικός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97678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المجيب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Μουτζίμπ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</a:t>
                      </a:r>
                      <a:r>
                        <a:rPr lang="el-GR" dirty="0" err="1">
                          <a:effectLst/>
                        </a:rPr>
                        <a:t>Αποκριτής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462938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الواسع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Ουασί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Πλήρης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011763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الحكيم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Χακίμ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 Σοφός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384558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الودود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Ουαντούντ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O Στοργικός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01087"/>
                  </a:ext>
                </a:extLst>
              </a:tr>
              <a:tr h="455246">
                <a:tc>
                  <a:txBody>
                    <a:bodyPr/>
                    <a:lstStyle/>
                    <a:p>
                      <a:r>
                        <a:rPr lang="el-GR" dirty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effectLst/>
                        </a:rPr>
                        <a:t>المجيد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Αλ </a:t>
                      </a:r>
                      <a:r>
                        <a:rPr lang="el-GR" dirty="0" err="1">
                          <a:effectLst/>
                        </a:rPr>
                        <a:t>Ματζίντ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effectLst/>
                        </a:rPr>
                        <a:t>Ο Ένδοξος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982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972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87</TotalTime>
  <Words>771</Words>
  <Application>Microsoft Office PowerPoint</Application>
  <PresentationFormat>Widescreen</PresentationFormat>
  <Paragraphs>405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Berlin</vt:lpstr>
      <vt:lpstr> Πρότυπο Γυμνάσιο Ευαγγελικής Σχολής Σμύρνης</vt:lpstr>
      <vt:lpstr>Τα 99 ονόματα του Αλλάχ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Πρότυπο Γυμνάσιο Ευαγγελικής Σχολής Σμύρνης</dc:title>
  <dc:creator>Cata Stan</dc:creator>
  <cp:lastModifiedBy>Cata Stan</cp:lastModifiedBy>
  <cp:revision>10</cp:revision>
  <dcterms:created xsi:type="dcterms:W3CDTF">2017-03-07T11:33:30Z</dcterms:created>
  <dcterms:modified xsi:type="dcterms:W3CDTF">2017-03-07T13:00:43Z</dcterms:modified>
</cp:coreProperties>
</file>