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63" r:id="rId4"/>
    <p:sldId id="265" r:id="rId5"/>
    <p:sldId id="258" r:id="rId6"/>
    <p:sldId id="259" r:id="rId7"/>
    <p:sldId id="260" r:id="rId8"/>
    <p:sldId id="261" r:id="rId9"/>
    <p:sldId id="266" r:id="rId10"/>
    <p:sldId id="262" r:id="rId11"/>
    <p:sldId id="264"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2A9D2-413C-4E81-A466-31667833FCF8}" type="datetimeFigureOut">
              <a:rPr lang="el-GR" smtClean="0"/>
              <a:pPr/>
              <a:t>1/2/2017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5E793D-26A8-4159-9322-4CE3FC60858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D5E793D-26A8-4159-9322-4CE3FC60858D}"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DC8180E3-C61D-4F01-B2A5-424F6A9AA60E}" type="datetimeFigureOut">
              <a:rPr lang="el-GR" smtClean="0"/>
              <a:pPr/>
              <a:t>1/2/2017</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EFAB245-5A6D-4CD1-BB13-461E0316A19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C8180E3-C61D-4F01-B2A5-424F6A9AA60E}" type="datetimeFigureOut">
              <a:rPr lang="el-GR" smtClean="0"/>
              <a:pPr/>
              <a:t>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EFAB245-5A6D-4CD1-BB13-461E0316A19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C8180E3-C61D-4F01-B2A5-424F6A9AA60E}" type="datetimeFigureOut">
              <a:rPr lang="el-GR" smtClean="0"/>
              <a:pPr/>
              <a:t>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EFAB245-5A6D-4CD1-BB13-461E0316A19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C8180E3-C61D-4F01-B2A5-424F6A9AA60E}" type="datetimeFigureOut">
              <a:rPr lang="el-GR" smtClean="0"/>
              <a:pPr/>
              <a:t>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EFAB245-5A6D-4CD1-BB13-461E0316A19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C8180E3-C61D-4F01-B2A5-424F6A9AA60E}" type="datetimeFigureOut">
              <a:rPr lang="el-GR" smtClean="0"/>
              <a:pPr/>
              <a:t>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EFAB245-5A6D-4CD1-BB13-461E0316A19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C8180E3-C61D-4F01-B2A5-424F6A9AA60E}" type="datetimeFigureOut">
              <a:rPr lang="el-GR" smtClean="0"/>
              <a:pPr/>
              <a:t>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EFAB245-5A6D-4CD1-BB13-461E0316A19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DC8180E3-C61D-4F01-B2A5-424F6A9AA60E}" type="datetimeFigureOut">
              <a:rPr lang="el-GR" smtClean="0"/>
              <a:pPr/>
              <a:t>1/2/2017</a:t>
            </a:fld>
            <a:endParaRPr lang="el-GR"/>
          </a:p>
        </p:txBody>
      </p:sp>
      <p:sp>
        <p:nvSpPr>
          <p:cNvPr id="27" name="26 - Θέση αριθμού διαφάνειας"/>
          <p:cNvSpPr>
            <a:spLocks noGrp="1"/>
          </p:cNvSpPr>
          <p:nvPr>
            <p:ph type="sldNum" sz="quarter" idx="11"/>
          </p:nvPr>
        </p:nvSpPr>
        <p:spPr/>
        <p:txBody>
          <a:bodyPr rtlCol="0"/>
          <a:lstStyle/>
          <a:p>
            <a:fld id="{CEFAB245-5A6D-4CD1-BB13-461E0316A19A}"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DC8180E3-C61D-4F01-B2A5-424F6A9AA60E}" type="datetimeFigureOut">
              <a:rPr lang="el-GR" smtClean="0"/>
              <a:pPr/>
              <a:t>1/2/2017</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CEFAB245-5A6D-4CD1-BB13-461E0316A19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C8180E3-C61D-4F01-B2A5-424F6A9AA60E}" type="datetimeFigureOut">
              <a:rPr lang="el-GR" smtClean="0"/>
              <a:pPr/>
              <a:t>1/2/2017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EFAB245-5A6D-4CD1-BB13-461E0316A19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C8180E3-C61D-4F01-B2A5-424F6A9AA60E}" type="datetimeFigureOut">
              <a:rPr lang="el-GR" smtClean="0"/>
              <a:pPr/>
              <a:t>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EFAB245-5A6D-4CD1-BB13-461E0316A19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C8180E3-C61D-4F01-B2A5-424F6A9AA60E}" type="datetimeFigureOut">
              <a:rPr lang="el-GR" smtClean="0"/>
              <a:pPr/>
              <a:t>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EFAB245-5A6D-4CD1-BB13-461E0316A19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C8180E3-C61D-4F01-B2A5-424F6A9AA60E}" type="datetimeFigureOut">
              <a:rPr lang="el-GR" smtClean="0"/>
              <a:pPr/>
              <a:t>1/2/2017</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EFAB245-5A6D-4CD1-BB13-461E0316A19A}"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4.xml"/><Relationship Id="rId7" Type="http://schemas.openxmlformats.org/officeDocument/2006/relationships/slide" Target="slide9.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www.enet.gr/?i=issue.el.home&amp;date=04/09/2011&amp;id=30614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9512" y="4437112"/>
            <a:ext cx="7799784" cy="1603177"/>
          </a:xfrm>
        </p:spPr>
        <p:txBody>
          <a:bodyPr>
            <a:normAutofit fontScale="90000"/>
          </a:bodyPr>
          <a:lstStyle/>
          <a:p>
            <a:r>
              <a:rPr lang="el-GR" sz="2200" b="1" dirty="0" smtClean="0">
                <a:solidFill>
                  <a:schemeClr val="tx1"/>
                </a:solidFill>
              </a:rPr>
              <a:t>ΟΜΑΔΑ ΑΣΣΟΙ</a:t>
            </a:r>
            <a:r>
              <a:rPr lang="el-GR" sz="2200" b="1" dirty="0" smtClean="0">
                <a:solidFill>
                  <a:schemeClr val="tx1"/>
                </a:solidFill>
              </a:rPr>
              <a:t>: ΠΥΡΠΙΡΗ </a:t>
            </a:r>
            <a:r>
              <a:rPr lang="el-GR" sz="2200" b="1" dirty="0" smtClean="0">
                <a:solidFill>
                  <a:schemeClr val="tx1"/>
                </a:solidFill>
              </a:rPr>
              <a:t>ΕΥΗ</a:t>
            </a:r>
            <a:r>
              <a:rPr lang="el-GR" sz="2200" b="1" dirty="0" smtClean="0">
                <a:solidFill>
                  <a:schemeClr val="tx1"/>
                </a:solidFill>
              </a:rPr>
              <a:t>, </a:t>
            </a:r>
            <a:r>
              <a:rPr lang="el-GR" sz="2200" b="1" dirty="0" smtClean="0">
                <a:solidFill>
                  <a:schemeClr val="tx1"/>
                </a:solidFill>
              </a:rPr>
              <a:t>ΟΙΚΟΝΟΜΟΠΟΥΛΟΥ ΒΑΣΙΑ</a:t>
            </a:r>
            <a:r>
              <a:rPr lang="el-GR" sz="2200" b="1" dirty="0" smtClean="0">
                <a:solidFill>
                  <a:schemeClr val="tx1"/>
                </a:solidFill>
              </a:rPr>
              <a:t>, ΠΡΟΥΣΑΛΙΔΗ ΕΡΥΦΙΛΗ, ΚΑΡΥΔΑΣ ΣΤΕΛΛΙΟΣ, ΜΠΑΡΙΑΜΠΑ ΡΙΚΑΡΝΤΟ </a:t>
            </a:r>
            <a:r>
              <a:rPr lang="el-GR" sz="2200" b="1" dirty="0" smtClean="0">
                <a:solidFill>
                  <a:schemeClr val="tx1"/>
                </a:solidFill>
              </a:rPr>
              <a:t/>
            </a:r>
            <a:br>
              <a:rPr lang="el-GR" sz="2200" b="1" dirty="0" smtClean="0">
                <a:solidFill>
                  <a:schemeClr val="tx1"/>
                </a:solidFill>
              </a:rPr>
            </a:br>
            <a:r>
              <a:rPr lang="el-GR" sz="2200" b="1" dirty="0" smtClean="0">
                <a:solidFill>
                  <a:schemeClr val="tx1"/>
                </a:solidFill>
              </a:rPr>
              <a:t>ΥΠΕΥΘΥΝΟΣ ΚΑΘΗΓΗΤΗΣ: Κ. ΚΑΠΕΤΑΝΑΚΗΑΣ</a:t>
            </a:r>
            <a:br>
              <a:rPr lang="el-GR" sz="2200" b="1" dirty="0" smtClean="0">
                <a:solidFill>
                  <a:schemeClr val="tx1"/>
                </a:solidFill>
              </a:rPr>
            </a:br>
            <a:r>
              <a:rPr lang="el-GR" sz="2200" b="1" dirty="0" smtClean="0">
                <a:solidFill>
                  <a:schemeClr val="tx1"/>
                </a:solidFill>
              </a:rPr>
              <a:t>ΣΧΟΛΙΚΟ ΕΤΟΣ: 2016-17</a:t>
            </a:r>
            <a:endParaRPr lang="el-GR" sz="2200" b="1" dirty="0">
              <a:solidFill>
                <a:schemeClr val="tx1"/>
              </a:solidFill>
            </a:endParaRPr>
          </a:p>
        </p:txBody>
      </p:sp>
      <p:sp>
        <p:nvSpPr>
          <p:cNvPr id="3" name="2 - Υπότιτλος"/>
          <p:cNvSpPr>
            <a:spLocks noGrp="1"/>
          </p:cNvSpPr>
          <p:nvPr>
            <p:ph type="subTitle" idx="1"/>
          </p:nvPr>
        </p:nvSpPr>
        <p:spPr>
          <a:xfrm>
            <a:off x="251520" y="404664"/>
            <a:ext cx="8892480" cy="1752600"/>
          </a:xfrm>
        </p:spPr>
        <p:txBody>
          <a:bodyPr/>
          <a:lstStyle/>
          <a:p>
            <a:r>
              <a:rPr lang="el-GR" b="1" dirty="0" smtClean="0">
                <a:solidFill>
                  <a:schemeClr val="accent6">
                    <a:lumMod val="50000"/>
                  </a:schemeClr>
                </a:solidFill>
              </a:rPr>
              <a:t>ΠΡΟΤΥΠΟ ΓΥΜΝΑΣΙΟ ΕΥΑΓΓΕΛΙΚΗΣ ΣΧΟΛΗΣ ΣΜΥΡΝΗΣ</a:t>
            </a:r>
          </a:p>
          <a:p>
            <a:r>
              <a:rPr lang="el-GR" b="1" dirty="0" smtClean="0">
                <a:solidFill>
                  <a:schemeClr val="accent6">
                    <a:lumMod val="50000"/>
                  </a:schemeClr>
                </a:solidFill>
              </a:rPr>
              <a:t>ΜΑΘΗΜΑ: ΘΡΗΣΚΕΥΤΙΚΑ ΘΕΜΑΤΙΚΗ ΕΝΟΤΗΤΑ: 4</a:t>
            </a:r>
          </a:p>
          <a:p>
            <a:endParaRPr lang="el-GR" sz="2200" b="1" dirty="0">
              <a:solidFill>
                <a:schemeClr val="accent6">
                  <a:lumMod val="50000"/>
                </a:schemeClr>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par>
                                <p:cTn id="11" presetID="48" presetClass="entr" presetSubtype="0" accel="5000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8" presetClass="entr" presetSubtype="0" accel="5000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2"/>
                                        </p:tgtEl>
                                        <p:attrNameLst>
                                          <p:attrName>ppt_y</p:attrName>
                                        </p:attrNameLst>
                                      </p:cBhvr>
                                      <p:tavLst>
                                        <p:tav tm="0">
                                          <p:val>
                                            <p:strVal val="#ppt_y"/>
                                          </p:val>
                                        </p:tav>
                                        <p:tav tm="100000">
                                          <p:val>
                                            <p:strVal val="#ppt_y"/>
                                          </p:val>
                                        </p:tav>
                                      </p:tavLst>
                                    </p:anim>
                                    <p:animEffect transition="in" filter="fade">
                                      <p:cBhvr>
                                        <p:cTn id="2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b="1" i="1" dirty="0" smtClean="0"/>
              <a:t> </a:t>
            </a:r>
            <a:r>
              <a:rPr lang="el-GR" sz="2000" b="1" i="1" dirty="0" smtClean="0"/>
              <a:t>Ο φανατισμός είναι η μόνη μορφή θέλησης που μπορεί να διαπνέει τους αδύναμους και τους ντροπαλούς.</a:t>
            </a:r>
          </a:p>
          <a:p>
            <a:pPr algn="r">
              <a:buNone/>
            </a:pPr>
            <a:r>
              <a:rPr lang="el-GR" sz="2000" b="1" i="1" dirty="0" smtClean="0"/>
              <a:t>Φρίντριχ Νίτσε</a:t>
            </a:r>
          </a:p>
          <a:p>
            <a:pPr algn="r">
              <a:buNone/>
            </a:pPr>
            <a:endParaRPr lang="el-GR" sz="2000" b="1" i="1" dirty="0" smtClean="0"/>
          </a:p>
          <a:p>
            <a:pPr algn="r">
              <a:buNone/>
            </a:pPr>
            <a:r>
              <a:rPr lang="el-GR" sz="2000" b="1" i="1" dirty="0" smtClean="0"/>
              <a:t> Αυτοί που μπορούν να σε κάνουν να πιστέψεις απιθανότητες, είναι ικανοί να σε πείσουν να διαπράξεις φρικαλεότητες.</a:t>
            </a:r>
          </a:p>
          <a:p>
            <a:pPr algn="r">
              <a:buNone/>
            </a:pPr>
            <a:r>
              <a:rPr lang="el-GR" sz="2000" b="1" i="1" dirty="0" smtClean="0"/>
              <a:t>Βολταίρος</a:t>
            </a:r>
          </a:p>
          <a:p>
            <a:pPr algn="r">
              <a:buNone/>
            </a:pPr>
            <a:endParaRPr lang="el-GR" sz="2000" b="1" i="1" dirty="0" smtClean="0"/>
          </a:p>
          <a:p>
            <a:pPr algn="r">
              <a:buNone/>
            </a:pPr>
            <a:r>
              <a:rPr lang="el-GR" sz="2000" b="1" i="1" dirty="0" smtClean="0"/>
              <a:t>Είναι ενδιαφέρον ότι οι πιο ανασφαλείς άνθρωποι έχουν συνήθως τις πιο ισχυρές προκαταλήψεις. </a:t>
            </a:r>
          </a:p>
          <a:p>
            <a:pPr algn="r">
              <a:buNone/>
            </a:pPr>
            <a:r>
              <a:rPr lang="en-US" sz="2000" b="1" i="1" dirty="0" smtClean="0"/>
              <a:t>Clint Estwood</a:t>
            </a:r>
            <a:endParaRPr lang="el-GR" sz="2000" b="1" i="1" dirty="0"/>
          </a:p>
        </p:txBody>
      </p:sp>
      <p:sp>
        <p:nvSpPr>
          <p:cNvPr id="2" name="1 - Τίτλος"/>
          <p:cNvSpPr>
            <a:spLocks noGrp="1"/>
          </p:cNvSpPr>
          <p:nvPr>
            <p:ph type="title"/>
          </p:nvPr>
        </p:nvSpPr>
        <p:spPr>
          <a:xfrm>
            <a:off x="457200" y="1143000"/>
            <a:ext cx="8229600" cy="701824"/>
          </a:xfrm>
        </p:spPr>
        <p:txBody>
          <a:bodyPr>
            <a:normAutofit/>
          </a:bodyPr>
          <a:lstStyle/>
          <a:p>
            <a:pPr algn="ctr"/>
            <a:r>
              <a:rPr lang="el-GR" sz="2000" b="1" u="sng" dirty="0" smtClean="0"/>
              <a:t>ΓΝΩΜΕΣ ΣΟΦΩΝ ΓΙΑ ΤΟ ΦΑΝΑΤΙΣΜΟ…..</a:t>
            </a:r>
            <a:endParaRPr lang="el-GR" sz="2000" b="1" u="sng"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Scale>
                                      <p:cBhvr>
                                        <p:cTn id="14"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0" end="0"/>
                                            </p:txEl>
                                          </p:spTgt>
                                        </p:tgtEl>
                                        <p:attrNameLst>
                                          <p:attrName>ppt_x</p:attrName>
                                          <p:attrName>ppt_y</p:attrName>
                                        </p:attrNameLst>
                                      </p:cBhvr>
                                    </p:animMotion>
                                    <p:animEffect transition="in" filter="fade">
                                      <p:cBhvr>
                                        <p:cTn id="16" dur="1000"/>
                                        <p:tgtEl>
                                          <p:spTgt spid="3">
                                            <p:txEl>
                                              <p:pRg st="0" end="0"/>
                                            </p:txEl>
                                          </p:spTgt>
                                        </p:tgtEl>
                                      </p:cBhvr>
                                    </p:animEffect>
                                  </p:childTnLst>
                                </p:cTn>
                              </p:par>
                              <p:par>
                                <p:cTn id="17" presetID="5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Scale>
                                      <p:cBhvr>
                                        <p:cTn id="19"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1" end="1"/>
                                            </p:txEl>
                                          </p:spTgt>
                                        </p:tgtEl>
                                        <p:attrNameLst>
                                          <p:attrName>ppt_x</p:attrName>
                                          <p:attrName>ppt_y</p:attrName>
                                        </p:attrNameLst>
                                      </p:cBhvr>
                                    </p:animMotion>
                                    <p:animEffect transition="in" filter="fade">
                                      <p:cBhvr>
                                        <p:cTn id="21" dur="1000"/>
                                        <p:tgtEl>
                                          <p:spTgt spid="3">
                                            <p:txEl>
                                              <p:pRg st="1" end="1"/>
                                            </p:txEl>
                                          </p:spTgt>
                                        </p:tgtEl>
                                      </p:cBhvr>
                                    </p:animEffect>
                                  </p:childTnLst>
                                </p:cTn>
                              </p:par>
                              <p:par>
                                <p:cTn id="22" presetID="5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Scale>
                                      <p:cBhvr>
                                        <p:cTn id="24"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3">
                                            <p:txEl>
                                              <p:pRg st="3" end="3"/>
                                            </p:txEl>
                                          </p:spTgt>
                                        </p:tgtEl>
                                        <p:attrNameLst>
                                          <p:attrName>ppt_x</p:attrName>
                                          <p:attrName>ppt_y</p:attrName>
                                        </p:attrNameLst>
                                      </p:cBhvr>
                                    </p:animMotion>
                                    <p:animEffect transition="in" filter="fade">
                                      <p:cBhvr>
                                        <p:cTn id="26" dur="1000"/>
                                        <p:tgtEl>
                                          <p:spTgt spid="3">
                                            <p:txEl>
                                              <p:pRg st="3" end="3"/>
                                            </p:txEl>
                                          </p:spTgt>
                                        </p:tgtEl>
                                      </p:cBhvr>
                                    </p:animEffect>
                                  </p:childTnLst>
                                </p:cTn>
                              </p:par>
                              <p:par>
                                <p:cTn id="27" presetID="5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Scale>
                                      <p:cBhvr>
                                        <p:cTn id="29"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3">
                                            <p:txEl>
                                              <p:pRg st="4" end="4"/>
                                            </p:txEl>
                                          </p:spTgt>
                                        </p:tgtEl>
                                        <p:attrNameLst>
                                          <p:attrName>ppt_x</p:attrName>
                                          <p:attrName>ppt_y</p:attrName>
                                        </p:attrNameLst>
                                      </p:cBhvr>
                                    </p:animMotion>
                                    <p:animEffect transition="in" filter="fade">
                                      <p:cBhvr>
                                        <p:cTn id="31" dur="1000"/>
                                        <p:tgtEl>
                                          <p:spTgt spid="3">
                                            <p:txEl>
                                              <p:pRg st="4" end="4"/>
                                            </p:txEl>
                                          </p:spTgt>
                                        </p:tgtEl>
                                      </p:cBhvr>
                                    </p:animEffect>
                                  </p:childTnLst>
                                </p:cTn>
                              </p:par>
                              <p:par>
                                <p:cTn id="32" presetID="5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Scale>
                                      <p:cBhvr>
                                        <p:cTn id="34"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3">
                                            <p:txEl>
                                              <p:pRg st="6" end="6"/>
                                            </p:txEl>
                                          </p:spTgt>
                                        </p:tgtEl>
                                        <p:attrNameLst>
                                          <p:attrName>ppt_x</p:attrName>
                                          <p:attrName>ppt_y</p:attrName>
                                        </p:attrNameLst>
                                      </p:cBhvr>
                                    </p:animMotion>
                                    <p:animEffect transition="in" filter="fade">
                                      <p:cBhvr>
                                        <p:cTn id="36" dur="1000"/>
                                        <p:tgtEl>
                                          <p:spTgt spid="3">
                                            <p:txEl>
                                              <p:pRg st="6" end="6"/>
                                            </p:txEl>
                                          </p:spTgt>
                                        </p:tgtEl>
                                      </p:cBhvr>
                                    </p:animEffect>
                                  </p:childTnLst>
                                </p:cTn>
                              </p:par>
                              <p:par>
                                <p:cTn id="37" presetID="5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Scale>
                                      <p:cBhvr>
                                        <p:cTn id="39"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3">
                                            <p:txEl>
                                              <p:pRg st="7" end="7"/>
                                            </p:txEl>
                                          </p:spTgt>
                                        </p:tgtEl>
                                        <p:attrNameLst>
                                          <p:attrName>ppt_x</p:attrName>
                                          <p:attrName>ppt_y</p:attrName>
                                        </p:attrNameLst>
                                      </p:cBhvr>
                                    </p:animMotion>
                                    <p:animEffect transition="in" filter="fade">
                                      <p:cBhvr>
                                        <p:cTn id="4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1691680" y="2636912"/>
            <a:ext cx="5400600" cy="830997"/>
          </a:xfrm>
          <a:prstGeom prst="rect">
            <a:avLst/>
          </a:prstGeom>
          <a:noFill/>
        </p:spPr>
        <p:txBody>
          <a:bodyPr wrap="square" rtlCol="0">
            <a:spAutoFit/>
          </a:bodyPr>
          <a:lstStyle/>
          <a:p>
            <a:pPr algn="ctr"/>
            <a:r>
              <a:rPr lang="el-GR" sz="4800" b="1" dirty="0" smtClean="0"/>
              <a:t>ΤΕΛΟΣ</a:t>
            </a:r>
            <a:endParaRPr lang="el-GR" sz="4800" b="1" dirty="0"/>
          </a:p>
        </p:txBody>
      </p:sp>
      <p:sp>
        <p:nvSpPr>
          <p:cNvPr id="6" name="5 - Γελαστό πρόσωπο"/>
          <p:cNvSpPr/>
          <p:nvPr/>
        </p:nvSpPr>
        <p:spPr>
          <a:xfrm>
            <a:off x="2627784" y="3789040"/>
            <a:ext cx="4104456" cy="2736304"/>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4086200"/>
          </a:xfrm>
        </p:spPr>
        <p:txBody>
          <a:bodyPr>
            <a:normAutofit/>
          </a:bodyPr>
          <a:lstStyle/>
          <a:p>
            <a:r>
              <a:rPr lang="el-GR" sz="2400" b="1" i="1" dirty="0" smtClean="0">
                <a:solidFill>
                  <a:schemeClr val="accent1"/>
                </a:solidFill>
              </a:rPr>
              <a:t/>
            </a:r>
            <a:br>
              <a:rPr lang="el-GR" sz="2400" b="1" i="1" dirty="0" smtClean="0">
                <a:solidFill>
                  <a:schemeClr val="accent1"/>
                </a:solidFill>
              </a:rPr>
            </a:br>
            <a:endParaRPr lang="el-GR" sz="2400" b="1" i="1" dirty="0">
              <a:solidFill>
                <a:schemeClr val="accent1"/>
              </a:solidFill>
            </a:endParaRPr>
          </a:p>
        </p:txBody>
      </p:sp>
      <p:sp>
        <p:nvSpPr>
          <p:cNvPr id="5" name="4 - TextBox"/>
          <p:cNvSpPr txBox="1"/>
          <p:nvPr/>
        </p:nvSpPr>
        <p:spPr>
          <a:xfrm>
            <a:off x="1043608" y="2924944"/>
            <a:ext cx="7488832" cy="1200329"/>
          </a:xfrm>
          <a:prstGeom prst="rect">
            <a:avLst/>
          </a:prstGeom>
          <a:noFill/>
        </p:spPr>
        <p:txBody>
          <a:bodyPr wrap="square" rtlCol="0">
            <a:spAutoFit/>
          </a:bodyPr>
          <a:lstStyle/>
          <a:p>
            <a:r>
              <a:rPr lang="el-GR" b="1" i="1" dirty="0" smtClean="0"/>
              <a:t>ΕΡΓΑΣΙΑ: ΣΧΟΛΙΑΖΩ </a:t>
            </a:r>
            <a:r>
              <a:rPr lang="el-GR" b="1" i="1" dirty="0" smtClean="0"/>
              <a:t>ΤΟ</a:t>
            </a:r>
            <a:r>
              <a:rPr lang="el-GR" b="1" i="1" dirty="0" smtClean="0"/>
              <a:t> ΚΕΙΜΕΝΟ: ΟΡΙΖΟΝΤΑΣ ΤΟΝ ΦΑΝΑΤΙΣΜΟ ΤΟΥ ΝΟΡΜΠΕΡΤΟ ΜΠΟΜΠΙΟ ΤΗΣ </a:t>
            </a:r>
            <a:r>
              <a:rPr lang="el-GR" b="1" i="1" dirty="0" smtClean="0"/>
              <a:t>4</a:t>
            </a:r>
            <a:r>
              <a:rPr lang="el-GR" b="1" i="1" baseline="30000" dirty="0" smtClean="0"/>
              <a:t>Ης</a:t>
            </a:r>
            <a:r>
              <a:rPr lang="el-GR" b="1" i="1" dirty="0" smtClean="0"/>
              <a:t> ΘΕΜΑΤΙΚΗΣ ΕΝΟΤΗΤΑΣ </a:t>
            </a:r>
            <a:endParaRPr lang="el-GR" dirty="0" smtClean="0"/>
          </a:p>
          <a:p>
            <a:endParaRPr lang="el-GR"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5">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000" b="1" u="sng" dirty="0" smtClean="0"/>
              <a:t>ΠΕΡΙΕΧΟΜΕΝΑ</a:t>
            </a:r>
            <a:endParaRPr lang="el-GR" sz="2000" b="1" u="sng" dirty="0"/>
          </a:p>
        </p:txBody>
      </p:sp>
      <p:sp>
        <p:nvSpPr>
          <p:cNvPr id="3" name="2 - Θέση περιεχομένου"/>
          <p:cNvSpPr>
            <a:spLocks noGrp="1"/>
          </p:cNvSpPr>
          <p:nvPr>
            <p:ph idx="1"/>
          </p:nvPr>
        </p:nvSpPr>
        <p:spPr/>
        <p:txBody>
          <a:bodyPr/>
          <a:lstStyle/>
          <a:p>
            <a:r>
              <a:rPr lang="el-GR" sz="2400" dirty="0" smtClean="0">
                <a:hlinkClick r:id="rId2" action="ppaction://hlinksldjump"/>
              </a:rPr>
              <a:t>Κείμενο: ‘ Ορίζοντας το φανατισμό’</a:t>
            </a:r>
            <a:endParaRPr lang="el-GR" sz="2400" dirty="0" smtClean="0"/>
          </a:p>
          <a:p>
            <a:r>
              <a:rPr lang="el-GR" sz="2400" dirty="0" smtClean="0">
                <a:solidFill>
                  <a:schemeClr val="accent2">
                    <a:lumMod val="60000"/>
                    <a:lumOff val="40000"/>
                  </a:schemeClr>
                </a:solidFill>
                <a:hlinkClick r:id="rId3" action="ppaction://hlinksldjump"/>
              </a:rPr>
              <a:t>Ποιος </a:t>
            </a:r>
            <a:r>
              <a:rPr lang="el-GR" sz="2400" dirty="0" smtClean="0">
                <a:solidFill>
                  <a:schemeClr val="accent2">
                    <a:lumMod val="60000"/>
                    <a:lumOff val="40000"/>
                  </a:schemeClr>
                </a:solidFill>
                <a:hlinkClick r:id="rId3" action="ppaction://hlinksldjump"/>
              </a:rPr>
              <a:t>είναι ο Νορμπέρτο </a:t>
            </a:r>
            <a:r>
              <a:rPr lang="el-GR" sz="2400" dirty="0" smtClean="0">
                <a:solidFill>
                  <a:schemeClr val="accent2">
                    <a:lumMod val="60000"/>
                    <a:lumOff val="40000"/>
                  </a:schemeClr>
                </a:solidFill>
                <a:hlinkClick r:id="rId3" action="ppaction://hlinksldjump"/>
              </a:rPr>
              <a:t> Μπόμπιο</a:t>
            </a:r>
            <a:endParaRPr lang="el-GR" sz="2400" dirty="0" smtClean="0">
              <a:solidFill>
                <a:schemeClr val="accent2">
                  <a:lumMod val="60000"/>
                  <a:lumOff val="40000"/>
                </a:schemeClr>
              </a:solidFill>
            </a:endParaRPr>
          </a:p>
          <a:p>
            <a:r>
              <a:rPr lang="el-GR" sz="2400" dirty="0" smtClean="0"/>
              <a:t> </a:t>
            </a:r>
            <a:r>
              <a:rPr lang="el-GR" sz="2400" dirty="0" smtClean="0">
                <a:hlinkClick r:id="rId4" action="ppaction://hlinksldjump"/>
              </a:rPr>
              <a:t>Ο φανατισμός</a:t>
            </a:r>
            <a:endParaRPr lang="el-GR" sz="2400" dirty="0" smtClean="0"/>
          </a:p>
          <a:p>
            <a:r>
              <a:rPr lang="el-GR" sz="2400" dirty="0" smtClean="0"/>
              <a:t> </a:t>
            </a:r>
            <a:r>
              <a:rPr lang="el-GR" sz="2400" dirty="0" smtClean="0">
                <a:hlinkClick r:id="rId5" action="ppaction://hlinksldjump"/>
              </a:rPr>
              <a:t>Ο ενθουσιασμός</a:t>
            </a:r>
            <a:endParaRPr lang="el-GR" sz="2400" dirty="0" smtClean="0"/>
          </a:p>
          <a:p>
            <a:r>
              <a:rPr lang="el-GR" sz="2400" dirty="0" smtClean="0"/>
              <a:t> </a:t>
            </a:r>
            <a:r>
              <a:rPr lang="el-GR" sz="2400" dirty="0" smtClean="0">
                <a:hlinkClick r:id="rId6" action="ppaction://hlinksldjump"/>
              </a:rPr>
              <a:t>Σύνδεση με το σήμερα…….</a:t>
            </a:r>
            <a:endParaRPr lang="el-GR" sz="2400" dirty="0" smtClean="0"/>
          </a:p>
          <a:p>
            <a:r>
              <a:rPr lang="el-GR" sz="2400" dirty="0" smtClean="0">
                <a:solidFill>
                  <a:schemeClr val="accent2">
                    <a:lumMod val="60000"/>
                    <a:lumOff val="40000"/>
                  </a:schemeClr>
                </a:solidFill>
                <a:hlinkClick r:id="rId7" action="ppaction://hlinksldjump"/>
              </a:rPr>
              <a:t>Εχθρός του φανατισμού….</a:t>
            </a:r>
            <a:endParaRPr lang="el-GR" sz="2400" dirty="0" smtClean="0">
              <a:solidFill>
                <a:schemeClr val="accent2">
                  <a:lumMod val="60000"/>
                  <a:lumOff val="40000"/>
                </a:schemeClr>
              </a:solidFill>
            </a:endParaRPr>
          </a:p>
          <a:p>
            <a:r>
              <a:rPr lang="el-GR" sz="2400" dirty="0" smtClean="0"/>
              <a:t> </a:t>
            </a:r>
            <a:r>
              <a:rPr lang="el-GR" sz="2400" dirty="0" smtClean="0">
                <a:hlinkClick r:id="rId8" action="ppaction://hlinksldjump"/>
              </a:rPr>
              <a:t>Γνώμες σοφών για το φανατισμό</a:t>
            </a:r>
            <a:endParaRPr lang="el-GR" sz="2400" dirty="0" smtClean="0"/>
          </a:p>
          <a:p>
            <a:pPr>
              <a:buNone/>
            </a:pPr>
            <a:endParaRPr lang="el-GR"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17" presetClass="entr" presetSubtype="1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strVal val="#ppt_h"/>
                                          </p:val>
                                        </p:tav>
                                        <p:tav tm="100000">
                                          <p:val>
                                            <p:strVal val="#ppt_h"/>
                                          </p:val>
                                        </p:tav>
                                      </p:tavLst>
                                    </p:anim>
                                  </p:childTnLst>
                                </p:cTn>
                              </p:par>
                              <p:par>
                                <p:cTn id="19" presetID="17"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strVal val="#ppt_h"/>
                                          </p:val>
                                        </p:tav>
                                        <p:tav tm="100000">
                                          <p:val>
                                            <p:strVal val="#ppt_h"/>
                                          </p:val>
                                        </p:tav>
                                      </p:tavLst>
                                    </p:anim>
                                  </p:childTnLst>
                                </p:cTn>
                              </p:par>
                              <p:par>
                                <p:cTn id="23" presetID="17"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strVal val="#ppt_h"/>
                                          </p:val>
                                        </p:tav>
                                        <p:tav tm="100000">
                                          <p:val>
                                            <p:strVal val="#ppt_h"/>
                                          </p:val>
                                        </p:tav>
                                      </p:tavLst>
                                    </p:anim>
                                  </p:childTnLst>
                                </p:cTn>
                              </p:par>
                              <p:par>
                                <p:cTn id="27" presetID="17"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strVal val="#ppt_h"/>
                                          </p:val>
                                        </p:tav>
                                        <p:tav tm="100000">
                                          <p:val>
                                            <p:strVal val="#ppt_h"/>
                                          </p:val>
                                        </p:tav>
                                      </p:tavLst>
                                    </p:anim>
                                  </p:childTnLst>
                                </p:cTn>
                              </p:par>
                              <p:par>
                                <p:cTn id="31" presetID="17" presetClass="entr" presetSubtype="1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20688"/>
            <a:ext cx="8229600" cy="1152128"/>
          </a:xfrm>
        </p:spPr>
        <p:txBody>
          <a:bodyPr>
            <a:normAutofit fontScale="90000"/>
          </a:bodyPr>
          <a:lstStyle/>
          <a:p>
            <a:r>
              <a:rPr lang="el-GR" dirty="0" smtClean="0"/>
              <a:t>Ποιος ήταν ο Νορμπέρτο Μπόμπιο</a:t>
            </a:r>
            <a:br>
              <a:rPr lang="el-GR" dirty="0" smtClean="0"/>
            </a:br>
            <a:endParaRPr lang="el-GR" dirty="0"/>
          </a:p>
        </p:txBody>
      </p:sp>
      <p:sp>
        <p:nvSpPr>
          <p:cNvPr id="3" name="2 - Θέση περιεχομένου"/>
          <p:cNvSpPr>
            <a:spLocks noGrp="1"/>
          </p:cNvSpPr>
          <p:nvPr>
            <p:ph sz="half" idx="1"/>
          </p:nvPr>
        </p:nvSpPr>
        <p:spPr>
          <a:xfrm>
            <a:off x="457200" y="1844824"/>
            <a:ext cx="4546848" cy="4930563"/>
          </a:xfrm>
        </p:spPr>
        <p:txBody>
          <a:bodyPr/>
          <a:lstStyle/>
          <a:p>
            <a:r>
              <a:rPr lang="el-GR" sz="2400" dirty="0" smtClean="0"/>
              <a:t>Ο Νορμπέρτο Μπόμπιο ήταν:</a:t>
            </a:r>
          </a:p>
          <a:p>
            <a:pPr marL="624078" indent="-514350">
              <a:buFont typeface="Wingdings" pitchFamily="2" charset="2"/>
              <a:buChar char="Ø"/>
            </a:pPr>
            <a:r>
              <a:rPr lang="el-GR" sz="2400" dirty="0" smtClean="0"/>
              <a:t>Φιλόσοφος</a:t>
            </a:r>
          </a:p>
          <a:p>
            <a:pPr marL="624078" indent="-514350">
              <a:buFont typeface="Wingdings" pitchFamily="2" charset="2"/>
              <a:buChar char="Ø"/>
            </a:pPr>
            <a:r>
              <a:rPr lang="el-GR" sz="2400" dirty="0" smtClean="0"/>
              <a:t>Πολιτειολόγος</a:t>
            </a:r>
          </a:p>
          <a:p>
            <a:pPr marL="624078" indent="-514350">
              <a:buFont typeface="Wingdings" pitchFamily="2" charset="2"/>
              <a:buChar char="Ø"/>
            </a:pPr>
            <a:r>
              <a:rPr lang="el-GR" sz="2400" dirty="0" smtClean="0"/>
              <a:t>Πολιτικός</a:t>
            </a:r>
          </a:p>
          <a:p>
            <a:pPr marL="624078" indent="-514350">
              <a:buFont typeface="Wingdings" pitchFamily="2" charset="2"/>
              <a:buChar char="Ø"/>
            </a:pPr>
            <a:r>
              <a:rPr lang="el-GR" sz="2400" dirty="0" smtClean="0"/>
              <a:t>Δημοσιογράφος</a:t>
            </a:r>
          </a:p>
          <a:p>
            <a:pPr marL="624078" indent="-514350">
              <a:buFont typeface="Wingdings" pitchFamily="2" charset="2"/>
              <a:buChar char="Ø"/>
            </a:pPr>
            <a:r>
              <a:rPr lang="el-GR" sz="2400" dirty="0" smtClean="0"/>
              <a:t>Καθηγητής πανεπιστημίου</a:t>
            </a:r>
          </a:p>
          <a:p>
            <a:pPr marL="624078" indent="-514350">
              <a:buNone/>
            </a:pPr>
            <a:endParaRPr lang="el-GR" sz="2400" dirty="0" smtClean="0"/>
          </a:p>
          <a:p>
            <a:pPr marL="624078" indent="-514350">
              <a:buNone/>
            </a:pPr>
            <a:r>
              <a:rPr lang="el-GR" sz="2400" dirty="0" smtClean="0"/>
              <a:t>   Υπήρξε ενεργό μέλος της αντιφασιστικής ομάδας  Δικαιοσύνη και Ελευθερία.</a:t>
            </a:r>
          </a:p>
          <a:p>
            <a:pPr marL="624078" indent="-514350">
              <a:buFont typeface="Wingdings" pitchFamily="2" charset="2"/>
              <a:buChar char="Ø"/>
            </a:pPr>
            <a:endParaRPr lang="el-GR" dirty="0"/>
          </a:p>
        </p:txBody>
      </p:sp>
      <p:pic>
        <p:nvPicPr>
          <p:cNvPr id="8" name="7 - Θέση περιεχομένου" descr="NorbertoBobbiofoto.jpg"/>
          <p:cNvPicPr>
            <a:picLocks noGrp="1" noChangeAspect="1"/>
          </p:cNvPicPr>
          <p:nvPr>
            <p:ph sz="half" idx="2"/>
          </p:nvPr>
        </p:nvPicPr>
        <p:blipFill>
          <a:blip r:embed="rId2" cstate="print"/>
          <a:stretch>
            <a:fillRect/>
          </a:stretch>
        </p:blipFill>
        <p:spPr>
          <a:xfrm>
            <a:off x="5292080" y="1988840"/>
            <a:ext cx="3240360" cy="3846463"/>
          </a:xfrm>
          <a:prstGeom prst="round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dissolve">
                                      <p:cBhvr>
                                        <p:cTn id="4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683568" y="980728"/>
            <a:ext cx="8064896" cy="5909310"/>
          </a:xfrm>
          <a:prstGeom prst="rect">
            <a:avLst/>
          </a:prstGeom>
          <a:noFill/>
        </p:spPr>
        <p:txBody>
          <a:bodyPr wrap="square" rtlCol="0">
            <a:spAutoFit/>
          </a:bodyPr>
          <a:lstStyle/>
          <a:p>
            <a:r>
              <a:rPr lang="el-GR" b="1" i="1" dirty="0" smtClean="0"/>
              <a:t>Ως φανατισμό εννοούμε την τυφλή υπακοή σε μιαν ιδέα, την οποία υπηρετούμε με πεισματικό ζήλο, ως το σημείο να ασκούμε βία για να υποχρεώσουμε άλλους να την ακολουθούν και να τιμωρούμε όποιον δεν είναι διατεθειμένος να την ενστερνιστεί. Στην έννοια του φανατισμού υπονοείται ότι η ιδέα στην οποία είναι αφοσιωμένος ο φανατικός είναι μια ιδέα εσφαλμένη και επικίνδυνη, που δεν αξίζει να την ενστερνίζεται κανείς με τόση επιμονή. Σε τούτο ο φανατισμός αντιτίθεται στον ενθουσιασμό: ενθουσιώδης είναι ο οπαδός μιας ιδέας ευγενικής, μεγαλόψυχης ή φιλάνθρωπης. Συνέπειες μιας φανατικής στάσης και νοοτροπίας είναι η μισαλλοδοξία για τις ιδέες των άλλων και ένα πνεύμα μανιώδους προσηλυτισμού που δεν αποφεύγει τα βίαια ή και απάνθρωπα μέσα.</a:t>
            </a:r>
          </a:p>
          <a:p>
            <a:pPr algn="just">
              <a:buNone/>
            </a:pPr>
            <a:r>
              <a:rPr lang="el-GR" b="1" dirty="0" smtClean="0"/>
              <a:t> </a:t>
            </a:r>
          </a:p>
          <a:p>
            <a:pPr algn="r">
              <a:buNone/>
            </a:pPr>
            <a:r>
              <a:rPr lang="el-GR" b="1" dirty="0" smtClean="0"/>
              <a:t>Νορμπέρτο Μπόμπιο, Ορίζοντας τον φανατισμό, από τον Θ.Γιαλκέτση </a:t>
            </a:r>
            <a:r>
              <a:rPr lang="el-GR" b="1" u="sng" dirty="0" smtClean="0">
                <a:hlinkClick r:id="rId2"/>
              </a:rPr>
              <a:t>http://www.enet.gr/?i=issue.el.home&amp;date=04/09/2011&amp;id=306144</a:t>
            </a:r>
            <a:r>
              <a:rPr lang="el-GR" b="1" dirty="0" smtClean="0"/>
              <a:t> </a:t>
            </a:r>
          </a:p>
          <a:p>
            <a:pPr algn="just">
              <a:buNone/>
            </a:pPr>
            <a:r>
              <a:rPr lang="el-GR" b="1" dirty="0" smtClean="0"/>
              <a:t> </a:t>
            </a:r>
          </a:p>
          <a:p>
            <a:pPr algn="just"/>
            <a:endParaRPr lang="el-GR" b="1" dirty="0" smtClean="0"/>
          </a:p>
          <a:p>
            <a:pPr>
              <a:buNone/>
            </a:pPr>
            <a:endParaRPr lang="el-GR" b="1" dirty="0" smtClean="0"/>
          </a:p>
          <a:p>
            <a:endParaRPr lang="el-GR" dirty="0"/>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heckerboard(across)">
                                      <p:cBhvr>
                                        <p:cTn id="10" dur="500"/>
                                        <p:tgtEl>
                                          <p:spTgt spid="5">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checkerboard(across)">
                                      <p:cBhvr>
                                        <p:cTn id="13" dur="500"/>
                                        <p:tgtEl>
                                          <p:spTgt spid="5">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checkerboard(across)">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1331640" y="1556792"/>
            <a:ext cx="6768752" cy="4278094"/>
          </a:xfrm>
          <a:prstGeom prst="rect">
            <a:avLst/>
          </a:prstGeom>
          <a:noFill/>
        </p:spPr>
        <p:txBody>
          <a:bodyPr wrap="square" rtlCol="0">
            <a:spAutoFit/>
          </a:bodyPr>
          <a:lstStyle/>
          <a:p>
            <a:pPr algn="ctr"/>
            <a:r>
              <a:rPr lang="el-GR" sz="2000" b="1" u="sng" dirty="0" smtClean="0"/>
              <a:t>Ο ΦΑΝΑΤΙΣΜΟΣ </a:t>
            </a:r>
          </a:p>
          <a:p>
            <a:endParaRPr lang="el-GR" b="1" dirty="0" smtClean="0"/>
          </a:p>
          <a:p>
            <a:r>
              <a:rPr lang="el-GR" b="1" dirty="0" smtClean="0"/>
              <a:t>Σύμφωνα με τον Μπόμπιο, ο φανατισμός είναι ένα αρκετά αρνητικό φαινόμενο. Καθώς υποστηρίζουμε θερμά ,επιμένουμε και έχουμε αφοσιωθεί  σε μια πεποίθηση μπορεί να υποκύψουμε στον φανατισμό αναγκάζοντας με βίαιο και αδυσώπητο τρόπο άλλους ανθρώπους να την ακολουθήσουν .  Επομένως αυτή η πεποίθηση δεν ωφελεί κανέναν να την ακολουθήσει.  Τα αποτελέσματα του είναι:</a:t>
            </a:r>
          </a:p>
          <a:p>
            <a:pPr marL="342900" indent="-342900">
              <a:buFont typeface="Arial" pitchFamily="34" charset="0"/>
              <a:buChar char="•"/>
            </a:pPr>
            <a:r>
              <a:rPr lang="el-GR" b="1" dirty="0" smtClean="0"/>
              <a:t> η μισαλλοδοξία για τους άλλους</a:t>
            </a:r>
          </a:p>
          <a:p>
            <a:pPr marL="342900" indent="-342900">
              <a:buFont typeface="Arial" pitchFamily="34" charset="0"/>
              <a:buChar char="•"/>
            </a:pPr>
            <a:r>
              <a:rPr lang="el-GR" b="1" dirty="0" smtClean="0"/>
              <a:t> το πνεύμα του μανιώδους προσηλυτισμό</a:t>
            </a:r>
          </a:p>
          <a:p>
            <a:pPr marL="342900" indent="-342900">
              <a:buFont typeface="Arial" pitchFamily="34" charset="0"/>
              <a:buChar char="•"/>
            </a:pPr>
            <a:r>
              <a:rPr lang="el-GR" b="1" dirty="0" smtClean="0"/>
              <a:t>Η χρήση βίαιων και απάνθρωπων μέσων </a:t>
            </a:r>
          </a:p>
          <a:p>
            <a:pPr marL="342900" indent="-342900">
              <a:buFont typeface="Arial" pitchFamily="34" charset="0"/>
              <a:buChar char="•"/>
            </a:pPr>
            <a:r>
              <a:rPr lang="el-GR" b="1" dirty="0" smtClean="0"/>
              <a:t> γινόμαστε κατώτεροι και αδύναμοι άνθρωποι</a:t>
            </a:r>
          </a:p>
          <a:p>
            <a:endParaRPr lang="el-GR"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20" dur="1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5">
                                            <p:txEl>
                                              <p:pRg st="2" end="2"/>
                                            </p:txEl>
                                          </p:spTgt>
                                        </p:tgtEl>
                                      </p:cBhvr>
                                    </p:animEffect>
                                  </p:childTnLst>
                                </p:cTn>
                              </p:par>
                              <p:par>
                                <p:cTn id="25" presetID="25" presetClass="entr" presetSubtype="0" fill="hold"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p:cTn id="27" dur="500" decel="50000" fill="hold">
                                          <p:stCondLst>
                                            <p:cond delay="0"/>
                                          </p:stCondLst>
                                        </p:cTn>
                                        <p:tgtEl>
                                          <p:spTgt spid="5">
                                            <p:txEl>
                                              <p:pRg st="3" end="3"/>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5">
                                            <p:txEl>
                                              <p:pRg st="3" end="3"/>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5">
                                            <p:txEl>
                                              <p:pRg st="3" end="3"/>
                                            </p:txEl>
                                          </p:spTgt>
                                        </p:tgtEl>
                                        <p:attrNameLst>
                                          <p:attrName>ppt_w</p:attrName>
                                        </p:attrNameLst>
                                      </p:cBhvr>
                                      <p:tavLst>
                                        <p:tav tm="0">
                                          <p:val>
                                            <p:strVal val="#ppt_w*.05"/>
                                          </p:val>
                                        </p:tav>
                                        <p:tav tm="100000">
                                          <p:val>
                                            <p:strVal val="#ppt_w"/>
                                          </p:val>
                                        </p:tav>
                                      </p:tavLst>
                                    </p:anim>
                                    <p:anim calcmode="lin" valueType="num">
                                      <p:cBhvr>
                                        <p:cTn id="30" dur="1000" fill="hold"/>
                                        <p:tgtEl>
                                          <p:spTgt spid="5">
                                            <p:txEl>
                                              <p:pRg st="3" end="3"/>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5">
                                            <p:txEl>
                                              <p:pRg st="3" end="3"/>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5">
                                            <p:txEl>
                                              <p:pRg st="3" end="3"/>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5">
                                            <p:txEl>
                                              <p:pRg st="3" end="3"/>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5">
                                            <p:txEl>
                                              <p:pRg st="3" end="3"/>
                                            </p:txEl>
                                          </p:spTgt>
                                        </p:tgtEl>
                                      </p:cBhvr>
                                    </p:animEffect>
                                  </p:childTnLst>
                                </p:cTn>
                              </p:par>
                              <p:par>
                                <p:cTn id="35" presetID="25" presetClass="entr" presetSubtype="0" fill="hold" nodeType="with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p:cTn id="37" dur="500" decel="50000" fill="hold">
                                          <p:stCondLst>
                                            <p:cond delay="0"/>
                                          </p:stCondLst>
                                        </p:cTn>
                                        <p:tgtEl>
                                          <p:spTgt spid="5">
                                            <p:txEl>
                                              <p:pRg st="4" end="4"/>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5">
                                            <p:txEl>
                                              <p:pRg st="4" end="4"/>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5">
                                            <p:txEl>
                                              <p:pRg st="4" end="4"/>
                                            </p:txEl>
                                          </p:spTgt>
                                        </p:tgtEl>
                                        <p:attrNameLst>
                                          <p:attrName>ppt_w</p:attrName>
                                        </p:attrNameLst>
                                      </p:cBhvr>
                                      <p:tavLst>
                                        <p:tav tm="0">
                                          <p:val>
                                            <p:strVal val="#ppt_w*.05"/>
                                          </p:val>
                                        </p:tav>
                                        <p:tav tm="100000">
                                          <p:val>
                                            <p:strVal val="#ppt_w"/>
                                          </p:val>
                                        </p:tav>
                                      </p:tavLst>
                                    </p:anim>
                                    <p:anim calcmode="lin" valueType="num">
                                      <p:cBhvr>
                                        <p:cTn id="40" dur="1000" fill="hold"/>
                                        <p:tgtEl>
                                          <p:spTgt spid="5">
                                            <p:txEl>
                                              <p:pRg st="4" end="4"/>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5">
                                            <p:txEl>
                                              <p:pRg st="4" end="4"/>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5">
                                            <p:txEl>
                                              <p:pRg st="4" end="4"/>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5">
                                            <p:txEl>
                                              <p:pRg st="4" end="4"/>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5">
                                            <p:txEl>
                                              <p:pRg st="4" end="4"/>
                                            </p:txEl>
                                          </p:spTgt>
                                        </p:tgtEl>
                                      </p:cBhvr>
                                    </p:animEffect>
                                  </p:childTnLst>
                                </p:cTn>
                              </p:par>
                              <p:par>
                                <p:cTn id="45" presetID="25" presetClass="entr" presetSubtype="0" fill="hold" nodeType="with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 calcmode="lin" valueType="num">
                                      <p:cBhvr>
                                        <p:cTn id="47" dur="500" decel="50000" fill="hold">
                                          <p:stCondLst>
                                            <p:cond delay="0"/>
                                          </p:stCondLst>
                                        </p:cTn>
                                        <p:tgtEl>
                                          <p:spTgt spid="5">
                                            <p:txEl>
                                              <p:pRg st="5" end="5"/>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5">
                                            <p:txEl>
                                              <p:pRg st="5" end="5"/>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5">
                                            <p:txEl>
                                              <p:pRg st="5" end="5"/>
                                            </p:txEl>
                                          </p:spTgt>
                                        </p:tgtEl>
                                        <p:attrNameLst>
                                          <p:attrName>ppt_w</p:attrName>
                                        </p:attrNameLst>
                                      </p:cBhvr>
                                      <p:tavLst>
                                        <p:tav tm="0">
                                          <p:val>
                                            <p:strVal val="#ppt_w*.05"/>
                                          </p:val>
                                        </p:tav>
                                        <p:tav tm="100000">
                                          <p:val>
                                            <p:strVal val="#ppt_w"/>
                                          </p:val>
                                        </p:tav>
                                      </p:tavLst>
                                    </p:anim>
                                    <p:anim calcmode="lin" valueType="num">
                                      <p:cBhvr>
                                        <p:cTn id="50" dur="1000" fill="hold"/>
                                        <p:tgtEl>
                                          <p:spTgt spid="5">
                                            <p:txEl>
                                              <p:pRg st="5" end="5"/>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5">
                                            <p:txEl>
                                              <p:pRg st="5" end="5"/>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5">
                                            <p:txEl>
                                              <p:pRg st="5" end="5"/>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5">
                                            <p:txEl>
                                              <p:pRg st="5" end="5"/>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5">
                                            <p:txEl>
                                              <p:pRg st="5" end="5"/>
                                            </p:txEl>
                                          </p:spTgt>
                                        </p:tgtEl>
                                      </p:cBhvr>
                                    </p:animEffect>
                                  </p:childTnLst>
                                </p:cTn>
                              </p:par>
                              <p:par>
                                <p:cTn id="55" presetID="25" presetClass="entr" presetSubtype="0" fill="hold" nodeType="withEffect">
                                  <p:stCondLst>
                                    <p:cond delay="0"/>
                                  </p:stCondLst>
                                  <p:childTnLst>
                                    <p:set>
                                      <p:cBhvr>
                                        <p:cTn id="56" dur="1" fill="hold">
                                          <p:stCondLst>
                                            <p:cond delay="0"/>
                                          </p:stCondLst>
                                        </p:cTn>
                                        <p:tgtEl>
                                          <p:spTgt spid="5">
                                            <p:txEl>
                                              <p:pRg st="6" end="6"/>
                                            </p:txEl>
                                          </p:spTgt>
                                        </p:tgtEl>
                                        <p:attrNameLst>
                                          <p:attrName>style.visibility</p:attrName>
                                        </p:attrNameLst>
                                      </p:cBhvr>
                                      <p:to>
                                        <p:strVal val="visible"/>
                                      </p:to>
                                    </p:set>
                                    <p:anim calcmode="lin" valueType="num">
                                      <p:cBhvr>
                                        <p:cTn id="57" dur="500" decel="50000" fill="hold">
                                          <p:stCondLst>
                                            <p:cond delay="0"/>
                                          </p:stCondLst>
                                        </p:cTn>
                                        <p:tgtEl>
                                          <p:spTgt spid="5">
                                            <p:txEl>
                                              <p:pRg st="6" end="6"/>
                                            </p:txEl>
                                          </p:spTgt>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5">
                                            <p:txEl>
                                              <p:pRg st="6" end="6"/>
                                            </p:txEl>
                                          </p:spTgt>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5">
                                            <p:txEl>
                                              <p:pRg st="6" end="6"/>
                                            </p:txEl>
                                          </p:spTgt>
                                        </p:tgtEl>
                                        <p:attrNameLst>
                                          <p:attrName>ppt_w</p:attrName>
                                        </p:attrNameLst>
                                      </p:cBhvr>
                                      <p:tavLst>
                                        <p:tav tm="0">
                                          <p:val>
                                            <p:strVal val="#ppt_w*.05"/>
                                          </p:val>
                                        </p:tav>
                                        <p:tav tm="100000">
                                          <p:val>
                                            <p:strVal val="#ppt_w"/>
                                          </p:val>
                                        </p:tav>
                                      </p:tavLst>
                                    </p:anim>
                                    <p:anim calcmode="lin" valueType="num">
                                      <p:cBhvr>
                                        <p:cTn id="60" dur="1000" fill="hold"/>
                                        <p:tgtEl>
                                          <p:spTgt spid="5">
                                            <p:txEl>
                                              <p:pRg st="6" end="6"/>
                                            </p:txEl>
                                          </p:spTgt>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5">
                                            <p:txEl>
                                              <p:pRg st="6" end="6"/>
                                            </p:txEl>
                                          </p:spTgt>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5">
                                            <p:txEl>
                                              <p:pRg st="6" end="6"/>
                                            </p:txEl>
                                          </p:spTgt>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5">
                                            <p:txEl>
                                              <p:pRg st="6" end="6"/>
                                            </p:txEl>
                                          </p:spTgt>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1547664" y="1779687"/>
            <a:ext cx="6552728" cy="4555093"/>
          </a:xfrm>
          <a:prstGeom prst="rect">
            <a:avLst/>
          </a:prstGeom>
          <a:noFill/>
        </p:spPr>
        <p:txBody>
          <a:bodyPr wrap="square" rtlCol="0">
            <a:spAutoFit/>
          </a:bodyPr>
          <a:lstStyle/>
          <a:p>
            <a:pPr algn="ctr"/>
            <a:r>
              <a:rPr lang="el-GR" sz="2000" b="1" u="sng" dirty="0" smtClean="0"/>
              <a:t>Ο ΕΝΘΟΥΣΙΑΣΜΟΣ</a:t>
            </a:r>
            <a:r>
              <a:rPr lang="el-GR" sz="2000" b="1" dirty="0" smtClean="0"/>
              <a:t> </a:t>
            </a:r>
          </a:p>
          <a:p>
            <a:pPr algn="ctr"/>
            <a:endParaRPr lang="el-GR" b="1" dirty="0" smtClean="0"/>
          </a:p>
          <a:p>
            <a:r>
              <a:rPr lang="el-GR" b="1" dirty="0" smtClean="0"/>
              <a:t>Ο φανατισμός είναι εντελώς αντίθετος με τον ενθουσιασμό. Ο ενθουσιασμός είναι συνυφασμένος με </a:t>
            </a:r>
            <a:r>
              <a:rPr lang="el-GR" b="1" dirty="0" err="1" smtClean="0"/>
              <a:t>φιλάνθρωπες</a:t>
            </a:r>
            <a:r>
              <a:rPr lang="el-GR" b="1" dirty="0" smtClean="0"/>
              <a:t>  και ευγενικές ιδέες. Ο οπαδός σέβεται και δεν επιχειρεί να αλλάξει τα πιστεύω των άλλων. Ως αποτέλεσμα έχει την αρμονική συμβίωση με τον συνάνθρωπο αλλά και ένα πνεύμα ανωτερότητας.</a:t>
            </a:r>
          </a:p>
          <a:p>
            <a:endParaRPr lang="el-GR" b="1" u="sng" dirty="0" smtClean="0"/>
          </a:p>
          <a:p>
            <a:pPr algn="ctr"/>
            <a:endParaRPr lang="el-GR" b="1" dirty="0" smtClean="0">
              <a:solidFill>
                <a:schemeClr val="accent1"/>
              </a:solidFill>
            </a:endParaRPr>
          </a:p>
          <a:p>
            <a:pPr algn="ctr"/>
            <a:endParaRPr lang="el-GR" b="1" dirty="0" smtClean="0">
              <a:solidFill>
                <a:schemeClr val="accent1"/>
              </a:solidFill>
            </a:endParaRPr>
          </a:p>
          <a:p>
            <a:pPr algn="ctr"/>
            <a:endParaRPr lang="el-GR" b="1" dirty="0" smtClean="0">
              <a:solidFill>
                <a:schemeClr val="accent1"/>
              </a:solidFill>
            </a:endParaRPr>
          </a:p>
          <a:p>
            <a:pPr algn="ctr"/>
            <a:endParaRPr lang="el-GR" b="1" dirty="0" smtClean="0">
              <a:solidFill>
                <a:schemeClr val="accent1"/>
              </a:solidFill>
            </a:endParaRPr>
          </a:p>
          <a:p>
            <a:pPr algn="ctr"/>
            <a:endParaRPr lang="el-GR" b="1" dirty="0" smtClean="0">
              <a:solidFill>
                <a:schemeClr val="accent1"/>
              </a:solidFill>
            </a:endParaRPr>
          </a:p>
          <a:p>
            <a:pPr algn="ctr"/>
            <a:endParaRPr lang="el-GR" b="1" dirty="0" smtClean="0">
              <a:solidFill>
                <a:schemeClr val="accent1"/>
              </a:solidFill>
            </a:endParaRPr>
          </a:p>
          <a:p>
            <a:endParaRPr lang="el-GR"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strVal val="#ppt_w+.3"/>
                                          </p:val>
                                        </p:tav>
                                        <p:tav tm="100000">
                                          <p:val>
                                            <p:strVal val="#ppt_w"/>
                                          </p:val>
                                        </p:tav>
                                      </p:tavLst>
                                    </p:anim>
                                    <p:anim calcmode="lin" valueType="num">
                                      <p:cBhvr>
                                        <p:cTn id="13"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683568" y="1484784"/>
            <a:ext cx="8280920" cy="4247317"/>
          </a:xfrm>
          <a:prstGeom prst="rect">
            <a:avLst/>
          </a:prstGeom>
          <a:noFill/>
        </p:spPr>
        <p:txBody>
          <a:bodyPr wrap="square" rtlCol="0">
            <a:spAutoFit/>
          </a:bodyPr>
          <a:lstStyle/>
          <a:p>
            <a:pPr algn="ctr"/>
            <a:r>
              <a:rPr lang="el-GR" sz="2000" b="1" u="sng" dirty="0" smtClean="0"/>
              <a:t>ΣΥΝΔΕΣΗ ΜΕ ΤΟ ΣΗΜΕΡΑ……..</a:t>
            </a:r>
          </a:p>
          <a:p>
            <a:pPr algn="ctr"/>
            <a:endParaRPr lang="el-GR" b="1" u="sng" dirty="0" smtClean="0"/>
          </a:p>
          <a:p>
            <a:r>
              <a:rPr lang="el-GR" b="1" dirty="0" smtClean="0"/>
              <a:t>Δυστυχώς, τη σημερινή εποχή το φαινόμενο του φανατισμού είναι αρκετά συχνό. Παραδείγματα αποτελούν:</a:t>
            </a:r>
          </a:p>
          <a:p>
            <a:pPr>
              <a:buFont typeface="Arial" pitchFamily="34" charset="0"/>
              <a:buChar char="•"/>
            </a:pPr>
            <a:r>
              <a:rPr lang="el-GR" b="1" dirty="0" smtClean="0"/>
              <a:t> ο φανατισμός στα γήπεδα, καθώς οι υποστηρικτές των ομάδων προβαίνουν σε βίαιες ενέργειες λόγω της ισχυρής ταύτισης τους με την ομάδα.</a:t>
            </a:r>
          </a:p>
          <a:p>
            <a:pPr>
              <a:buFont typeface="Arial" pitchFamily="34" charset="0"/>
              <a:buChar char="•"/>
            </a:pPr>
            <a:r>
              <a:rPr lang="el-GR" b="1" dirty="0" smtClean="0"/>
              <a:t> ο θρησκευτικός φανατισμός. Σπείρες προσπαθούν να προσελκύσουν διάφορους ανθρώπους στη θρησκεία τους ή κάνουν τρομοκρατικές ενέργειες μαζεύουν ομήρους και σκοτώνουν ανθρώπους με βασανιστικό και απάνθρωπο τρόπο.</a:t>
            </a:r>
          </a:p>
          <a:p>
            <a:pPr>
              <a:buFont typeface="Arial" pitchFamily="34" charset="0"/>
              <a:buChar char="•"/>
            </a:pPr>
            <a:endParaRPr lang="el-GR" b="1" dirty="0" smtClean="0"/>
          </a:p>
          <a:p>
            <a:pPr>
              <a:buFont typeface="Wingdings" pitchFamily="2" charset="2"/>
              <a:buChar char="Ø"/>
            </a:pPr>
            <a:r>
              <a:rPr lang="el-GR" b="1" dirty="0" smtClean="0"/>
              <a:t> Και στις δύο περιπτώσεις, χάνονται άδικα ανθρώπινες ζωές και χάνεται το πνεύμα αρμονίας και ανωτερότητας μεταξύ των ανθρώπων.</a:t>
            </a:r>
          </a:p>
          <a:p>
            <a:endParaRPr lang="el-GR"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diamond(in)">
                                      <p:cBhvr>
                                        <p:cTn id="10" dur="2000"/>
                                        <p:tgtEl>
                                          <p:spTgt spid="6">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diamond(in)">
                                      <p:cBhvr>
                                        <p:cTn id="13" dur="2000"/>
                                        <p:tgtEl>
                                          <p:spTgt spid="6">
                                            <p:txEl>
                                              <p:pRg st="3" end="3"/>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diamond(in)">
                                      <p:cBhvr>
                                        <p:cTn id="16" dur="2000"/>
                                        <p:tgtEl>
                                          <p:spTgt spid="6">
                                            <p:txEl>
                                              <p:pRg st="4" end="4"/>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diamond(in)">
                                      <p:cBhvr>
                                        <p:cTn id="19"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692696"/>
            <a:ext cx="8229600" cy="1080120"/>
          </a:xfrm>
        </p:spPr>
        <p:txBody>
          <a:bodyPr>
            <a:normAutofit fontScale="90000"/>
          </a:bodyPr>
          <a:lstStyle/>
          <a:p>
            <a:r>
              <a:rPr lang="el-GR" dirty="0" smtClean="0"/>
              <a:t>Εχθρός του φανατισμού</a:t>
            </a:r>
            <a:br>
              <a:rPr lang="el-GR" dirty="0" smtClean="0"/>
            </a:br>
            <a:endParaRPr lang="el-GR" dirty="0"/>
          </a:p>
        </p:txBody>
      </p:sp>
      <p:sp>
        <p:nvSpPr>
          <p:cNvPr id="5" name="4 - Θέση περιεχομένου"/>
          <p:cNvSpPr>
            <a:spLocks noGrp="1"/>
          </p:cNvSpPr>
          <p:nvPr>
            <p:ph sz="half" idx="1"/>
          </p:nvPr>
        </p:nvSpPr>
        <p:spPr>
          <a:xfrm>
            <a:off x="457200" y="1556792"/>
            <a:ext cx="4038600" cy="5218595"/>
          </a:xfrm>
        </p:spPr>
        <p:txBody>
          <a:bodyPr>
            <a:normAutofit lnSpcReduction="10000"/>
          </a:bodyPr>
          <a:lstStyle/>
          <a:p>
            <a:r>
              <a:rPr lang="el-GR" sz="2400" dirty="0" smtClean="0"/>
              <a:t>Πως θα μπορούσαμε να εξαλείψουμε τον φανατισμό;</a:t>
            </a:r>
          </a:p>
          <a:p>
            <a:pPr>
              <a:buFont typeface="Wingdings" pitchFamily="2" charset="2"/>
              <a:buChar char="q"/>
            </a:pPr>
            <a:r>
              <a:rPr lang="el-GR" sz="2400" dirty="0" smtClean="0"/>
              <a:t>Κριτική σκέψη</a:t>
            </a:r>
          </a:p>
          <a:p>
            <a:pPr>
              <a:buFont typeface="Wingdings" pitchFamily="2" charset="2"/>
              <a:buChar char="q"/>
            </a:pPr>
            <a:r>
              <a:rPr lang="el-GR" sz="2400" dirty="0" smtClean="0"/>
              <a:t>Ελευθερία λόγου και έκφρασης</a:t>
            </a:r>
          </a:p>
          <a:p>
            <a:pPr>
              <a:buFont typeface="Wingdings" pitchFamily="2" charset="2"/>
              <a:buChar char="q"/>
            </a:pPr>
            <a:r>
              <a:rPr lang="el-GR" sz="2400" dirty="0" smtClean="0"/>
              <a:t>Πολιτική ελευθερία</a:t>
            </a:r>
          </a:p>
          <a:p>
            <a:pPr>
              <a:buFont typeface="Wingdings" pitchFamily="2" charset="2"/>
              <a:buChar char="q"/>
            </a:pPr>
            <a:r>
              <a:rPr lang="el-GR" sz="2400" dirty="0" smtClean="0"/>
              <a:t>Δημοκρατία</a:t>
            </a:r>
          </a:p>
          <a:p>
            <a:pPr>
              <a:buNone/>
            </a:pPr>
            <a:r>
              <a:rPr lang="el-GR" sz="2400" dirty="0" smtClean="0"/>
              <a:t>Δεν είναι τυχαίο ότι χώρες με αναπτυγμένη παιδεία και δημοκρατικά πολιτεύματα έχουν λιγότερα κρούσματα βίας.</a:t>
            </a:r>
            <a:endParaRPr lang="el-GR" sz="2400" dirty="0"/>
          </a:p>
        </p:txBody>
      </p:sp>
      <p:sp>
        <p:nvSpPr>
          <p:cNvPr id="8" name="7 - Θέση περιεχομένου"/>
          <p:cNvSpPr>
            <a:spLocks noGrp="1"/>
          </p:cNvSpPr>
          <p:nvPr>
            <p:ph sz="half" idx="2"/>
          </p:nvPr>
        </p:nvSpPr>
        <p:spPr>
          <a:xfrm>
            <a:off x="4355976" y="1484784"/>
            <a:ext cx="4330824" cy="5040561"/>
          </a:xfrm>
        </p:spPr>
        <p:txBody>
          <a:bodyPr/>
          <a:lstStyle/>
          <a:p>
            <a:pPr>
              <a:buNone/>
            </a:pPr>
            <a:endParaRPr lang="el-GR" dirty="0"/>
          </a:p>
        </p:txBody>
      </p:sp>
      <p:sp>
        <p:nvSpPr>
          <p:cNvPr id="9" name="8 - Ελλειψοειδής επεξήγηση"/>
          <p:cNvSpPr/>
          <p:nvPr/>
        </p:nvSpPr>
        <p:spPr>
          <a:xfrm>
            <a:off x="5220072" y="2492896"/>
            <a:ext cx="3240360" cy="1368152"/>
          </a:xfrm>
          <a:prstGeom prst="wedgeEllipseCallou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l-GR" dirty="0" smtClean="0"/>
              <a:t>ΌΧΙ ΣΤΟΝ ΦΑΝΑΤΙΣΜΟ</a:t>
            </a:r>
            <a:endParaRPr lang="el-GR" dirty="0"/>
          </a:p>
        </p:txBody>
      </p:sp>
      <p:sp>
        <p:nvSpPr>
          <p:cNvPr id="10" name="9 - Επεξήγηση με σύννεφο"/>
          <p:cNvSpPr/>
          <p:nvPr/>
        </p:nvSpPr>
        <p:spPr>
          <a:xfrm>
            <a:off x="4860032" y="4509120"/>
            <a:ext cx="3312368" cy="1800200"/>
          </a:xfrm>
          <a:prstGeom prst="cloudCallou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l-GR" dirty="0" smtClean="0">
                <a:solidFill>
                  <a:sysClr val="windowText" lastClr="000000"/>
                </a:solidFill>
              </a:rPr>
              <a:t>ΌΧΙ ΣΤΗ ΒΙΑ</a:t>
            </a:r>
            <a:endParaRPr lang="el-GR" dirty="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p:cTn id="19"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 calcmode="lin" valueType="num">
                                      <p:cBhvr additive="base">
                                        <p:cTn id="26"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 calcmode="lin" valueType="num">
                                      <p:cBhvr additive="base">
                                        <p:cTn id="32"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additive="base">
                                        <p:cTn id="38"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5">
                                            <p:txEl>
                                              <p:pRg st="4" end="4"/>
                                            </p:txEl>
                                          </p:spTgt>
                                        </p:tgtEl>
                                        <p:attrNameLst>
                                          <p:attrName>style.visibility</p:attrName>
                                        </p:attrNameLst>
                                      </p:cBhvr>
                                      <p:to>
                                        <p:strVal val="visible"/>
                                      </p:to>
                                    </p:set>
                                    <p:anim calcmode="lin" valueType="num">
                                      <p:cBhvr additive="base">
                                        <p:cTn id="44"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nodeType="clickEffect">
                                  <p:stCondLst>
                                    <p:cond delay="0"/>
                                  </p:stCondLst>
                                  <p:childTnLst>
                                    <p:set>
                                      <p:cBhvr>
                                        <p:cTn id="49" dur="1" fill="hold">
                                          <p:stCondLst>
                                            <p:cond delay="0"/>
                                          </p:stCondLst>
                                        </p:cTn>
                                        <p:tgtEl>
                                          <p:spTgt spid="5">
                                            <p:txEl>
                                              <p:pRg st="5" end="5"/>
                                            </p:txEl>
                                          </p:spTgt>
                                        </p:tgtEl>
                                        <p:attrNameLst>
                                          <p:attrName>style.visibility</p:attrName>
                                        </p:attrNameLst>
                                      </p:cBhvr>
                                      <p:to>
                                        <p:strVal val="visible"/>
                                      </p:to>
                                    </p:set>
                                    <p:anim calcmode="lin" valueType="num">
                                      <p:cBhvr>
                                        <p:cTn id="50"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51"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52"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164</TotalTime>
  <Words>563</Words>
  <Application>Microsoft Office PowerPoint</Application>
  <PresentationFormat>Προβολή στην οθόνη (4:3)</PresentationFormat>
  <Paragraphs>70</Paragraphs>
  <Slides>11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Αστικό</vt:lpstr>
      <vt:lpstr>ΟΜΑΔΑ ΑΣΣΟΙ: ΠΥΡΠΙΡΗ ΕΥΗ, ΟΙΚΟΝΟΜΟΠΟΥΛΟΥ ΒΑΣΙΑ, ΠΡΟΥΣΑΛΙΔΗ ΕΡΥΦΙΛΗ, ΚΑΡΥΔΑΣ ΣΤΕΛΛΙΟΣ, ΜΠΑΡΙΑΜΠΑ ΡΙΚΑΡΝΤΟ  ΥΠΕΥΘΥΝΟΣ ΚΑΘΗΓΗΤΗΣ: Κ. ΚΑΠΕΤΑΝΑΚΗΑΣ ΣΧΟΛΙΚΟ ΕΤΟΣ: 2016-17</vt:lpstr>
      <vt:lpstr> </vt:lpstr>
      <vt:lpstr>ΠΕΡΙΕΧΟΜΕΝΑ</vt:lpstr>
      <vt:lpstr>Ποιος ήταν ο Νορμπέρτο Μπόμπιο </vt:lpstr>
      <vt:lpstr>Διαφάνεια 5</vt:lpstr>
      <vt:lpstr>Διαφάνεια 6</vt:lpstr>
      <vt:lpstr>Διαφάνεια 7</vt:lpstr>
      <vt:lpstr>Διαφάνεια 8</vt:lpstr>
      <vt:lpstr>Εχθρός του φανατισμού </vt:lpstr>
      <vt:lpstr>ΓΝΩΜΕΣ ΣΟΦΩΝ ΓΙΑ ΤΟ ΦΑΝΑΤΙΣΜΟ…..</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ΕΥΗ ΠΥΡΠΙΡΗ  Β2 ΥΠΕΥΘΥΝΟΣ ΚΑΘΗΓΗΤΗΣ: Κ. ΚΑΠΕΤΑΝΑΚΗΑΣ ΣΧΟΛΙΚΟ ΕΤΟΣ: 2016-17</dc:title>
  <dc:creator>user</dc:creator>
  <cp:lastModifiedBy>vasia nancy</cp:lastModifiedBy>
  <cp:revision>26</cp:revision>
  <dcterms:created xsi:type="dcterms:W3CDTF">2017-01-28T18:49:43Z</dcterms:created>
  <dcterms:modified xsi:type="dcterms:W3CDTF">2017-02-01T12:11:36Z</dcterms:modified>
</cp:coreProperties>
</file>