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63" r:id="rId4"/>
    <p:sldId id="265" r:id="rId5"/>
    <p:sldId id="258" r:id="rId6"/>
    <p:sldId id="259" r:id="rId7"/>
    <p:sldId id="260" r:id="rId8"/>
    <p:sldId id="261" r:id="rId9"/>
    <p:sldId id="266" r:id="rId10"/>
    <p:sldId id="262" r:id="rId11"/>
    <p:sldId id="264"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22A9D2-413C-4E81-A466-31667833FCF8}" type="datetimeFigureOut">
              <a:rPr lang="el-GR" smtClean="0"/>
              <a:pPr/>
              <a:t>1/2/2017</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5E793D-26A8-4159-9322-4CE3FC60858D}"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0D5E793D-26A8-4159-9322-4CE3FC60858D}"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DC8180E3-C61D-4F01-B2A5-424F6A9AA60E}" type="datetimeFigureOut">
              <a:rPr lang="el-GR" smtClean="0"/>
              <a:pPr/>
              <a:t>1/2/2017</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EFAB245-5A6D-4CD1-BB13-461E0316A19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C8180E3-C61D-4F01-B2A5-424F6A9AA60E}" type="datetimeFigureOut">
              <a:rPr lang="el-GR" smtClean="0"/>
              <a:pPr/>
              <a:t>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EFAB245-5A6D-4CD1-BB13-461E0316A19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C8180E3-C61D-4F01-B2A5-424F6A9AA60E}" type="datetimeFigureOut">
              <a:rPr lang="el-GR" smtClean="0"/>
              <a:pPr/>
              <a:t>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EFAB245-5A6D-4CD1-BB13-461E0316A19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DC8180E3-C61D-4F01-B2A5-424F6A9AA60E}" type="datetimeFigureOut">
              <a:rPr lang="el-GR" smtClean="0"/>
              <a:pPr/>
              <a:t>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EFAB245-5A6D-4CD1-BB13-461E0316A19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C8180E3-C61D-4F01-B2A5-424F6A9AA60E}" type="datetimeFigureOut">
              <a:rPr lang="el-GR" smtClean="0"/>
              <a:pPr/>
              <a:t>1/2/2017</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EFAB245-5A6D-4CD1-BB13-461E0316A19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C8180E3-C61D-4F01-B2A5-424F6A9AA60E}" type="datetimeFigureOut">
              <a:rPr lang="el-GR" smtClean="0"/>
              <a:pPr/>
              <a:t>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EFAB245-5A6D-4CD1-BB13-461E0316A19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DC8180E3-C61D-4F01-B2A5-424F6A9AA60E}" type="datetimeFigureOut">
              <a:rPr lang="el-GR" smtClean="0"/>
              <a:pPr/>
              <a:t>1/2/2017</a:t>
            </a:fld>
            <a:endParaRPr lang="el-GR"/>
          </a:p>
        </p:txBody>
      </p:sp>
      <p:sp>
        <p:nvSpPr>
          <p:cNvPr id="27" name="26 - Θέση αριθμού διαφάνειας"/>
          <p:cNvSpPr>
            <a:spLocks noGrp="1"/>
          </p:cNvSpPr>
          <p:nvPr>
            <p:ph type="sldNum" sz="quarter" idx="11"/>
          </p:nvPr>
        </p:nvSpPr>
        <p:spPr/>
        <p:txBody>
          <a:bodyPr rtlCol="0"/>
          <a:lstStyle/>
          <a:p>
            <a:fld id="{CEFAB245-5A6D-4CD1-BB13-461E0316A19A}"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DC8180E3-C61D-4F01-B2A5-424F6A9AA60E}" type="datetimeFigureOut">
              <a:rPr lang="el-GR" smtClean="0"/>
              <a:pPr/>
              <a:t>1/2/2017</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CEFAB245-5A6D-4CD1-BB13-461E0316A19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C8180E3-C61D-4F01-B2A5-424F6A9AA60E}" type="datetimeFigureOut">
              <a:rPr lang="el-GR" smtClean="0"/>
              <a:pPr/>
              <a:t>1/2/2017</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EFAB245-5A6D-4CD1-BB13-461E0316A19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DC8180E3-C61D-4F01-B2A5-424F6A9AA60E}" type="datetimeFigureOut">
              <a:rPr lang="el-GR" smtClean="0"/>
              <a:pPr/>
              <a:t>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EFAB245-5A6D-4CD1-BB13-461E0316A19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C8180E3-C61D-4F01-B2A5-424F6A9AA60E}" type="datetimeFigureOut">
              <a:rPr lang="el-GR" smtClean="0"/>
              <a:pPr/>
              <a:t>1/2/2017</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EFAB245-5A6D-4CD1-BB13-461E0316A19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C8180E3-C61D-4F01-B2A5-424F6A9AA60E}" type="datetimeFigureOut">
              <a:rPr lang="el-GR" smtClean="0"/>
              <a:pPr/>
              <a:t>1/2/2017</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EFAB245-5A6D-4CD1-BB13-461E0316A19A}"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4.xml"/><Relationship Id="rId7" Type="http://schemas.openxmlformats.org/officeDocument/2006/relationships/slide" Target="slide9.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www.enet.gr/?i=issue.el.home&amp;date=04/09/2011&amp;id=30614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79512" y="4437112"/>
            <a:ext cx="7799784" cy="1603177"/>
          </a:xfrm>
        </p:spPr>
        <p:txBody>
          <a:bodyPr>
            <a:normAutofit fontScale="90000"/>
          </a:bodyPr>
          <a:lstStyle/>
          <a:p>
            <a:r>
              <a:rPr lang="el-GR" sz="2200" b="1" dirty="0" smtClean="0">
                <a:solidFill>
                  <a:schemeClr val="tx1"/>
                </a:solidFill>
              </a:rPr>
              <a:t>ΟΜΑΔΑ ΑΣΣΟΙ</a:t>
            </a:r>
            <a:r>
              <a:rPr lang="el-GR" sz="2200" b="1" dirty="0" smtClean="0">
                <a:solidFill>
                  <a:schemeClr val="tx1"/>
                </a:solidFill>
              </a:rPr>
              <a:t>: ΠΥΡΠΙΡΗ </a:t>
            </a:r>
            <a:r>
              <a:rPr lang="el-GR" sz="2200" b="1" dirty="0" smtClean="0">
                <a:solidFill>
                  <a:schemeClr val="tx1"/>
                </a:solidFill>
              </a:rPr>
              <a:t>ΕΥΗ</a:t>
            </a:r>
            <a:r>
              <a:rPr lang="el-GR" sz="2200" b="1" dirty="0" smtClean="0">
                <a:solidFill>
                  <a:schemeClr val="tx1"/>
                </a:solidFill>
              </a:rPr>
              <a:t>, </a:t>
            </a:r>
            <a:r>
              <a:rPr lang="el-GR" sz="2200" b="1" dirty="0" smtClean="0">
                <a:solidFill>
                  <a:schemeClr val="tx1"/>
                </a:solidFill>
              </a:rPr>
              <a:t>ΟΙΚΟΝΟΜΟΠΟΥΛΟΥ ΒΑΣΙΑ</a:t>
            </a:r>
            <a:r>
              <a:rPr lang="el-GR" sz="2200" b="1" dirty="0" smtClean="0">
                <a:solidFill>
                  <a:schemeClr val="tx1"/>
                </a:solidFill>
              </a:rPr>
              <a:t>, ΠΡΟΥΣΑΛΙΔΗ ΕΡΥΦΙΛΗ, ΚΑΡΥΔΑΣ ΣΤΕΛΛΙΟΣ, ΜΠΑΡΙΑΜΠΑ ΡΙΚΑΡΝΤΟ </a:t>
            </a:r>
            <a:r>
              <a:rPr lang="el-GR" sz="2200" b="1" dirty="0" smtClean="0">
                <a:solidFill>
                  <a:schemeClr val="tx1"/>
                </a:solidFill>
              </a:rPr>
              <a:t/>
            </a:r>
            <a:br>
              <a:rPr lang="el-GR" sz="2200" b="1" dirty="0" smtClean="0">
                <a:solidFill>
                  <a:schemeClr val="tx1"/>
                </a:solidFill>
              </a:rPr>
            </a:br>
            <a:r>
              <a:rPr lang="el-GR" sz="2200" b="1" dirty="0" smtClean="0">
                <a:solidFill>
                  <a:schemeClr val="tx1"/>
                </a:solidFill>
              </a:rPr>
              <a:t>ΥΠΕΥΘΥΝΟΣ ΚΑΘΗΓΗΤΗΣ: Κ. ΚΑΠΕΤΑΝΑΚΗΑΣ</a:t>
            </a:r>
            <a:br>
              <a:rPr lang="el-GR" sz="2200" b="1" dirty="0" smtClean="0">
                <a:solidFill>
                  <a:schemeClr val="tx1"/>
                </a:solidFill>
              </a:rPr>
            </a:br>
            <a:r>
              <a:rPr lang="el-GR" sz="2200" b="1" dirty="0" smtClean="0">
                <a:solidFill>
                  <a:schemeClr val="tx1"/>
                </a:solidFill>
              </a:rPr>
              <a:t>ΣΧΟΛΙΚΟ ΕΤΟΣ: 2016-17</a:t>
            </a:r>
            <a:endParaRPr lang="el-GR" sz="2200" b="1" dirty="0">
              <a:solidFill>
                <a:schemeClr val="tx1"/>
              </a:solidFill>
            </a:endParaRPr>
          </a:p>
        </p:txBody>
      </p:sp>
      <p:sp>
        <p:nvSpPr>
          <p:cNvPr id="3" name="2 - Υπότιτλος"/>
          <p:cNvSpPr>
            <a:spLocks noGrp="1"/>
          </p:cNvSpPr>
          <p:nvPr>
            <p:ph type="subTitle" idx="1"/>
          </p:nvPr>
        </p:nvSpPr>
        <p:spPr>
          <a:xfrm>
            <a:off x="251520" y="404664"/>
            <a:ext cx="8892480" cy="1752600"/>
          </a:xfrm>
        </p:spPr>
        <p:txBody>
          <a:bodyPr/>
          <a:lstStyle/>
          <a:p>
            <a:r>
              <a:rPr lang="el-GR" b="1" dirty="0" smtClean="0">
                <a:solidFill>
                  <a:schemeClr val="accent6">
                    <a:lumMod val="50000"/>
                  </a:schemeClr>
                </a:solidFill>
              </a:rPr>
              <a:t>ΠΡΟΤΥΠΟ ΓΥΜΝΑΣΙΟ ΕΥΑΓΓΕΛΙΚΗΣ ΣΧΟΛΗΣ ΣΜΥΡΝΗΣ</a:t>
            </a:r>
          </a:p>
          <a:p>
            <a:r>
              <a:rPr lang="el-GR" b="1" dirty="0" smtClean="0">
                <a:solidFill>
                  <a:schemeClr val="accent6">
                    <a:lumMod val="50000"/>
                  </a:schemeClr>
                </a:solidFill>
              </a:rPr>
              <a:t>ΜΑΘΗΜΑ: ΘΡΗΣΚΕΥΤΙΚΑ ΘΕΜΑΤΙΚΗ ΕΝΟΤΗΤΑ: 4</a:t>
            </a:r>
          </a:p>
          <a:p>
            <a:endParaRPr lang="el-GR" sz="2200" b="1" dirty="0">
              <a:solidFill>
                <a:schemeClr val="accent6">
                  <a:lumMod val="50000"/>
                </a:schemeClr>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8" presetClass="entr" presetSubtype="0" accel="5000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8" dur="1000" fill="hold"/>
                                        <p:tgtEl>
                                          <p:spTgt spid="3">
                                            <p:txEl>
                                              <p:pRg st="0" end="0"/>
                                            </p:txEl>
                                          </p:spTgt>
                                        </p:tgtEl>
                                        <p:attrNameLst>
                                          <p:attrName>ppt_x</p:attrName>
                                        </p:attrNameLst>
                                      </p:cBhvr>
                                      <p:tavLst>
                                        <p:tav tm="0">
                                          <p:val>
                                            <p:fltVal val="-1"/>
                                          </p:val>
                                        </p:tav>
                                        <p:tav tm="50000">
                                          <p:val>
                                            <p:fltVal val="0.95"/>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0" dur="1000"/>
                                        <p:tgtEl>
                                          <p:spTgt spid="3">
                                            <p:txEl>
                                              <p:pRg st="0" end="0"/>
                                            </p:txEl>
                                          </p:spTgt>
                                        </p:tgtEl>
                                      </p:cBhvr>
                                    </p:animEffect>
                                  </p:childTnLst>
                                </p:cTn>
                              </p:par>
                              <p:par>
                                <p:cTn id="11" presetID="48" presetClass="entr" presetSubtype="0" accel="5000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4" dur="1000" fill="hold"/>
                                        <p:tgtEl>
                                          <p:spTgt spid="3">
                                            <p:txEl>
                                              <p:pRg st="1" end="1"/>
                                            </p:txEl>
                                          </p:spTgt>
                                        </p:tgtEl>
                                        <p:attrNameLst>
                                          <p:attrName>ppt_x</p:attrName>
                                        </p:attrNameLst>
                                      </p:cBhvr>
                                      <p:tavLst>
                                        <p:tav tm="0">
                                          <p:val>
                                            <p:fltVal val="-1"/>
                                          </p:val>
                                        </p:tav>
                                        <p:tav tm="50000">
                                          <p:val>
                                            <p:fltVal val="0.95"/>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8" presetClass="entr" presetSubtype="0" accel="5000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p:cTn id="21" dur="1000" fill="hold"/>
                                        <p:tgtEl>
                                          <p:spTgt spid="2"/>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2" dur="1000" fill="hold"/>
                                        <p:tgtEl>
                                          <p:spTgt spid="2"/>
                                        </p:tgtEl>
                                        <p:attrNameLst>
                                          <p:attrName>ppt_x</p:attrName>
                                        </p:attrNameLst>
                                      </p:cBhvr>
                                      <p:tavLst>
                                        <p:tav tm="0">
                                          <p:val>
                                            <p:fltVal val="-1"/>
                                          </p:val>
                                        </p:tav>
                                        <p:tav tm="50000">
                                          <p:val>
                                            <p:fltVal val="0.95"/>
                                          </p:val>
                                        </p:tav>
                                        <p:tav tm="100000">
                                          <p:val>
                                            <p:strVal val="#ppt_x"/>
                                          </p:val>
                                        </p:tav>
                                      </p:tavLst>
                                    </p:anim>
                                    <p:anim calcmode="lin" valueType="num">
                                      <p:cBhvr>
                                        <p:cTn id="23" dur="1000" fill="hold"/>
                                        <p:tgtEl>
                                          <p:spTgt spid="2"/>
                                        </p:tgtEl>
                                        <p:attrNameLst>
                                          <p:attrName>ppt_y</p:attrName>
                                        </p:attrNameLst>
                                      </p:cBhvr>
                                      <p:tavLst>
                                        <p:tav tm="0">
                                          <p:val>
                                            <p:strVal val="#ppt_y"/>
                                          </p:val>
                                        </p:tav>
                                        <p:tav tm="100000">
                                          <p:val>
                                            <p:strVal val="#ppt_y"/>
                                          </p:val>
                                        </p:tav>
                                      </p:tavLst>
                                    </p:anim>
                                    <p:animEffect transition="in" filter="fade">
                                      <p:cBhvr>
                                        <p:cTn id="2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a:buNone/>
            </a:pPr>
            <a:r>
              <a:rPr lang="el-GR" b="1" i="1" dirty="0" smtClean="0"/>
              <a:t> </a:t>
            </a:r>
            <a:r>
              <a:rPr lang="el-GR" sz="2000" b="1" i="1" dirty="0" smtClean="0"/>
              <a:t>Ο φανατισμός είναι η μόνη μορφή θέλησης που μπορεί να διαπνέει τους αδύναμους και τους ντροπαλούς.</a:t>
            </a:r>
          </a:p>
          <a:p>
            <a:pPr algn="r">
              <a:buNone/>
            </a:pPr>
            <a:r>
              <a:rPr lang="el-GR" sz="2000" b="1" i="1" dirty="0" smtClean="0"/>
              <a:t>Φρίντριχ Νίτσε</a:t>
            </a:r>
          </a:p>
          <a:p>
            <a:pPr algn="r">
              <a:buNone/>
            </a:pPr>
            <a:endParaRPr lang="el-GR" sz="2000" b="1" i="1" dirty="0" smtClean="0"/>
          </a:p>
          <a:p>
            <a:pPr algn="r">
              <a:buNone/>
            </a:pPr>
            <a:r>
              <a:rPr lang="el-GR" sz="2000" b="1" i="1" dirty="0" smtClean="0"/>
              <a:t> Αυτοί που μπορούν να σε κάνουν να πιστέψεις απιθανότητες, είναι ικανοί να σε πείσουν να διαπράξεις φρικαλεότητες.</a:t>
            </a:r>
          </a:p>
          <a:p>
            <a:pPr algn="r">
              <a:buNone/>
            </a:pPr>
            <a:r>
              <a:rPr lang="el-GR" sz="2000" b="1" i="1" dirty="0" smtClean="0"/>
              <a:t>Βολταίρος</a:t>
            </a:r>
          </a:p>
          <a:p>
            <a:pPr algn="r">
              <a:buNone/>
            </a:pPr>
            <a:endParaRPr lang="el-GR" sz="2000" b="1" i="1" dirty="0" smtClean="0"/>
          </a:p>
          <a:p>
            <a:pPr algn="r">
              <a:buNone/>
            </a:pPr>
            <a:r>
              <a:rPr lang="el-GR" sz="2000" b="1" i="1" dirty="0" smtClean="0"/>
              <a:t>Είναι ενδιαφέρον ότι οι πιο ανασφαλείς άνθρωποι έχουν συνήθως τις πιο ισχυρές προκαταλήψεις. </a:t>
            </a:r>
          </a:p>
          <a:p>
            <a:pPr algn="r">
              <a:buNone/>
            </a:pPr>
            <a:r>
              <a:rPr lang="en-US" sz="2000" b="1" i="1" dirty="0" smtClean="0"/>
              <a:t>Clint Estwood</a:t>
            </a:r>
            <a:endParaRPr lang="el-GR" sz="2000" b="1" i="1" dirty="0"/>
          </a:p>
        </p:txBody>
      </p:sp>
      <p:sp>
        <p:nvSpPr>
          <p:cNvPr id="2" name="1 - Τίτλος"/>
          <p:cNvSpPr>
            <a:spLocks noGrp="1"/>
          </p:cNvSpPr>
          <p:nvPr>
            <p:ph type="title"/>
          </p:nvPr>
        </p:nvSpPr>
        <p:spPr>
          <a:xfrm>
            <a:off x="457200" y="1143000"/>
            <a:ext cx="8229600" cy="701824"/>
          </a:xfrm>
        </p:spPr>
        <p:txBody>
          <a:bodyPr>
            <a:normAutofit/>
          </a:bodyPr>
          <a:lstStyle/>
          <a:p>
            <a:pPr algn="ctr"/>
            <a:r>
              <a:rPr lang="el-GR" sz="2000" b="1" u="sng" dirty="0" smtClean="0"/>
              <a:t>ΓΝΩΜΕΣ ΣΟΦΩΝ ΓΙΑ ΤΟ ΦΑΝΑΤΙΣΜΟ…..</a:t>
            </a:r>
            <a:endParaRPr lang="el-GR" sz="2000" b="1" u="sng" dirty="0"/>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Scale>
                                      <p:cBhvr>
                                        <p:cTn id="7"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2"/>
                                        </p:tgtEl>
                                        <p:attrNameLst>
                                          <p:attrName>ppt_x</p:attrName>
                                          <p:attrName>ppt_y</p:attrName>
                                        </p:attrNameLst>
                                      </p:cBhvr>
                                    </p:animMotion>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Scale>
                                      <p:cBhvr>
                                        <p:cTn id="14"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0" end="0"/>
                                            </p:txEl>
                                          </p:spTgt>
                                        </p:tgtEl>
                                        <p:attrNameLst>
                                          <p:attrName>ppt_x</p:attrName>
                                          <p:attrName>ppt_y</p:attrName>
                                        </p:attrNameLst>
                                      </p:cBhvr>
                                    </p:animMotion>
                                    <p:animEffect transition="in" filter="fade">
                                      <p:cBhvr>
                                        <p:cTn id="16" dur="1000"/>
                                        <p:tgtEl>
                                          <p:spTgt spid="3">
                                            <p:txEl>
                                              <p:pRg st="0" end="0"/>
                                            </p:txEl>
                                          </p:spTgt>
                                        </p:tgtEl>
                                      </p:cBhvr>
                                    </p:animEffect>
                                  </p:childTnLst>
                                </p:cTn>
                              </p:par>
                              <p:par>
                                <p:cTn id="17" presetID="5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Scale>
                                      <p:cBhvr>
                                        <p:cTn id="19"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3">
                                            <p:txEl>
                                              <p:pRg st="1" end="1"/>
                                            </p:txEl>
                                          </p:spTgt>
                                        </p:tgtEl>
                                        <p:attrNameLst>
                                          <p:attrName>ppt_x</p:attrName>
                                          <p:attrName>ppt_y</p:attrName>
                                        </p:attrNameLst>
                                      </p:cBhvr>
                                    </p:animMotion>
                                    <p:animEffect transition="in" filter="fade">
                                      <p:cBhvr>
                                        <p:cTn id="21" dur="1000"/>
                                        <p:tgtEl>
                                          <p:spTgt spid="3">
                                            <p:txEl>
                                              <p:pRg st="1" end="1"/>
                                            </p:txEl>
                                          </p:spTgt>
                                        </p:tgtEl>
                                      </p:cBhvr>
                                    </p:animEffect>
                                  </p:childTnLst>
                                </p:cTn>
                              </p:par>
                              <p:par>
                                <p:cTn id="22" presetID="5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Scale>
                                      <p:cBhvr>
                                        <p:cTn id="24"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5" dur="1000" decel="50000" fill="hold">
                                          <p:stCondLst>
                                            <p:cond delay="0"/>
                                          </p:stCondLst>
                                        </p:cTn>
                                        <p:tgtEl>
                                          <p:spTgt spid="3">
                                            <p:txEl>
                                              <p:pRg st="3" end="3"/>
                                            </p:txEl>
                                          </p:spTgt>
                                        </p:tgtEl>
                                        <p:attrNameLst>
                                          <p:attrName>ppt_x</p:attrName>
                                          <p:attrName>ppt_y</p:attrName>
                                        </p:attrNameLst>
                                      </p:cBhvr>
                                    </p:animMotion>
                                    <p:animEffect transition="in" filter="fade">
                                      <p:cBhvr>
                                        <p:cTn id="26" dur="1000"/>
                                        <p:tgtEl>
                                          <p:spTgt spid="3">
                                            <p:txEl>
                                              <p:pRg st="3" end="3"/>
                                            </p:txEl>
                                          </p:spTgt>
                                        </p:tgtEl>
                                      </p:cBhvr>
                                    </p:animEffect>
                                  </p:childTnLst>
                                </p:cTn>
                              </p:par>
                              <p:par>
                                <p:cTn id="27" presetID="5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Scale>
                                      <p:cBhvr>
                                        <p:cTn id="29"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0" dur="1000" decel="50000" fill="hold">
                                          <p:stCondLst>
                                            <p:cond delay="0"/>
                                          </p:stCondLst>
                                        </p:cTn>
                                        <p:tgtEl>
                                          <p:spTgt spid="3">
                                            <p:txEl>
                                              <p:pRg st="4" end="4"/>
                                            </p:txEl>
                                          </p:spTgt>
                                        </p:tgtEl>
                                        <p:attrNameLst>
                                          <p:attrName>ppt_x</p:attrName>
                                          <p:attrName>ppt_y</p:attrName>
                                        </p:attrNameLst>
                                      </p:cBhvr>
                                    </p:animMotion>
                                    <p:animEffect transition="in" filter="fade">
                                      <p:cBhvr>
                                        <p:cTn id="31" dur="1000"/>
                                        <p:tgtEl>
                                          <p:spTgt spid="3">
                                            <p:txEl>
                                              <p:pRg st="4" end="4"/>
                                            </p:txEl>
                                          </p:spTgt>
                                        </p:tgtEl>
                                      </p:cBhvr>
                                    </p:animEffect>
                                  </p:childTnLst>
                                </p:cTn>
                              </p:par>
                              <p:par>
                                <p:cTn id="32" presetID="52" presetClass="entr" presetSubtype="0" fill="hold" nodeType="with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Scale>
                                      <p:cBhvr>
                                        <p:cTn id="34" dur="1000" decel="50000" fill="hold">
                                          <p:stCondLst>
                                            <p:cond delay="0"/>
                                          </p:stCondLst>
                                        </p:cTn>
                                        <p:tgtEl>
                                          <p:spTgt spid="3">
                                            <p:txEl>
                                              <p:pRg st="6" end="6"/>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5" dur="1000" decel="50000" fill="hold">
                                          <p:stCondLst>
                                            <p:cond delay="0"/>
                                          </p:stCondLst>
                                        </p:cTn>
                                        <p:tgtEl>
                                          <p:spTgt spid="3">
                                            <p:txEl>
                                              <p:pRg st="6" end="6"/>
                                            </p:txEl>
                                          </p:spTgt>
                                        </p:tgtEl>
                                        <p:attrNameLst>
                                          <p:attrName>ppt_x</p:attrName>
                                          <p:attrName>ppt_y</p:attrName>
                                        </p:attrNameLst>
                                      </p:cBhvr>
                                    </p:animMotion>
                                    <p:animEffect transition="in" filter="fade">
                                      <p:cBhvr>
                                        <p:cTn id="36" dur="1000"/>
                                        <p:tgtEl>
                                          <p:spTgt spid="3">
                                            <p:txEl>
                                              <p:pRg st="6" end="6"/>
                                            </p:txEl>
                                          </p:spTgt>
                                        </p:tgtEl>
                                      </p:cBhvr>
                                    </p:animEffect>
                                  </p:childTnLst>
                                </p:cTn>
                              </p:par>
                              <p:par>
                                <p:cTn id="37" presetID="52" presetClass="entr" presetSubtype="0" fill="hold" nodeType="with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Scale>
                                      <p:cBhvr>
                                        <p:cTn id="39" dur="1000" decel="50000" fill="hold">
                                          <p:stCondLst>
                                            <p:cond delay="0"/>
                                          </p:stCondLst>
                                        </p:cTn>
                                        <p:tgtEl>
                                          <p:spTgt spid="3">
                                            <p:txEl>
                                              <p:pRg st="7" end="7"/>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0" dur="1000" decel="50000" fill="hold">
                                          <p:stCondLst>
                                            <p:cond delay="0"/>
                                          </p:stCondLst>
                                        </p:cTn>
                                        <p:tgtEl>
                                          <p:spTgt spid="3">
                                            <p:txEl>
                                              <p:pRg st="7" end="7"/>
                                            </p:txEl>
                                          </p:spTgt>
                                        </p:tgtEl>
                                        <p:attrNameLst>
                                          <p:attrName>ppt_x</p:attrName>
                                          <p:attrName>ppt_y</p:attrName>
                                        </p:attrNameLst>
                                      </p:cBhvr>
                                    </p:animMotion>
                                    <p:animEffect transition="in" filter="fade">
                                      <p:cBhvr>
                                        <p:cTn id="41"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1691680" y="2636912"/>
            <a:ext cx="5400600" cy="830997"/>
          </a:xfrm>
          <a:prstGeom prst="rect">
            <a:avLst/>
          </a:prstGeom>
          <a:noFill/>
        </p:spPr>
        <p:txBody>
          <a:bodyPr wrap="square" rtlCol="0">
            <a:spAutoFit/>
          </a:bodyPr>
          <a:lstStyle/>
          <a:p>
            <a:pPr algn="ctr"/>
            <a:r>
              <a:rPr lang="el-GR" sz="4800" b="1" dirty="0" smtClean="0"/>
              <a:t>ΤΕΛΟΣ</a:t>
            </a:r>
            <a:endParaRPr lang="el-GR" sz="4800" b="1" dirty="0"/>
          </a:p>
        </p:txBody>
      </p:sp>
      <p:sp>
        <p:nvSpPr>
          <p:cNvPr id="6" name="5 - Γελαστό πρόσωπο"/>
          <p:cNvSpPr/>
          <p:nvPr/>
        </p:nvSpPr>
        <p:spPr>
          <a:xfrm>
            <a:off x="2627784" y="3789040"/>
            <a:ext cx="4104456" cy="2736304"/>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4086200"/>
          </a:xfrm>
        </p:spPr>
        <p:txBody>
          <a:bodyPr>
            <a:normAutofit/>
          </a:bodyPr>
          <a:lstStyle/>
          <a:p>
            <a:r>
              <a:rPr lang="el-GR" sz="2400" b="1" i="1" dirty="0" smtClean="0">
                <a:solidFill>
                  <a:schemeClr val="accent1"/>
                </a:solidFill>
              </a:rPr>
              <a:t/>
            </a:r>
            <a:br>
              <a:rPr lang="el-GR" sz="2400" b="1" i="1" dirty="0" smtClean="0">
                <a:solidFill>
                  <a:schemeClr val="accent1"/>
                </a:solidFill>
              </a:rPr>
            </a:br>
            <a:endParaRPr lang="el-GR" sz="2400" b="1" i="1" dirty="0">
              <a:solidFill>
                <a:schemeClr val="accent1"/>
              </a:solidFill>
            </a:endParaRPr>
          </a:p>
        </p:txBody>
      </p:sp>
      <p:sp>
        <p:nvSpPr>
          <p:cNvPr id="5" name="4 - TextBox"/>
          <p:cNvSpPr txBox="1"/>
          <p:nvPr/>
        </p:nvSpPr>
        <p:spPr>
          <a:xfrm>
            <a:off x="1043608" y="2924944"/>
            <a:ext cx="7488832" cy="1200329"/>
          </a:xfrm>
          <a:prstGeom prst="rect">
            <a:avLst/>
          </a:prstGeom>
          <a:noFill/>
        </p:spPr>
        <p:txBody>
          <a:bodyPr wrap="square" rtlCol="0">
            <a:spAutoFit/>
          </a:bodyPr>
          <a:lstStyle/>
          <a:p>
            <a:r>
              <a:rPr lang="el-GR" b="1" i="1" dirty="0" smtClean="0"/>
              <a:t>ΕΡΓΑΣΙΑ: ΣΧΟΛΙΑΖΩ </a:t>
            </a:r>
            <a:r>
              <a:rPr lang="el-GR" b="1" i="1" dirty="0" smtClean="0"/>
              <a:t>ΤΟ</a:t>
            </a:r>
            <a:r>
              <a:rPr lang="el-GR" b="1" i="1" dirty="0" smtClean="0"/>
              <a:t> ΚΕΙΜΕΝΟ: ΟΡΙΖΟΝΤΑΣ ΤΟΝ ΦΑΝΑΤΙΣΜΟ ΤΟΥ ΝΟΡΜΠΕΡΤΟ ΜΠΟΜΠΙΟ ΤΗΣ </a:t>
            </a:r>
            <a:r>
              <a:rPr lang="el-GR" b="1" i="1" dirty="0" smtClean="0"/>
              <a:t>4</a:t>
            </a:r>
            <a:r>
              <a:rPr lang="el-GR" b="1" i="1" baseline="30000" dirty="0" smtClean="0"/>
              <a:t>Ης</a:t>
            </a:r>
            <a:r>
              <a:rPr lang="el-GR" b="1" i="1" dirty="0" smtClean="0"/>
              <a:t> ΘΕΜΑΤΙΚΗΣ ΕΝΟΤΗΤΑΣ </a:t>
            </a:r>
            <a:endParaRPr lang="el-GR" dirty="0" smtClean="0"/>
          </a:p>
          <a:p>
            <a:endParaRPr lang="el-GR" dirty="0"/>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5">
                                            <p:txEl>
                                              <p:pRg st="0" end="0"/>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pPr algn="ctr"/>
            <a:r>
              <a:rPr lang="el-GR" sz="2000" b="1" u="sng" dirty="0" smtClean="0"/>
              <a:t>ΠΕΡΙΕΧΟΜΕΝΑ</a:t>
            </a:r>
            <a:endParaRPr lang="el-GR" sz="2000" b="1" u="sng" dirty="0"/>
          </a:p>
        </p:txBody>
      </p:sp>
      <p:sp>
        <p:nvSpPr>
          <p:cNvPr id="3" name="2 - Θέση περιεχομένου"/>
          <p:cNvSpPr>
            <a:spLocks noGrp="1"/>
          </p:cNvSpPr>
          <p:nvPr>
            <p:ph idx="1"/>
          </p:nvPr>
        </p:nvSpPr>
        <p:spPr/>
        <p:txBody>
          <a:bodyPr/>
          <a:lstStyle/>
          <a:p>
            <a:r>
              <a:rPr lang="el-GR" sz="2400" dirty="0" smtClean="0">
                <a:hlinkClick r:id="rId2" action="ppaction://hlinksldjump"/>
              </a:rPr>
              <a:t>Κείμενο: ‘ Ορίζοντας το φανατισμό’</a:t>
            </a:r>
            <a:endParaRPr lang="el-GR" sz="2400" dirty="0" smtClean="0"/>
          </a:p>
          <a:p>
            <a:r>
              <a:rPr lang="el-GR" sz="2400" dirty="0" smtClean="0">
                <a:solidFill>
                  <a:schemeClr val="accent2">
                    <a:lumMod val="60000"/>
                    <a:lumOff val="40000"/>
                  </a:schemeClr>
                </a:solidFill>
                <a:hlinkClick r:id="rId3" action="ppaction://hlinksldjump"/>
              </a:rPr>
              <a:t>Ποιος </a:t>
            </a:r>
            <a:r>
              <a:rPr lang="el-GR" sz="2400" dirty="0" smtClean="0">
                <a:solidFill>
                  <a:schemeClr val="accent2">
                    <a:lumMod val="60000"/>
                    <a:lumOff val="40000"/>
                  </a:schemeClr>
                </a:solidFill>
                <a:hlinkClick r:id="rId3" action="ppaction://hlinksldjump"/>
              </a:rPr>
              <a:t>είναι ο Νορμπέρτο </a:t>
            </a:r>
            <a:r>
              <a:rPr lang="el-GR" sz="2400" dirty="0" smtClean="0">
                <a:solidFill>
                  <a:schemeClr val="accent2">
                    <a:lumMod val="60000"/>
                    <a:lumOff val="40000"/>
                  </a:schemeClr>
                </a:solidFill>
                <a:hlinkClick r:id="rId3" action="ppaction://hlinksldjump"/>
              </a:rPr>
              <a:t> Μπόμπιο</a:t>
            </a:r>
            <a:endParaRPr lang="el-GR" sz="2400" dirty="0" smtClean="0">
              <a:solidFill>
                <a:schemeClr val="accent2">
                  <a:lumMod val="60000"/>
                  <a:lumOff val="40000"/>
                </a:schemeClr>
              </a:solidFill>
            </a:endParaRPr>
          </a:p>
          <a:p>
            <a:r>
              <a:rPr lang="el-GR" sz="2400" dirty="0" smtClean="0"/>
              <a:t> </a:t>
            </a:r>
            <a:r>
              <a:rPr lang="el-GR" sz="2400" dirty="0" smtClean="0">
                <a:hlinkClick r:id="rId4" action="ppaction://hlinksldjump"/>
              </a:rPr>
              <a:t>Ο φανατισμός</a:t>
            </a:r>
            <a:endParaRPr lang="el-GR" sz="2400" dirty="0" smtClean="0"/>
          </a:p>
          <a:p>
            <a:r>
              <a:rPr lang="el-GR" sz="2400" dirty="0" smtClean="0"/>
              <a:t> </a:t>
            </a:r>
            <a:r>
              <a:rPr lang="el-GR" sz="2400" dirty="0" smtClean="0">
                <a:hlinkClick r:id="rId5" action="ppaction://hlinksldjump"/>
              </a:rPr>
              <a:t>Ο ενθουσιασμός</a:t>
            </a:r>
            <a:endParaRPr lang="el-GR" sz="2400" dirty="0" smtClean="0"/>
          </a:p>
          <a:p>
            <a:r>
              <a:rPr lang="el-GR" sz="2400" dirty="0" smtClean="0"/>
              <a:t> </a:t>
            </a:r>
            <a:r>
              <a:rPr lang="el-GR" sz="2400" dirty="0" smtClean="0">
                <a:hlinkClick r:id="rId6" action="ppaction://hlinksldjump"/>
              </a:rPr>
              <a:t>Σύνδεση με το σήμερα…….</a:t>
            </a:r>
            <a:endParaRPr lang="el-GR" sz="2400" dirty="0" smtClean="0"/>
          </a:p>
          <a:p>
            <a:r>
              <a:rPr lang="el-GR" sz="2400" dirty="0" smtClean="0">
                <a:solidFill>
                  <a:schemeClr val="accent2">
                    <a:lumMod val="60000"/>
                    <a:lumOff val="40000"/>
                  </a:schemeClr>
                </a:solidFill>
                <a:hlinkClick r:id="rId7" action="ppaction://hlinksldjump"/>
              </a:rPr>
              <a:t>Εχθρός του φανατισμού….</a:t>
            </a:r>
            <a:endParaRPr lang="el-GR" sz="2400" dirty="0" smtClean="0">
              <a:solidFill>
                <a:schemeClr val="accent2">
                  <a:lumMod val="60000"/>
                  <a:lumOff val="40000"/>
                </a:schemeClr>
              </a:solidFill>
            </a:endParaRPr>
          </a:p>
          <a:p>
            <a:r>
              <a:rPr lang="el-GR" sz="2400" dirty="0" smtClean="0"/>
              <a:t> </a:t>
            </a:r>
            <a:r>
              <a:rPr lang="el-GR" sz="2400" dirty="0" smtClean="0">
                <a:hlinkClick r:id="rId8" action="ppaction://hlinksldjump"/>
              </a:rPr>
              <a:t>Γνώμες σοφών για το φανατισμό</a:t>
            </a:r>
            <a:endParaRPr lang="el-GR" sz="2400" dirty="0" smtClean="0"/>
          </a:p>
          <a:p>
            <a:pPr>
              <a:buNone/>
            </a:pPr>
            <a:endParaRPr lang="el-GR"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1" end="1"/>
                                            </p:txEl>
                                          </p:spTgt>
                                        </p:tgtEl>
                                        <p:attrNameLst>
                                          <p:attrName>ppt_h</p:attrName>
                                        </p:attrNameLst>
                                      </p:cBhvr>
                                      <p:tavLst>
                                        <p:tav tm="0">
                                          <p:val>
                                            <p:strVal val="#ppt_h"/>
                                          </p:val>
                                        </p:tav>
                                        <p:tav tm="100000">
                                          <p:val>
                                            <p:strVal val="#ppt_h"/>
                                          </p:val>
                                        </p:tav>
                                      </p:tavLst>
                                    </p:anim>
                                  </p:childTnLst>
                                </p:cTn>
                              </p:par>
                              <p:par>
                                <p:cTn id="15" presetID="17"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strVal val="#ppt_h"/>
                                          </p:val>
                                        </p:tav>
                                        <p:tav tm="100000">
                                          <p:val>
                                            <p:strVal val="#ppt_h"/>
                                          </p:val>
                                        </p:tav>
                                      </p:tavLst>
                                    </p:anim>
                                  </p:childTnLst>
                                </p:cTn>
                              </p:par>
                              <p:par>
                                <p:cTn id="19" presetID="17"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strVal val="#ppt_h"/>
                                          </p:val>
                                        </p:tav>
                                        <p:tav tm="100000">
                                          <p:val>
                                            <p:strVal val="#ppt_h"/>
                                          </p:val>
                                        </p:tav>
                                      </p:tavLst>
                                    </p:anim>
                                  </p:childTnLst>
                                </p:cTn>
                              </p:par>
                              <p:par>
                                <p:cTn id="23" presetID="17" presetClass="entr" presetSubtype="1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4" end="4"/>
                                            </p:txEl>
                                          </p:spTgt>
                                        </p:tgtEl>
                                        <p:attrNameLst>
                                          <p:attrName>ppt_h</p:attrName>
                                        </p:attrNameLst>
                                      </p:cBhvr>
                                      <p:tavLst>
                                        <p:tav tm="0">
                                          <p:val>
                                            <p:strVal val="#ppt_h"/>
                                          </p:val>
                                        </p:tav>
                                        <p:tav tm="100000">
                                          <p:val>
                                            <p:strVal val="#ppt_h"/>
                                          </p:val>
                                        </p:tav>
                                      </p:tavLst>
                                    </p:anim>
                                  </p:childTnLst>
                                </p:cTn>
                              </p:par>
                              <p:par>
                                <p:cTn id="27" presetID="17" presetClass="entr" presetSubtype="10" fill="hold"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p:cTn id="29"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0" dur="500" fill="hold"/>
                                        <p:tgtEl>
                                          <p:spTgt spid="3">
                                            <p:txEl>
                                              <p:pRg st="5" end="5"/>
                                            </p:txEl>
                                          </p:spTgt>
                                        </p:tgtEl>
                                        <p:attrNameLst>
                                          <p:attrName>ppt_h</p:attrName>
                                        </p:attrNameLst>
                                      </p:cBhvr>
                                      <p:tavLst>
                                        <p:tav tm="0">
                                          <p:val>
                                            <p:strVal val="#ppt_h"/>
                                          </p:val>
                                        </p:tav>
                                        <p:tav tm="100000">
                                          <p:val>
                                            <p:strVal val="#ppt_h"/>
                                          </p:val>
                                        </p:tav>
                                      </p:tavLst>
                                    </p:anim>
                                  </p:childTnLst>
                                </p:cTn>
                              </p:par>
                              <p:par>
                                <p:cTn id="31" presetID="17" presetClass="entr" presetSubtype="10" fill="hold" nodeType="with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 calcmode="lin" valueType="num">
                                      <p:cBhvr>
                                        <p:cTn id="33"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6" end="6"/>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620688"/>
            <a:ext cx="8229600" cy="1152128"/>
          </a:xfrm>
        </p:spPr>
        <p:txBody>
          <a:bodyPr>
            <a:normAutofit fontScale="90000"/>
          </a:bodyPr>
          <a:lstStyle/>
          <a:p>
            <a:r>
              <a:rPr lang="el-GR" dirty="0" smtClean="0"/>
              <a:t>Ποιος ήταν ο Νορμπέρτο Μπόμπιο</a:t>
            </a:r>
            <a:br>
              <a:rPr lang="el-GR" dirty="0" smtClean="0"/>
            </a:br>
            <a:endParaRPr lang="el-GR" dirty="0"/>
          </a:p>
        </p:txBody>
      </p:sp>
      <p:sp>
        <p:nvSpPr>
          <p:cNvPr id="3" name="2 - Θέση περιεχομένου"/>
          <p:cNvSpPr>
            <a:spLocks noGrp="1"/>
          </p:cNvSpPr>
          <p:nvPr>
            <p:ph sz="half" idx="1"/>
          </p:nvPr>
        </p:nvSpPr>
        <p:spPr>
          <a:xfrm>
            <a:off x="457200" y="1844824"/>
            <a:ext cx="4546848" cy="4930563"/>
          </a:xfrm>
        </p:spPr>
        <p:txBody>
          <a:bodyPr/>
          <a:lstStyle/>
          <a:p>
            <a:r>
              <a:rPr lang="el-GR" sz="2400" dirty="0" smtClean="0"/>
              <a:t>Ο Νορμπέρτο Μπόμπιο ήταν:</a:t>
            </a:r>
          </a:p>
          <a:p>
            <a:pPr marL="624078" indent="-514350">
              <a:buFont typeface="Wingdings" pitchFamily="2" charset="2"/>
              <a:buChar char="Ø"/>
            </a:pPr>
            <a:r>
              <a:rPr lang="el-GR" sz="2400" dirty="0" smtClean="0"/>
              <a:t>Φιλόσοφος</a:t>
            </a:r>
          </a:p>
          <a:p>
            <a:pPr marL="624078" indent="-514350">
              <a:buFont typeface="Wingdings" pitchFamily="2" charset="2"/>
              <a:buChar char="Ø"/>
            </a:pPr>
            <a:r>
              <a:rPr lang="el-GR" sz="2400" dirty="0" smtClean="0"/>
              <a:t>Πολιτειολόγος</a:t>
            </a:r>
          </a:p>
          <a:p>
            <a:pPr marL="624078" indent="-514350">
              <a:buFont typeface="Wingdings" pitchFamily="2" charset="2"/>
              <a:buChar char="Ø"/>
            </a:pPr>
            <a:r>
              <a:rPr lang="el-GR" sz="2400" dirty="0" smtClean="0"/>
              <a:t>Πολιτικός</a:t>
            </a:r>
          </a:p>
          <a:p>
            <a:pPr marL="624078" indent="-514350">
              <a:buFont typeface="Wingdings" pitchFamily="2" charset="2"/>
              <a:buChar char="Ø"/>
            </a:pPr>
            <a:r>
              <a:rPr lang="el-GR" sz="2400" dirty="0" smtClean="0"/>
              <a:t>Δημοσιογράφος</a:t>
            </a:r>
          </a:p>
          <a:p>
            <a:pPr marL="624078" indent="-514350">
              <a:buFont typeface="Wingdings" pitchFamily="2" charset="2"/>
              <a:buChar char="Ø"/>
            </a:pPr>
            <a:r>
              <a:rPr lang="el-GR" sz="2400" dirty="0" smtClean="0"/>
              <a:t>Καθηγητής πανεπιστημίου</a:t>
            </a:r>
          </a:p>
          <a:p>
            <a:pPr marL="624078" indent="-514350">
              <a:buNone/>
            </a:pPr>
            <a:endParaRPr lang="el-GR" sz="2400" dirty="0" smtClean="0"/>
          </a:p>
          <a:p>
            <a:pPr marL="624078" indent="-514350">
              <a:buNone/>
            </a:pPr>
            <a:r>
              <a:rPr lang="el-GR" sz="2400" dirty="0" smtClean="0"/>
              <a:t>   Υπήρξε ενεργό μέλος της αντιφασιστικής ομάδας  Δικαιοσύνη και Ελευθερία.</a:t>
            </a:r>
          </a:p>
          <a:p>
            <a:pPr marL="624078" indent="-514350">
              <a:buFont typeface="Wingdings" pitchFamily="2" charset="2"/>
              <a:buChar char="Ø"/>
            </a:pPr>
            <a:endParaRPr lang="el-GR" dirty="0"/>
          </a:p>
        </p:txBody>
      </p:sp>
      <p:pic>
        <p:nvPicPr>
          <p:cNvPr id="8" name="7 - Θέση περιεχομένου" descr="NorbertoBobbiofoto.jpg"/>
          <p:cNvPicPr>
            <a:picLocks noGrp="1" noChangeAspect="1"/>
          </p:cNvPicPr>
          <p:nvPr>
            <p:ph sz="half" idx="2"/>
          </p:nvPr>
        </p:nvPicPr>
        <p:blipFill>
          <a:blip r:embed="rId2" cstate="print"/>
          <a:stretch>
            <a:fillRect/>
          </a:stretch>
        </p:blipFill>
        <p:spPr>
          <a:xfrm>
            <a:off x="5292080" y="1988840"/>
            <a:ext cx="3240360" cy="3846463"/>
          </a:xfrm>
          <a:prstGeom prst="round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additive="base">
                                        <p:cTn id="42"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dissolve">
                                      <p:cBhvr>
                                        <p:cTn id="48"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683568" y="980728"/>
            <a:ext cx="8064896" cy="5909310"/>
          </a:xfrm>
          <a:prstGeom prst="rect">
            <a:avLst/>
          </a:prstGeom>
          <a:noFill/>
        </p:spPr>
        <p:txBody>
          <a:bodyPr wrap="square" rtlCol="0">
            <a:spAutoFit/>
          </a:bodyPr>
          <a:lstStyle/>
          <a:p>
            <a:r>
              <a:rPr lang="el-GR" b="1" i="1" dirty="0" smtClean="0"/>
              <a:t>Ως φανατισμό εννοούμε την τυφλή υπακοή σε μιαν ιδέα, την οποία υπηρετούμε με πεισματικό ζήλο, ως το σημείο να ασκούμε βία για να υποχρεώσουμε άλλους να την ακολουθούν και να τιμωρούμε όποιον δεν είναι διατεθειμένος να την ενστερνιστεί. Στην έννοια του φανατισμού υπονοείται ότι η ιδέα στην οποία είναι αφοσιωμένος ο φανατικός είναι μια ιδέα εσφαλμένη και επικίνδυνη, που δεν αξίζει να την ενστερνίζεται κανείς με τόση επιμονή. Σε τούτο ο φανατισμός αντιτίθεται στον ενθουσιασμό: ενθουσιώδης είναι ο οπαδός μιας ιδέας ευγενικής, μεγαλόψυχης ή φιλάνθρωπης. Συνέπειες μιας φανατικής στάσης και νοοτροπίας είναι η μισαλλοδοξία για τις ιδέες των άλλων και ένα πνεύμα μανιώδους προσηλυτισμού που δεν αποφεύγει τα βίαια ή και απάνθρωπα μέσα.</a:t>
            </a:r>
          </a:p>
          <a:p>
            <a:pPr algn="just">
              <a:buNone/>
            </a:pPr>
            <a:r>
              <a:rPr lang="el-GR" b="1" dirty="0" smtClean="0"/>
              <a:t> </a:t>
            </a:r>
          </a:p>
          <a:p>
            <a:pPr algn="r">
              <a:buNone/>
            </a:pPr>
            <a:r>
              <a:rPr lang="el-GR" b="1" dirty="0" smtClean="0"/>
              <a:t>Νορμπέρτο Μπόμπιο, Ορίζοντας τον φανατισμό, από τον Θ.Γιαλκέτση </a:t>
            </a:r>
            <a:r>
              <a:rPr lang="el-GR" b="1" u="sng" dirty="0" smtClean="0">
                <a:hlinkClick r:id="rId2"/>
              </a:rPr>
              <a:t>http://www.enet.gr/?i=issue.el.home&amp;date=04/09/2011&amp;id=306144</a:t>
            </a:r>
            <a:r>
              <a:rPr lang="el-GR" b="1" dirty="0" smtClean="0"/>
              <a:t> </a:t>
            </a:r>
          </a:p>
          <a:p>
            <a:pPr algn="just">
              <a:buNone/>
            </a:pPr>
            <a:r>
              <a:rPr lang="el-GR" b="1" dirty="0" smtClean="0"/>
              <a:t> </a:t>
            </a:r>
          </a:p>
          <a:p>
            <a:pPr algn="just"/>
            <a:endParaRPr lang="el-GR" b="1" dirty="0" smtClean="0"/>
          </a:p>
          <a:p>
            <a:pPr>
              <a:buNone/>
            </a:pPr>
            <a:endParaRPr lang="el-GR" b="1" dirty="0" smtClean="0"/>
          </a:p>
          <a:p>
            <a:endParaRPr lang="el-GR" dirty="0"/>
          </a:p>
        </p:txBody>
      </p:sp>
    </p:spTree>
  </p:cSld>
  <p:clrMapOvr>
    <a:masterClrMapping/>
  </p:clrMapOvr>
  <p:transition>
    <p:cover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checkerboard(across)">
                                      <p:cBhvr>
                                        <p:cTn id="10" dur="500"/>
                                        <p:tgtEl>
                                          <p:spTgt spid="5">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animEffect transition="in" filter="checkerboard(across)">
                                      <p:cBhvr>
                                        <p:cTn id="13" dur="500"/>
                                        <p:tgtEl>
                                          <p:spTgt spid="5">
                                            <p:txEl>
                                              <p:pRg st="2" end="2"/>
                                            </p:txEl>
                                          </p:spTgt>
                                        </p:tgtEl>
                                      </p:cBhvr>
                                    </p:animEffect>
                                  </p:childTnLst>
                                </p:cTn>
                              </p:par>
                              <p:par>
                                <p:cTn id="14" presetID="5" presetClass="entr" presetSubtype="10" fill="hold" nodeType="withEffect">
                                  <p:stCondLst>
                                    <p:cond delay="0"/>
                                  </p:stCondLst>
                                  <p:childTnLst>
                                    <p:set>
                                      <p:cBhvr>
                                        <p:cTn id="15" dur="1" fill="hold">
                                          <p:stCondLst>
                                            <p:cond delay="0"/>
                                          </p:stCondLst>
                                        </p:cTn>
                                        <p:tgtEl>
                                          <p:spTgt spid="5">
                                            <p:txEl>
                                              <p:pRg st="3" end="3"/>
                                            </p:txEl>
                                          </p:spTgt>
                                        </p:tgtEl>
                                        <p:attrNameLst>
                                          <p:attrName>style.visibility</p:attrName>
                                        </p:attrNameLst>
                                      </p:cBhvr>
                                      <p:to>
                                        <p:strVal val="visible"/>
                                      </p:to>
                                    </p:set>
                                    <p:animEffect transition="in" filter="checkerboard(across)">
                                      <p:cBhvr>
                                        <p:cTn id="16"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1331640" y="1556792"/>
            <a:ext cx="6768752" cy="4278094"/>
          </a:xfrm>
          <a:prstGeom prst="rect">
            <a:avLst/>
          </a:prstGeom>
          <a:noFill/>
        </p:spPr>
        <p:txBody>
          <a:bodyPr wrap="square" rtlCol="0">
            <a:spAutoFit/>
          </a:bodyPr>
          <a:lstStyle/>
          <a:p>
            <a:pPr algn="ctr"/>
            <a:r>
              <a:rPr lang="el-GR" sz="2000" b="1" u="sng" dirty="0" smtClean="0"/>
              <a:t>Ο ΦΑΝΑΤΙΣΜΟΣ </a:t>
            </a:r>
          </a:p>
          <a:p>
            <a:endParaRPr lang="el-GR" b="1" dirty="0" smtClean="0"/>
          </a:p>
          <a:p>
            <a:r>
              <a:rPr lang="el-GR" b="1" dirty="0" smtClean="0"/>
              <a:t>Σύμφωνα με τον Μπόμπιο, ο φανατισμός είναι ένα αρκετά αρνητικό φαινόμενο. Καθώς υποστηρίζουμε θερμά ,επιμένουμε και έχουμε αφοσιωθεί  σε μια πεποίθηση μπορεί να υποκύψουμε στον φανατισμό αναγκάζοντας με βίαιο και αδυσώπητο τρόπο άλλους ανθρώπους να την ακολουθήσουν .  Επομένως αυτή η πεποίθηση δεν ωφελεί κανέναν να την ακολουθήσει.  Τα αποτελέσματα του είναι:</a:t>
            </a:r>
          </a:p>
          <a:p>
            <a:pPr marL="342900" indent="-342900">
              <a:buFont typeface="Arial" pitchFamily="34" charset="0"/>
              <a:buChar char="•"/>
            </a:pPr>
            <a:r>
              <a:rPr lang="el-GR" b="1" dirty="0" smtClean="0"/>
              <a:t> η μισαλλοδοξία για τους άλλους</a:t>
            </a:r>
          </a:p>
          <a:p>
            <a:pPr marL="342900" indent="-342900">
              <a:buFont typeface="Arial" pitchFamily="34" charset="0"/>
              <a:buChar char="•"/>
            </a:pPr>
            <a:r>
              <a:rPr lang="el-GR" b="1" dirty="0" smtClean="0"/>
              <a:t> το πνεύμα του μανιώδους προσηλυτισμό</a:t>
            </a:r>
          </a:p>
          <a:p>
            <a:pPr marL="342900" indent="-342900">
              <a:buFont typeface="Arial" pitchFamily="34" charset="0"/>
              <a:buChar char="•"/>
            </a:pPr>
            <a:r>
              <a:rPr lang="el-GR" b="1" dirty="0" smtClean="0"/>
              <a:t>Η χρήση βίαιων και απάνθρωπων μέσων </a:t>
            </a:r>
          </a:p>
          <a:p>
            <a:pPr marL="342900" indent="-342900">
              <a:buFont typeface="Arial" pitchFamily="34" charset="0"/>
              <a:buChar char="•"/>
            </a:pPr>
            <a:r>
              <a:rPr lang="el-GR" b="1" dirty="0" smtClean="0"/>
              <a:t> γινόμαστε κατώτεροι και αδύναμοι άνθρωποι</a:t>
            </a:r>
          </a:p>
          <a:p>
            <a:endParaRPr lang="el-GR" dirty="0"/>
          </a:p>
        </p:txBody>
      </p:sp>
    </p:spTree>
  </p:cSld>
  <p:clrMapOvr>
    <a:masterClrMapping/>
  </p:clrMapOvr>
  <p:transition>
    <p:blinds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decel="50000" fill="hold">
                                          <p:stCondLst>
                                            <p:cond delay="0"/>
                                          </p:stCondLst>
                                        </p:cTn>
                                        <p:tgtEl>
                                          <p:spTgt spid="5">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5">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5">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5">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5">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5">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5">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5">
                                            <p:txEl>
                                              <p:pRg st="0" end="0"/>
                                            </p:txEl>
                                          </p:spTgt>
                                        </p:tgtEl>
                                      </p:cBhvr>
                                    </p:animEffect>
                                  </p:childTnLst>
                                </p:cTn>
                              </p:par>
                              <p:par>
                                <p:cTn id="15" presetID="25"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p:cTn id="17" dur="500" decel="50000" fill="hold">
                                          <p:stCondLst>
                                            <p:cond delay="0"/>
                                          </p:stCondLst>
                                        </p:cTn>
                                        <p:tgtEl>
                                          <p:spTgt spid="5">
                                            <p:txEl>
                                              <p:pRg st="2" end="2"/>
                                            </p:txEl>
                                          </p:spTgt>
                                        </p:tgtEl>
                                        <p:attrNameLst>
                                          <p:attrName>style.rotation</p:attrName>
                                        </p:attrNameLst>
                                      </p:cBhvr>
                                      <p:tavLst>
                                        <p:tav tm="0">
                                          <p:val>
                                            <p:fltVal val="-90"/>
                                          </p:val>
                                        </p:tav>
                                        <p:tav tm="100000">
                                          <p:val>
                                            <p:fltVal val="0"/>
                                          </p:val>
                                        </p:tav>
                                      </p:tavLst>
                                    </p:anim>
                                    <p:anim calcmode="lin" valueType="num">
                                      <p:cBhvr>
                                        <p:cTn id="18" dur="500" decel="50000" fill="hold">
                                          <p:stCondLst>
                                            <p:cond delay="0"/>
                                          </p:stCondLst>
                                        </p:cTn>
                                        <p:tgtEl>
                                          <p:spTgt spid="5">
                                            <p:txEl>
                                              <p:pRg st="2" end="2"/>
                                            </p:txEl>
                                          </p:spTgt>
                                        </p:tgtEl>
                                        <p:attrNameLst>
                                          <p:attrName>ppt_w</p:attrName>
                                        </p:attrNameLst>
                                      </p:cBhvr>
                                      <p:tavLst>
                                        <p:tav tm="0">
                                          <p:val>
                                            <p:strVal val="#ppt_w"/>
                                          </p:val>
                                        </p:tav>
                                        <p:tav tm="100000">
                                          <p:val>
                                            <p:strVal val="#ppt_w*.05"/>
                                          </p:val>
                                        </p:tav>
                                      </p:tavLst>
                                    </p:anim>
                                    <p:anim calcmode="lin" valueType="num">
                                      <p:cBhvr>
                                        <p:cTn id="19" dur="500" accel="50000" fill="hold">
                                          <p:stCondLst>
                                            <p:cond delay="500"/>
                                          </p:stCondLst>
                                        </p:cTn>
                                        <p:tgtEl>
                                          <p:spTgt spid="5">
                                            <p:txEl>
                                              <p:pRg st="2" end="2"/>
                                            </p:txEl>
                                          </p:spTgt>
                                        </p:tgtEl>
                                        <p:attrNameLst>
                                          <p:attrName>ppt_w</p:attrName>
                                        </p:attrNameLst>
                                      </p:cBhvr>
                                      <p:tavLst>
                                        <p:tav tm="0">
                                          <p:val>
                                            <p:strVal val="#ppt_w*.05"/>
                                          </p:val>
                                        </p:tav>
                                        <p:tav tm="100000">
                                          <p:val>
                                            <p:strVal val="#ppt_w"/>
                                          </p:val>
                                        </p:tav>
                                      </p:tavLst>
                                    </p:anim>
                                    <p:anim calcmode="lin" valueType="num">
                                      <p:cBhvr>
                                        <p:cTn id="20" dur="1000" fill="hold"/>
                                        <p:tgtEl>
                                          <p:spTgt spid="5">
                                            <p:txEl>
                                              <p:pRg st="2" end="2"/>
                                            </p:txEl>
                                          </p:spTgt>
                                        </p:tgtEl>
                                        <p:attrNameLst>
                                          <p:attrName>ppt_h</p:attrName>
                                        </p:attrNameLst>
                                      </p:cBhvr>
                                      <p:tavLst>
                                        <p:tav tm="0">
                                          <p:val>
                                            <p:strVal val="#ppt_h"/>
                                          </p:val>
                                        </p:tav>
                                        <p:tav tm="100000">
                                          <p:val>
                                            <p:strVal val="#ppt_h"/>
                                          </p:val>
                                        </p:tav>
                                      </p:tavLst>
                                    </p:anim>
                                    <p:anim calcmode="lin" valueType="num">
                                      <p:cBhvr>
                                        <p:cTn id="21" dur="500" decel="50000" fill="hold">
                                          <p:stCondLst>
                                            <p:cond delay="0"/>
                                          </p:stCondLst>
                                        </p:cTn>
                                        <p:tgtEl>
                                          <p:spTgt spid="5">
                                            <p:txEl>
                                              <p:pRg st="2" end="2"/>
                                            </p:txEl>
                                          </p:spTgt>
                                        </p:tgtEl>
                                        <p:attrNameLst>
                                          <p:attrName>ppt_x</p:attrName>
                                        </p:attrNameLst>
                                      </p:cBhvr>
                                      <p:tavLst>
                                        <p:tav tm="0">
                                          <p:val>
                                            <p:strVal val="#ppt_x+.4"/>
                                          </p:val>
                                        </p:tav>
                                        <p:tav tm="100000">
                                          <p:val>
                                            <p:strVal val="#ppt_x"/>
                                          </p:val>
                                        </p:tav>
                                      </p:tavLst>
                                    </p:anim>
                                    <p:anim calcmode="lin" valueType="num">
                                      <p:cBhvr>
                                        <p:cTn id="22" dur="500" decel="50000" fill="hold">
                                          <p:stCondLst>
                                            <p:cond delay="0"/>
                                          </p:stCondLst>
                                        </p:cTn>
                                        <p:tgtEl>
                                          <p:spTgt spid="5">
                                            <p:txEl>
                                              <p:pRg st="2" end="2"/>
                                            </p:txEl>
                                          </p:spTgt>
                                        </p:tgtEl>
                                        <p:attrNameLst>
                                          <p:attrName>ppt_y</p:attrName>
                                        </p:attrNameLst>
                                      </p:cBhvr>
                                      <p:tavLst>
                                        <p:tav tm="0">
                                          <p:val>
                                            <p:strVal val="#ppt_y-.2"/>
                                          </p:val>
                                        </p:tav>
                                        <p:tav tm="100000">
                                          <p:val>
                                            <p:strVal val="#ppt_y+.1"/>
                                          </p:val>
                                        </p:tav>
                                      </p:tavLst>
                                    </p:anim>
                                    <p:anim calcmode="lin" valueType="num">
                                      <p:cBhvr>
                                        <p:cTn id="23" dur="500" accel="50000" fill="hold">
                                          <p:stCondLst>
                                            <p:cond delay="500"/>
                                          </p:stCondLst>
                                        </p:cTn>
                                        <p:tgtEl>
                                          <p:spTgt spid="5">
                                            <p:txEl>
                                              <p:pRg st="2" end="2"/>
                                            </p:txEl>
                                          </p:spTgt>
                                        </p:tgtEl>
                                        <p:attrNameLst>
                                          <p:attrName>ppt_y</p:attrName>
                                        </p:attrNameLst>
                                      </p:cBhvr>
                                      <p:tavLst>
                                        <p:tav tm="0">
                                          <p:val>
                                            <p:strVal val="#ppt_y+.1"/>
                                          </p:val>
                                        </p:tav>
                                        <p:tav tm="100000">
                                          <p:val>
                                            <p:strVal val="#ppt_y"/>
                                          </p:val>
                                        </p:tav>
                                      </p:tavLst>
                                    </p:anim>
                                    <p:animEffect transition="in" filter="fade">
                                      <p:cBhvr>
                                        <p:cTn id="24" dur="1000" decel="50000">
                                          <p:stCondLst>
                                            <p:cond delay="0"/>
                                          </p:stCondLst>
                                        </p:cTn>
                                        <p:tgtEl>
                                          <p:spTgt spid="5">
                                            <p:txEl>
                                              <p:pRg st="2" end="2"/>
                                            </p:txEl>
                                          </p:spTgt>
                                        </p:tgtEl>
                                      </p:cBhvr>
                                    </p:animEffect>
                                  </p:childTnLst>
                                </p:cTn>
                              </p:par>
                              <p:par>
                                <p:cTn id="25" presetID="25" presetClass="entr" presetSubtype="0" fill="hold" nodeType="with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 calcmode="lin" valueType="num">
                                      <p:cBhvr>
                                        <p:cTn id="27" dur="500" decel="50000" fill="hold">
                                          <p:stCondLst>
                                            <p:cond delay="0"/>
                                          </p:stCondLst>
                                        </p:cTn>
                                        <p:tgtEl>
                                          <p:spTgt spid="5">
                                            <p:txEl>
                                              <p:pRg st="3" end="3"/>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5">
                                            <p:txEl>
                                              <p:pRg st="3" end="3"/>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5">
                                            <p:txEl>
                                              <p:pRg st="3" end="3"/>
                                            </p:txEl>
                                          </p:spTgt>
                                        </p:tgtEl>
                                        <p:attrNameLst>
                                          <p:attrName>ppt_w</p:attrName>
                                        </p:attrNameLst>
                                      </p:cBhvr>
                                      <p:tavLst>
                                        <p:tav tm="0">
                                          <p:val>
                                            <p:strVal val="#ppt_w*.05"/>
                                          </p:val>
                                        </p:tav>
                                        <p:tav tm="100000">
                                          <p:val>
                                            <p:strVal val="#ppt_w"/>
                                          </p:val>
                                        </p:tav>
                                      </p:tavLst>
                                    </p:anim>
                                    <p:anim calcmode="lin" valueType="num">
                                      <p:cBhvr>
                                        <p:cTn id="30" dur="1000" fill="hold"/>
                                        <p:tgtEl>
                                          <p:spTgt spid="5">
                                            <p:txEl>
                                              <p:pRg st="3" end="3"/>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5">
                                            <p:txEl>
                                              <p:pRg st="3" end="3"/>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5">
                                            <p:txEl>
                                              <p:pRg st="3" end="3"/>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5">
                                            <p:txEl>
                                              <p:pRg st="3" end="3"/>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5">
                                            <p:txEl>
                                              <p:pRg st="3" end="3"/>
                                            </p:txEl>
                                          </p:spTgt>
                                        </p:tgtEl>
                                      </p:cBhvr>
                                    </p:animEffect>
                                  </p:childTnLst>
                                </p:cTn>
                              </p:par>
                              <p:par>
                                <p:cTn id="35" presetID="25" presetClass="entr" presetSubtype="0" fill="hold" nodeType="with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 calcmode="lin" valueType="num">
                                      <p:cBhvr>
                                        <p:cTn id="37" dur="500" decel="50000" fill="hold">
                                          <p:stCondLst>
                                            <p:cond delay="0"/>
                                          </p:stCondLst>
                                        </p:cTn>
                                        <p:tgtEl>
                                          <p:spTgt spid="5">
                                            <p:txEl>
                                              <p:pRg st="4" end="4"/>
                                            </p:txEl>
                                          </p:spTgt>
                                        </p:tgtEl>
                                        <p:attrNameLst>
                                          <p:attrName>style.rotation</p:attrName>
                                        </p:attrNameLst>
                                      </p:cBhvr>
                                      <p:tavLst>
                                        <p:tav tm="0">
                                          <p:val>
                                            <p:fltVal val="-90"/>
                                          </p:val>
                                        </p:tav>
                                        <p:tav tm="100000">
                                          <p:val>
                                            <p:fltVal val="0"/>
                                          </p:val>
                                        </p:tav>
                                      </p:tavLst>
                                    </p:anim>
                                    <p:anim calcmode="lin" valueType="num">
                                      <p:cBhvr>
                                        <p:cTn id="38" dur="500" decel="50000" fill="hold">
                                          <p:stCondLst>
                                            <p:cond delay="0"/>
                                          </p:stCondLst>
                                        </p:cTn>
                                        <p:tgtEl>
                                          <p:spTgt spid="5">
                                            <p:txEl>
                                              <p:pRg st="4" end="4"/>
                                            </p:txEl>
                                          </p:spTgt>
                                        </p:tgtEl>
                                        <p:attrNameLst>
                                          <p:attrName>ppt_w</p:attrName>
                                        </p:attrNameLst>
                                      </p:cBhvr>
                                      <p:tavLst>
                                        <p:tav tm="0">
                                          <p:val>
                                            <p:strVal val="#ppt_w"/>
                                          </p:val>
                                        </p:tav>
                                        <p:tav tm="100000">
                                          <p:val>
                                            <p:strVal val="#ppt_w*.05"/>
                                          </p:val>
                                        </p:tav>
                                      </p:tavLst>
                                    </p:anim>
                                    <p:anim calcmode="lin" valueType="num">
                                      <p:cBhvr>
                                        <p:cTn id="39" dur="500" accel="50000" fill="hold">
                                          <p:stCondLst>
                                            <p:cond delay="500"/>
                                          </p:stCondLst>
                                        </p:cTn>
                                        <p:tgtEl>
                                          <p:spTgt spid="5">
                                            <p:txEl>
                                              <p:pRg st="4" end="4"/>
                                            </p:txEl>
                                          </p:spTgt>
                                        </p:tgtEl>
                                        <p:attrNameLst>
                                          <p:attrName>ppt_w</p:attrName>
                                        </p:attrNameLst>
                                      </p:cBhvr>
                                      <p:tavLst>
                                        <p:tav tm="0">
                                          <p:val>
                                            <p:strVal val="#ppt_w*.05"/>
                                          </p:val>
                                        </p:tav>
                                        <p:tav tm="100000">
                                          <p:val>
                                            <p:strVal val="#ppt_w"/>
                                          </p:val>
                                        </p:tav>
                                      </p:tavLst>
                                    </p:anim>
                                    <p:anim calcmode="lin" valueType="num">
                                      <p:cBhvr>
                                        <p:cTn id="40" dur="1000" fill="hold"/>
                                        <p:tgtEl>
                                          <p:spTgt spid="5">
                                            <p:txEl>
                                              <p:pRg st="4" end="4"/>
                                            </p:txEl>
                                          </p:spTgt>
                                        </p:tgtEl>
                                        <p:attrNameLst>
                                          <p:attrName>ppt_h</p:attrName>
                                        </p:attrNameLst>
                                      </p:cBhvr>
                                      <p:tavLst>
                                        <p:tav tm="0">
                                          <p:val>
                                            <p:strVal val="#ppt_h"/>
                                          </p:val>
                                        </p:tav>
                                        <p:tav tm="100000">
                                          <p:val>
                                            <p:strVal val="#ppt_h"/>
                                          </p:val>
                                        </p:tav>
                                      </p:tavLst>
                                    </p:anim>
                                    <p:anim calcmode="lin" valueType="num">
                                      <p:cBhvr>
                                        <p:cTn id="41" dur="500" decel="50000" fill="hold">
                                          <p:stCondLst>
                                            <p:cond delay="0"/>
                                          </p:stCondLst>
                                        </p:cTn>
                                        <p:tgtEl>
                                          <p:spTgt spid="5">
                                            <p:txEl>
                                              <p:pRg st="4" end="4"/>
                                            </p:txEl>
                                          </p:spTgt>
                                        </p:tgtEl>
                                        <p:attrNameLst>
                                          <p:attrName>ppt_x</p:attrName>
                                        </p:attrNameLst>
                                      </p:cBhvr>
                                      <p:tavLst>
                                        <p:tav tm="0">
                                          <p:val>
                                            <p:strVal val="#ppt_x+.4"/>
                                          </p:val>
                                        </p:tav>
                                        <p:tav tm="100000">
                                          <p:val>
                                            <p:strVal val="#ppt_x"/>
                                          </p:val>
                                        </p:tav>
                                      </p:tavLst>
                                    </p:anim>
                                    <p:anim calcmode="lin" valueType="num">
                                      <p:cBhvr>
                                        <p:cTn id="42" dur="500" decel="50000" fill="hold">
                                          <p:stCondLst>
                                            <p:cond delay="0"/>
                                          </p:stCondLst>
                                        </p:cTn>
                                        <p:tgtEl>
                                          <p:spTgt spid="5">
                                            <p:txEl>
                                              <p:pRg st="4" end="4"/>
                                            </p:txEl>
                                          </p:spTgt>
                                        </p:tgtEl>
                                        <p:attrNameLst>
                                          <p:attrName>ppt_y</p:attrName>
                                        </p:attrNameLst>
                                      </p:cBhvr>
                                      <p:tavLst>
                                        <p:tav tm="0">
                                          <p:val>
                                            <p:strVal val="#ppt_y-.2"/>
                                          </p:val>
                                        </p:tav>
                                        <p:tav tm="100000">
                                          <p:val>
                                            <p:strVal val="#ppt_y+.1"/>
                                          </p:val>
                                        </p:tav>
                                      </p:tavLst>
                                    </p:anim>
                                    <p:anim calcmode="lin" valueType="num">
                                      <p:cBhvr>
                                        <p:cTn id="43" dur="500" accel="50000" fill="hold">
                                          <p:stCondLst>
                                            <p:cond delay="500"/>
                                          </p:stCondLst>
                                        </p:cTn>
                                        <p:tgtEl>
                                          <p:spTgt spid="5">
                                            <p:txEl>
                                              <p:pRg st="4" end="4"/>
                                            </p:txEl>
                                          </p:spTgt>
                                        </p:tgtEl>
                                        <p:attrNameLst>
                                          <p:attrName>ppt_y</p:attrName>
                                        </p:attrNameLst>
                                      </p:cBhvr>
                                      <p:tavLst>
                                        <p:tav tm="0">
                                          <p:val>
                                            <p:strVal val="#ppt_y+.1"/>
                                          </p:val>
                                        </p:tav>
                                        <p:tav tm="100000">
                                          <p:val>
                                            <p:strVal val="#ppt_y"/>
                                          </p:val>
                                        </p:tav>
                                      </p:tavLst>
                                    </p:anim>
                                    <p:animEffect transition="in" filter="fade">
                                      <p:cBhvr>
                                        <p:cTn id="44" dur="1000" decel="50000">
                                          <p:stCondLst>
                                            <p:cond delay="0"/>
                                          </p:stCondLst>
                                        </p:cTn>
                                        <p:tgtEl>
                                          <p:spTgt spid="5">
                                            <p:txEl>
                                              <p:pRg st="4" end="4"/>
                                            </p:txEl>
                                          </p:spTgt>
                                        </p:tgtEl>
                                      </p:cBhvr>
                                    </p:animEffect>
                                  </p:childTnLst>
                                </p:cTn>
                              </p:par>
                              <p:par>
                                <p:cTn id="45" presetID="25" presetClass="entr" presetSubtype="0" fill="hold" nodeType="withEffect">
                                  <p:stCondLst>
                                    <p:cond delay="0"/>
                                  </p:stCondLst>
                                  <p:childTnLst>
                                    <p:set>
                                      <p:cBhvr>
                                        <p:cTn id="46" dur="1" fill="hold">
                                          <p:stCondLst>
                                            <p:cond delay="0"/>
                                          </p:stCondLst>
                                        </p:cTn>
                                        <p:tgtEl>
                                          <p:spTgt spid="5">
                                            <p:txEl>
                                              <p:pRg st="5" end="5"/>
                                            </p:txEl>
                                          </p:spTgt>
                                        </p:tgtEl>
                                        <p:attrNameLst>
                                          <p:attrName>style.visibility</p:attrName>
                                        </p:attrNameLst>
                                      </p:cBhvr>
                                      <p:to>
                                        <p:strVal val="visible"/>
                                      </p:to>
                                    </p:set>
                                    <p:anim calcmode="lin" valueType="num">
                                      <p:cBhvr>
                                        <p:cTn id="47" dur="500" decel="50000" fill="hold">
                                          <p:stCondLst>
                                            <p:cond delay="0"/>
                                          </p:stCondLst>
                                        </p:cTn>
                                        <p:tgtEl>
                                          <p:spTgt spid="5">
                                            <p:txEl>
                                              <p:pRg st="5" end="5"/>
                                            </p:txEl>
                                          </p:spTgt>
                                        </p:tgtEl>
                                        <p:attrNameLst>
                                          <p:attrName>style.rotation</p:attrName>
                                        </p:attrNameLst>
                                      </p:cBhvr>
                                      <p:tavLst>
                                        <p:tav tm="0">
                                          <p:val>
                                            <p:fltVal val="-90"/>
                                          </p:val>
                                        </p:tav>
                                        <p:tav tm="100000">
                                          <p:val>
                                            <p:fltVal val="0"/>
                                          </p:val>
                                        </p:tav>
                                      </p:tavLst>
                                    </p:anim>
                                    <p:anim calcmode="lin" valueType="num">
                                      <p:cBhvr>
                                        <p:cTn id="48" dur="500" decel="50000" fill="hold">
                                          <p:stCondLst>
                                            <p:cond delay="0"/>
                                          </p:stCondLst>
                                        </p:cTn>
                                        <p:tgtEl>
                                          <p:spTgt spid="5">
                                            <p:txEl>
                                              <p:pRg st="5" end="5"/>
                                            </p:txEl>
                                          </p:spTgt>
                                        </p:tgtEl>
                                        <p:attrNameLst>
                                          <p:attrName>ppt_w</p:attrName>
                                        </p:attrNameLst>
                                      </p:cBhvr>
                                      <p:tavLst>
                                        <p:tav tm="0">
                                          <p:val>
                                            <p:strVal val="#ppt_w"/>
                                          </p:val>
                                        </p:tav>
                                        <p:tav tm="100000">
                                          <p:val>
                                            <p:strVal val="#ppt_w*.05"/>
                                          </p:val>
                                        </p:tav>
                                      </p:tavLst>
                                    </p:anim>
                                    <p:anim calcmode="lin" valueType="num">
                                      <p:cBhvr>
                                        <p:cTn id="49" dur="500" accel="50000" fill="hold">
                                          <p:stCondLst>
                                            <p:cond delay="500"/>
                                          </p:stCondLst>
                                        </p:cTn>
                                        <p:tgtEl>
                                          <p:spTgt spid="5">
                                            <p:txEl>
                                              <p:pRg st="5" end="5"/>
                                            </p:txEl>
                                          </p:spTgt>
                                        </p:tgtEl>
                                        <p:attrNameLst>
                                          <p:attrName>ppt_w</p:attrName>
                                        </p:attrNameLst>
                                      </p:cBhvr>
                                      <p:tavLst>
                                        <p:tav tm="0">
                                          <p:val>
                                            <p:strVal val="#ppt_w*.05"/>
                                          </p:val>
                                        </p:tav>
                                        <p:tav tm="100000">
                                          <p:val>
                                            <p:strVal val="#ppt_w"/>
                                          </p:val>
                                        </p:tav>
                                      </p:tavLst>
                                    </p:anim>
                                    <p:anim calcmode="lin" valueType="num">
                                      <p:cBhvr>
                                        <p:cTn id="50" dur="1000" fill="hold"/>
                                        <p:tgtEl>
                                          <p:spTgt spid="5">
                                            <p:txEl>
                                              <p:pRg st="5" end="5"/>
                                            </p:txEl>
                                          </p:spTgt>
                                        </p:tgtEl>
                                        <p:attrNameLst>
                                          <p:attrName>ppt_h</p:attrName>
                                        </p:attrNameLst>
                                      </p:cBhvr>
                                      <p:tavLst>
                                        <p:tav tm="0">
                                          <p:val>
                                            <p:strVal val="#ppt_h"/>
                                          </p:val>
                                        </p:tav>
                                        <p:tav tm="100000">
                                          <p:val>
                                            <p:strVal val="#ppt_h"/>
                                          </p:val>
                                        </p:tav>
                                      </p:tavLst>
                                    </p:anim>
                                    <p:anim calcmode="lin" valueType="num">
                                      <p:cBhvr>
                                        <p:cTn id="51" dur="500" decel="50000" fill="hold">
                                          <p:stCondLst>
                                            <p:cond delay="0"/>
                                          </p:stCondLst>
                                        </p:cTn>
                                        <p:tgtEl>
                                          <p:spTgt spid="5">
                                            <p:txEl>
                                              <p:pRg st="5" end="5"/>
                                            </p:txEl>
                                          </p:spTgt>
                                        </p:tgtEl>
                                        <p:attrNameLst>
                                          <p:attrName>ppt_x</p:attrName>
                                        </p:attrNameLst>
                                      </p:cBhvr>
                                      <p:tavLst>
                                        <p:tav tm="0">
                                          <p:val>
                                            <p:strVal val="#ppt_x+.4"/>
                                          </p:val>
                                        </p:tav>
                                        <p:tav tm="100000">
                                          <p:val>
                                            <p:strVal val="#ppt_x"/>
                                          </p:val>
                                        </p:tav>
                                      </p:tavLst>
                                    </p:anim>
                                    <p:anim calcmode="lin" valueType="num">
                                      <p:cBhvr>
                                        <p:cTn id="52" dur="500" decel="50000" fill="hold">
                                          <p:stCondLst>
                                            <p:cond delay="0"/>
                                          </p:stCondLst>
                                        </p:cTn>
                                        <p:tgtEl>
                                          <p:spTgt spid="5">
                                            <p:txEl>
                                              <p:pRg st="5" end="5"/>
                                            </p:txEl>
                                          </p:spTgt>
                                        </p:tgtEl>
                                        <p:attrNameLst>
                                          <p:attrName>ppt_y</p:attrName>
                                        </p:attrNameLst>
                                      </p:cBhvr>
                                      <p:tavLst>
                                        <p:tav tm="0">
                                          <p:val>
                                            <p:strVal val="#ppt_y-.2"/>
                                          </p:val>
                                        </p:tav>
                                        <p:tav tm="100000">
                                          <p:val>
                                            <p:strVal val="#ppt_y+.1"/>
                                          </p:val>
                                        </p:tav>
                                      </p:tavLst>
                                    </p:anim>
                                    <p:anim calcmode="lin" valueType="num">
                                      <p:cBhvr>
                                        <p:cTn id="53" dur="500" accel="50000" fill="hold">
                                          <p:stCondLst>
                                            <p:cond delay="500"/>
                                          </p:stCondLst>
                                        </p:cTn>
                                        <p:tgtEl>
                                          <p:spTgt spid="5">
                                            <p:txEl>
                                              <p:pRg st="5" end="5"/>
                                            </p:txEl>
                                          </p:spTgt>
                                        </p:tgtEl>
                                        <p:attrNameLst>
                                          <p:attrName>ppt_y</p:attrName>
                                        </p:attrNameLst>
                                      </p:cBhvr>
                                      <p:tavLst>
                                        <p:tav tm="0">
                                          <p:val>
                                            <p:strVal val="#ppt_y+.1"/>
                                          </p:val>
                                        </p:tav>
                                        <p:tav tm="100000">
                                          <p:val>
                                            <p:strVal val="#ppt_y"/>
                                          </p:val>
                                        </p:tav>
                                      </p:tavLst>
                                    </p:anim>
                                    <p:animEffect transition="in" filter="fade">
                                      <p:cBhvr>
                                        <p:cTn id="54" dur="1000" decel="50000">
                                          <p:stCondLst>
                                            <p:cond delay="0"/>
                                          </p:stCondLst>
                                        </p:cTn>
                                        <p:tgtEl>
                                          <p:spTgt spid="5">
                                            <p:txEl>
                                              <p:pRg st="5" end="5"/>
                                            </p:txEl>
                                          </p:spTgt>
                                        </p:tgtEl>
                                      </p:cBhvr>
                                    </p:animEffect>
                                  </p:childTnLst>
                                </p:cTn>
                              </p:par>
                              <p:par>
                                <p:cTn id="55" presetID="25" presetClass="entr" presetSubtype="0" fill="hold" nodeType="withEffect">
                                  <p:stCondLst>
                                    <p:cond delay="0"/>
                                  </p:stCondLst>
                                  <p:childTnLst>
                                    <p:set>
                                      <p:cBhvr>
                                        <p:cTn id="56" dur="1" fill="hold">
                                          <p:stCondLst>
                                            <p:cond delay="0"/>
                                          </p:stCondLst>
                                        </p:cTn>
                                        <p:tgtEl>
                                          <p:spTgt spid="5">
                                            <p:txEl>
                                              <p:pRg st="6" end="6"/>
                                            </p:txEl>
                                          </p:spTgt>
                                        </p:tgtEl>
                                        <p:attrNameLst>
                                          <p:attrName>style.visibility</p:attrName>
                                        </p:attrNameLst>
                                      </p:cBhvr>
                                      <p:to>
                                        <p:strVal val="visible"/>
                                      </p:to>
                                    </p:set>
                                    <p:anim calcmode="lin" valueType="num">
                                      <p:cBhvr>
                                        <p:cTn id="57" dur="500" decel="50000" fill="hold">
                                          <p:stCondLst>
                                            <p:cond delay="0"/>
                                          </p:stCondLst>
                                        </p:cTn>
                                        <p:tgtEl>
                                          <p:spTgt spid="5">
                                            <p:txEl>
                                              <p:pRg st="6" end="6"/>
                                            </p:txEl>
                                          </p:spTgt>
                                        </p:tgtEl>
                                        <p:attrNameLst>
                                          <p:attrName>style.rotation</p:attrName>
                                        </p:attrNameLst>
                                      </p:cBhvr>
                                      <p:tavLst>
                                        <p:tav tm="0">
                                          <p:val>
                                            <p:fltVal val="-90"/>
                                          </p:val>
                                        </p:tav>
                                        <p:tav tm="100000">
                                          <p:val>
                                            <p:fltVal val="0"/>
                                          </p:val>
                                        </p:tav>
                                      </p:tavLst>
                                    </p:anim>
                                    <p:anim calcmode="lin" valueType="num">
                                      <p:cBhvr>
                                        <p:cTn id="58" dur="500" decel="50000" fill="hold">
                                          <p:stCondLst>
                                            <p:cond delay="0"/>
                                          </p:stCondLst>
                                        </p:cTn>
                                        <p:tgtEl>
                                          <p:spTgt spid="5">
                                            <p:txEl>
                                              <p:pRg st="6" end="6"/>
                                            </p:txEl>
                                          </p:spTgt>
                                        </p:tgtEl>
                                        <p:attrNameLst>
                                          <p:attrName>ppt_w</p:attrName>
                                        </p:attrNameLst>
                                      </p:cBhvr>
                                      <p:tavLst>
                                        <p:tav tm="0">
                                          <p:val>
                                            <p:strVal val="#ppt_w"/>
                                          </p:val>
                                        </p:tav>
                                        <p:tav tm="100000">
                                          <p:val>
                                            <p:strVal val="#ppt_w*.05"/>
                                          </p:val>
                                        </p:tav>
                                      </p:tavLst>
                                    </p:anim>
                                    <p:anim calcmode="lin" valueType="num">
                                      <p:cBhvr>
                                        <p:cTn id="59" dur="500" accel="50000" fill="hold">
                                          <p:stCondLst>
                                            <p:cond delay="500"/>
                                          </p:stCondLst>
                                        </p:cTn>
                                        <p:tgtEl>
                                          <p:spTgt spid="5">
                                            <p:txEl>
                                              <p:pRg st="6" end="6"/>
                                            </p:txEl>
                                          </p:spTgt>
                                        </p:tgtEl>
                                        <p:attrNameLst>
                                          <p:attrName>ppt_w</p:attrName>
                                        </p:attrNameLst>
                                      </p:cBhvr>
                                      <p:tavLst>
                                        <p:tav tm="0">
                                          <p:val>
                                            <p:strVal val="#ppt_w*.05"/>
                                          </p:val>
                                        </p:tav>
                                        <p:tav tm="100000">
                                          <p:val>
                                            <p:strVal val="#ppt_w"/>
                                          </p:val>
                                        </p:tav>
                                      </p:tavLst>
                                    </p:anim>
                                    <p:anim calcmode="lin" valueType="num">
                                      <p:cBhvr>
                                        <p:cTn id="60" dur="1000" fill="hold"/>
                                        <p:tgtEl>
                                          <p:spTgt spid="5">
                                            <p:txEl>
                                              <p:pRg st="6" end="6"/>
                                            </p:txEl>
                                          </p:spTgt>
                                        </p:tgtEl>
                                        <p:attrNameLst>
                                          <p:attrName>ppt_h</p:attrName>
                                        </p:attrNameLst>
                                      </p:cBhvr>
                                      <p:tavLst>
                                        <p:tav tm="0">
                                          <p:val>
                                            <p:strVal val="#ppt_h"/>
                                          </p:val>
                                        </p:tav>
                                        <p:tav tm="100000">
                                          <p:val>
                                            <p:strVal val="#ppt_h"/>
                                          </p:val>
                                        </p:tav>
                                      </p:tavLst>
                                    </p:anim>
                                    <p:anim calcmode="lin" valueType="num">
                                      <p:cBhvr>
                                        <p:cTn id="61" dur="500" decel="50000" fill="hold">
                                          <p:stCondLst>
                                            <p:cond delay="0"/>
                                          </p:stCondLst>
                                        </p:cTn>
                                        <p:tgtEl>
                                          <p:spTgt spid="5">
                                            <p:txEl>
                                              <p:pRg st="6" end="6"/>
                                            </p:txEl>
                                          </p:spTgt>
                                        </p:tgtEl>
                                        <p:attrNameLst>
                                          <p:attrName>ppt_x</p:attrName>
                                        </p:attrNameLst>
                                      </p:cBhvr>
                                      <p:tavLst>
                                        <p:tav tm="0">
                                          <p:val>
                                            <p:strVal val="#ppt_x+.4"/>
                                          </p:val>
                                        </p:tav>
                                        <p:tav tm="100000">
                                          <p:val>
                                            <p:strVal val="#ppt_x"/>
                                          </p:val>
                                        </p:tav>
                                      </p:tavLst>
                                    </p:anim>
                                    <p:anim calcmode="lin" valueType="num">
                                      <p:cBhvr>
                                        <p:cTn id="62" dur="500" decel="50000" fill="hold">
                                          <p:stCondLst>
                                            <p:cond delay="0"/>
                                          </p:stCondLst>
                                        </p:cTn>
                                        <p:tgtEl>
                                          <p:spTgt spid="5">
                                            <p:txEl>
                                              <p:pRg st="6" end="6"/>
                                            </p:txEl>
                                          </p:spTgt>
                                        </p:tgtEl>
                                        <p:attrNameLst>
                                          <p:attrName>ppt_y</p:attrName>
                                        </p:attrNameLst>
                                      </p:cBhvr>
                                      <p:tavLst>
                                        <p:tav tm="0">
                                          <p:val>
                                            <p:strVal val="#ppt_y-.2"/>
                                          </p:val>
                                        </p:tav>
                                        <p:tav tm="100000">
                                          <p:val>
                                            <p:strVal val="#ppt_y+.1"/>
                                          </p:val>
                                        </p:tav>
                                      </p:tavLst>
                                    </p:anim>
                                    <p:anim calcmode="lin" valueType="num">
                                      <p:cBhvr>
                                        <p:cTn id="63" dur="500" accel="50000" fill="hold">
                                          <p:stCondLst>
                                            <p:cond delay="500"/>
                                          </p:stCondLst>
                                        </p:cTn>
                                        <p:tgtEl>
                                          <p:spTgt spid="5">
                                            <p:txEl>
                                              <p:pRg st="6" end="6"/>
                                            </p:txEl>
                                          </p:spTgt>
                                        </p:tgtEl>
                                        <p:attrNameLst>
                                          <p:attrName>ppt_y</p:attrName>
                                        </p:attrNameLst>
                                      </p:cBhvr>
                                      <p:tavLst>
                                        <p:tav tm="0">
                                          <p:val>
                                            <p:strVal val="#ppt_y+.1"/>
                                          </p:val>
                                        </p:tav>
                                        <p:tav tm="100000">
                                          <p:val>
                                            <p:strVal val="#ppt_y"/>
                                          </p:val>
                                        </p:tav>
                                      </p:tavLst>
                                    </p:anim>
                                    <p:animEffect transition="in" filter="fade">
                                      <p:cBhvr>
                                        <p:cTn id="64" dur="1000" decel="50000">
                                          <p:stCondLst>
                                            <p:cond delay="0"/>
                                          </p:stCondLst>
                                        </p:cTn>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TextBox"/>
          <p:cNvSpPr txBox="1"/>
          <p:nvPr/>
        </p:nvSpPr>
        <p:spPr>
          <a:xfrm>
            <a:off x="1547664" y="1779687"/>
            <a:ext cx="6552728" cy="4555093"/>
          </a:xfrm>
          <a:prstGeom prst="rect">
            <a:avLst/>
          </a:prstGeom>
          <a:noFill/>
        </p:spPr>
        <p:txBody>
          <a:bodyPr wrap="square" rtlCol="0">
            <a:spAutoFit/>
          </a:bodyPr>
          <a:lstStyle/>
          <a:p>
            <a:pPr algn="ctr"/>
            <a:r>
              <a:rPr lang="el-GR" sz="2000" b="1" u="sng" dirty="0" smtClean="0"/>
              <a:t>Ο ΕΝΘΟΥΣΙΑΣΜΟΣ</a:t>
            </a:r>
            <a:r>
              <a:rPr lang="el-GR" sz="2000" b="1" dirty="0" smtClean="0"/>
              <a:t> </a:t>
            </a:r>
          </a:p>
          <a:p>
            <a:pPr algn="ctr"/>
            <a:endParaRPr lang="el-GR" b="1" dirty="0" smtClean="0"/>
          </a:p>
          <a:p>
            <a:r>
              <a:rPr lang="el-GR" b="1" dirty="0" smtClean="0"/>
              <a:t>Ο φανατισμός είναι εντελώς αντίθετος με τον ενθουσιασμό. Ο ενθουσιασμός είναι συνυφασμένος με </a:t>
            </a:r>
            <a:r>
              <a:rPr lang="el-GR" b="1" dirty="0" err="1" smtClean="0"/>
              <a:t>φιλάνθρωπες</a:t>
            </a:r>
            <a:r>
              <a:rPr lang="el-GR" b="1" dirty="0" smtClean="0"/>
              <a:t>  και ευγενικές ιδέες. Ο οπαδός σέβεται και δεν επιχειρεί να αλλάξει τα πιστεύω των άλλων. Ως αποτέλεσμα έχει την αρμονική συμβίωση με τον συνάνθρωπο αλλά και ένα πνεύμα ανωτερότητας.</a:t>
            </a:r>
          </a:p>
          <a:p>
            <a:endParaRPr lang="el-GR" b="1" u="sng" dirty="0" smtClean="0"/>
          </a:p>
          <a:p>
            <a:pPr algn="ctr"/>
            <a:endParaRPr lang="el-GR" b="1" dirty="0" smtClean="0">
              <a:solidFill>
                <a:schemeClr val="accent1"/>
              </a:solidFill>
            </a:endParaRPr>
          </a:p>
          <a:p>
            <a:pPr algn="ctr"/>
            <a:endParaRPr lang="el-GR" b="1" dirty="0" smtClean="0">
              <a:solidFill>
                <a:schemeClr val="accent1"/>
              </a:solidFill>
            </a:endParaRPr>
          </a:p>
          <a:p>
            <a:pPr algn="ctr"/>
            <a:endParaRPr lang="el-GR" b="1" dirty="0" smtClean="0">
              <a:solidFill>
                <a:schemeClr val="accent1"/>
              </a:solidFill>
            </a:endParaRPr>
          </a:p>
          <a:p>
            <a:pPr algn="ctr"/>
            <a:endParaRPr lang="el-GR" b="1" dirty="0" smtClean="0">
              <a:solidFill>
                <a:schemeClr val="accent1"/>
              </a:solidFill>
            </a:endParaRPr>
          </a:p>
          <a:p>
            <a:pPr algn="ctr"/>
            <a:endParaRPr lang="el-GR" b="1" dirty="0" smtClean="0">
              <a:solidFill>
                <a:schemeClr val="accent1"/>
              </a:solidFill>
            </a:endParaRPr>
          </a:p>
          <a:p>
            <a:pPr algn="ctr"/>
            <a:endParaRPr lang="el-GR" b="1" dirty="0" smtClean="0">
              <a:solidFill>
                <a:schemeClr val="accent1"/>
              </a:solidFill>
            </a:endParaRPr>
          </a:p>
          <a:p>
            <a:endParaRPr lang="el-GR" dirty="0"/>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5">
                                            <p:txEl>
                                              <p:pRg st="0" end="0"/>
                                            </p:txEl>
                                          </p:spTgt>
                                        </p:tgtEl>
                                      </p:cBhvr>
                                    </p:animEffect>
                                  </p:childTnLst>
                                </p:cTn>
                              </p:par>
                              <p:par>
                                <p:cTn id="10" presetID="50" presetClass="entr" presetSubtype="0" decel="100000" fill="hold" nodeType="with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p:cTn id="12" dur="1000" fill="hold"/>
                                        <p:tgtEl>
                                          <p:spTgt spid="5">
                                            <p:txEl>
                                              <p:pRg st="2" end="2"/>
                                            </p:txEl>
                                          </p:spTgt>
                                        </p:tgtEl>
                                        <p:attrNameLst>
                                          <p:attrName>ppt_w</p:attrName>
                                        </p:attrNameLst>
                                      </p:cBhvr>
                                      <p:tavLst>
                                        <p:tav tm="0">
                                          <p:val>
                                            <p:strVal val="#ppt_w+.3"/>
                                          </p:val>
                                        </p:tav>
                                        <p:tav tm="100000">
                                          <p:val>
                                            <p:strVal val="#ppt_w"/>
                                          </p:val>
                                        </p:tav>
                                      </p:tavLst>
                                    </p:anim>
                                    <p:anim calcmode="lin" valueType="num">
                                      <p:cBhvr>
                                        <p:cTn id="13"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14" dur="10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683568" y="1484784"/>
            <a:ext cx="8280920" cy="4247317"/>
          </a:xfrm>
          <a:prstGeom prst="rect">
            <a:avLst/>
          </a:prstGeom>
          <a:noFill/>
        </p:spPr>
        <p:txBody>
          <a:bodyPr wrap="square" rtlCol="0">
            <a:spAutoFit/>
          </a:bodyPr>
          <a:lstStyle/>
          <a:p>
            <a:pPr algn="ctr"/>
            <a:r>
              <a:rPr lang="el-GR" sz="2000" b="1" u="sng" dirty="0" smtClean="0"/>
              <a:t>ΣΥΝΔΕΣΗ ΜΕ ΤΟ ΣΗΜΕΡΑ……..</a:t>
            </a:r>
          </a:p>
          <a:p>
            <a:pPr algn="ctr"/>
            <a:endParaRPr lang="el-GR" b="1" u="sng" dirty="0" smtClean="0"/>
          </a:p>
          <a:p>
            <a:r>
              <a:rPr lang="el-GR" b="1" dirty="0" smtClean="0"/>
              <a:t>Δυστυχώς, τη σημερινή εποχή το φαινόμενο του φανατισμού είναι αρκετά συχνό. Παραδείγματα αποτελούν:</a:t>
            </a:r>
          </a:p>
          <a:p>
            <a:pPr>
              <a:buFont typeface="Arial" pitchFamily="34" charset="0"/>
              <a:buChar char="•"/>
            </a:pPr>
            <a:r>
              <a:rPr lang="el-GR" b="1" dirty="0" smtClean="0"/>
              <a:t> ο φανατισμός στα γήπεδα, καθώς οι υποστηρικτές των ομάδων προβαίνουν σε βίαιες ενέργειες λόγω της ισχυρής ταύτισης τους με την ομάδα.</a:t>
            </a:r>
          </a:p>
          <a:p>
            <a:pPr>
              <a:buFont typeface="Arial" pitchFamily="34" charset="0"/>
              <a:buChar char="•"/>
            </a:pPr>
            <a:r>
              <a:rPr lang="el-GR" b="1" dirty="0" smtClean="0"/>
              <a:t> ο θρησκευτικός φανατισμός. Σπείρες προσπαθούν να προσελκύσουν διάφορους ανθρώπους στη θρησκεία τους ή κάνουν τρομοκρατικές ενέργειες μαζεύουν ομήρους και σκοτώνουν ανθρώπους με βασανιστικό και απάνθρωπο τρόπο.</a:t>
            </a:r>
          </a:p>
          <a:p>
            <a:pPr>
              <a:buFont typeface="Arial" pitchFamily="34" charset="0"/>
              <a:buChar char="•"/>
            </a:pPr>
            <a:endParaRPr lang="el-GR" b="1" dirty="0" smtClean="0"/>
          </a:p>
          <a:p>
            <a:pPr>
              <a:buFont typeface="Wingdings" pitchFamily="2" charset="2"/>
              <a:buChar char="Ø"/>
            </a:pPr>
            <a:r>
              <a:rPr lang="el-GR" b="1" dirty="0" smtClean="0"/>
              <a:t> Και στις δύο περιπτώσεις, χάνονται άδικα ανθρώπινες ζωές και χάνεται το πνεύμα αρμονίας και ανωτερότητας μεταξύ των ανθρώπων.</a:t>
            </a:r>
          </a:p>
          <a:p>
            <a:endParaRPr lang="el-GR" dirty="0"/>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6">
                                            <p:txEl>
                                              <p:pRg st="2" end="2"/>
                                            </p:txEl>
                                          </p:spTgt>
                                        </p:tgtEl>
                                        <p:attrNameLst>
                                          <p:attrName>style.visibility</p:attrName>
                                        </p:attrNameLst>
                                      </p:cBhvr>
                                      <p:to>
                                        <p:strVal val="visible"/>
                                      </p:to>
                                    </p:set>
                                    <p:animEffect transition="in" filter="diamond(in)">
                                      <p:cBhvr>
                                        <p:cTn id="10" dur="2000"/>
                                        <p:tgtEl>
                                          <p:spTgt spid="6">
                                            <p:txEl>
                                              <p:pRg st="2" end="2"/>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6">
                                            <p:txEl>
                                              <p:pRg st="3" end="3"/>
                                            </p:txEl>
                                          </p:spTgt>
                                        </p:tgtEl>
                                        <p:attrNameLst>
                                          <p:attrName>style.visibility</p:attrName>
                                        </p:attrNameLst>
                                      </p:cBhvr>
                                      <p:to>
                                        <p:strVal val="visible"/>
                                      </p:to>
                                    </p:set>
                                    <p:animEffect transition="in" filter="diamond(in)">
                                      <p:cBhvr>
                                        <p:cTn id="13" dur="2000"/>
                                        <p:tgtEl>
                                          <p:spTgt spid="6">
                                            <p:txEl>
                                              <p:pRg st="3" end="3"/>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6">
                                            <p:txEl>
                                              <p:pRg st="4" end="4"/>
                                            </p:txEl>
                                          </p:spTgt>
                                        </p:tgtEl>
                                        <p:attrNameLst>
                                          <p:attrName>style.visibility</p:attrName>
                                        </p:attrNameLst>
                                      </p:cBhvr>
                                      <p:to>
                                        <p:strVal val="visible"/>
                                      </p:to>
                                    </p:set>
                                    <p:animEffect transition="in" filter="diamond(in)">
                                      <p:cBhvr>
                                        <p:cTn id="16" dur="2000"/>
                                        <p:tgtEl>
                                          <p:spTgt spid="6">
                                            <p:txEl>
                                              <p:pRg st="4" end="4"/>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6">
                                            <p:txEl>
                                              <p:pRg st="6" end="6"/>
                                            </p:txEl>
                                          </p:spTgt>
                                        </p:tgtEl>
                                        <p:attrNameLst>
                                          <p:attrName>style.visibility</p:attrName>
                                        </p:attrNameLst>
                                      </p:cBhvr>
                                      <p:to>
                                        <p:strVal val="visible"/>
                                      </p:to>
                                    </p:set>
                                    <p:animEffect transition="in" filter="diamond(in)">
                                      <p:cBhvr>
                                        <p:cTn id="19" dur="20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457200" y="692696"/>
            <a:ext cx="8229600" cy="1080120"/>
          </a:xfrm>
        </p:spPr>
        <p:txBody>
          <a:bodyPr>
            <a:normAutofit fontScale="90000"/>
          </a:bodyPr>
          <a:lstStyle/>
          <a:p>
            <a:r>
              <a:rPr lang="el-GR" dirty="0" smtClean="0"/>
              <a:t>Εχθρός του φανατισμού</a:t>
            </a:r>
            <a:br>
              <a:rPr lang="el-GR" dirty="0" smtClean="0"/>
            </a:br>
            <a:endParaRPr lang="el-GR" dirty="0"/>
          </a:p>
        </p:txBody>
      </p:sp>
      <p:sp>
        <p:nvSpPr>
          <p:cNvPr id="5" name="4 - Θέση περιεχομένου"/>
          <p:cNvSpPr>
            <a:spLocks noGrp="1"/>
          </p:cNvSpPr>
          <p:nvPr>
            <p:ph sz="half" idx="1"/>
          </p:nvPr>
        </p:nvSpPr>
        <p:spPr>
          <a:xfrm>
            <a:off x="457200" y="1556792"/>
            <a:ext cx="4038600" cy="5218595"/>
          </a:xfrm>
        </p:spPr>
        <p:txBody>
          <a:bodyPr>
            <a:normAutofit lnSpcReduction="10000"/>
          </a:bodyPr>
          <a:lstStyle/>
          <a:p>
            <a:r>
              <a:rPr lang="el-GR" sz="2400" dirty="0" smtClean="0"/>
              <a:t>Πως θα μπορούσαμε να εξαλείψουμε τον φανατισμό;</a:t>
            </a:r>
          </a:p>
          <a:p>
            <a:pPr>
              <a:buFont typeface="Wingdings" pitchFamily="2" charset="2"/>
              <a:buChar char="q"/>
            </a:pPr>
            <a:r>
              <a:rPr lang="el-GR" sz="2400" dirty="0" smtClean="0"/>
              <a:t>Κριτική σκέψη</a:t>
            </a:r>
          </a:p>
          <a:p>
            <a:pPr>
              <a:buFont typeface="Wingdings" pitchFamily="2" charset="2"/>
              <a:buChar char="q"/>
            </a:pPr>
            <a:r>
              <a:rPr lang="el-GR" sz="2400" dirty="0" smtClean="0"/>
              <a:t>Ελευθερία λόγου και έκφρασης</a:t>
            </a:r>
          </a:p>
          <a:p>
            <a:pPr>
              <a:buFont typeface="Wingdings" pitchFamily="2" charset="2"/>
              <a:buChar char="q"/>
            </a:pPr>
            <a:r>
              <a:rPr lang="el-GR" sz="2400" dirty="0" smtClean="0"/>
              <a:t>Πολιτική ελευθερία</a:t>
            </a:r>
          </a:p>
          <a:p>
            <a:pPr>
              <a:buFont typeface="Wingdings" pitchFamily="2" charset="2"/>
              <a:buChar char="q"/>
            </a:pPr>
            <a:r>
              <a:rPr lang="el-GR" sz="2400" dirty="0" smtClean="0"/>
              <a:t>Δημοκρατία</a:t>
            </a:r>
          </a:p>
          <a:p>
            <a:pPr>
              <a:buNone/>
            </a:pPr>
            <a:r>
              <a:rPr lang="el-GR" sz="2400" dirty="0" smtClean="0"/>
              <a:t>Δεν είναι τυχαίο ότι χώρες με αναπτυγμένη παιδεία και δημοκρατικά πολιτεύματα έχουν λιγότερα κρούσματα βίας.</a:t>
            </a:r>
            <a:endParaRPr lang="el-GR" sz="2400" dirty="0"/>
          </a:p>
        </p:txBody>
      </p:sp>
      <p:sp>
        <p:nvSpPr>
          <p:cNvPr id="8" name="7 - Θέση περιεχομένου"/>
          <p:cNvSpPr>
            <a:spLocks noGrp="1"/>
          </p:cNvSpPr>
          <p:nvPr>
            <p:ph sz="half" idx="2"/>
          </p:nvPr>
        </p:nvSpPr>
        <p:spPr>
          <a:xfrm>
            <a:off x="4355976" y="1484784"/>
            <a:ext cx="4330824" cy="5040561"/>
          </a:xfrm>
        </p:spPr>
        <p:txBody>
          <a:bodyPr/>
          <a:lstStyle/>
          <a:p>
            <a:pPr>
              <a:buNone/>
            </a:pPr>
            <a:endParaRPr lang="el-GR" dirty="0"/>
          </a:p>
        </p:txBody>
      </p:sp>
      <p:sp>
        <p:nvSpPr>
          <p:cNvPr id="9" name="8 - Ελλειψοειδής επεξήγηση"/>
          <p:cNvSpPr/>
          <p:nvPr/>
        </p:nvSpPr>
        <p:spPr>
          <a:xfrm>
            <a:off x="5220072" y="2492896"/>
            <a:ext cx="3240360" cy="1368152"/>
          </a:xfrm>
          <a:prstGeom prst="wedgeEllipseCallou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el-GR" dirty="0" smtClean="0"/>
              <a:t>ΌΧΙ ΣΤΟΝ ΦΑΝΑΤΙΣΜΟ</a:t>
            </a:r>
            <a:endParaRPr lang="el-GR" dirty="0"/>
          </a:p>
        </p:txBody>
      </p:sp>
      <p:sp>
        <p:nvSpPr>
          <p:cNvPr id="10" name="9 - Επεξήγηση με σύννεφο"/>
          <p:cNvSpPr/>
          <p:nvPr/>
        </p:nvSpPr>
        <p:spPr>
          <a:xfrm>
            <a:off x="4860032" y="4509120"/>
            <a:ext cx="3312368" cy="1800200"/>
          </a:xfrm>
          <a:prstGeom prst="cloudCallou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l-GR" dirty="0" smtClean="0">
                <a:solidFill>
                  <a:sysClr val="windowText" lastClr="000000"/>
                </a:solidFill>
              </a:rPr>
              <a:t>ΌΧΙ ΣΤΗ ΒΙΑ</a:t>
            </a:r>
            <a:endParaRPr lang="el-GR" dirty="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500" fill="hold"/>
                                        <p:tgtEl>
                                          <p:spTgt spid="10"/>
                                        </p:tgtEl>
                                        <p:attrNameLst>
                                          <p:attrName>ppt_x</p:attrName>
                                        </p:attrNameLst>
                                      </p:cBhvr>
                                      <p:tavLst>
                                        <p:tav tm="0">
                                          <p:val>
                                            <p:strVal val="#ppt_x"/>
                                          </p:val>
                                        </p:tav>
                                        <p:tav tm="100000">
                                          <p:val>
                                            <p:strVal val="#ppt_x"/>
                                          </p:val>
                                        </p:tav>
                                      </p:tavLst>
                                    </p:anim>
                                    <p:anim calcmode="lin" valueType="num">
                                      <p:cBhvr additive="base">
                                        <p:cTn id="1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 calcmode="lin" valueType="num">
                                      <p:cBhvr>
                                        <p:cTn id="19"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20"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21" dur="1000"/>
                                        <p:tgtEl>
                                          <p:spTgt spid="5">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
                                            <p:txEl>
                                              <p:pRg st="1" end="1"/>
                                            </p:txEl>
                                          </p:spTgt>
                                        </p:tgtEl>
                                        <p:attrNameLst>
                                          <p:attrName>style.visibility</p:attrName>
                                        </p:attrNameLst>
                                      </p:cBhvr>
                                      <p:to>
                                        <p:strVal val="visible"/>
                                      </p:to>
                                    </p:set>
                                    <p:anim calcmode="lin" valueType="num">
                                      <p:cBhvr additive="base">
                                        <p:cTn id="26"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
                                            <p:txEl>
                                              <p:pRg st="2" end="2"/>
                                            </p:txEl>
                                          </p:spTgt>
                                        </p:tgtEl>
                                        <p:attrNameLst>
                                          <p:attrName>style.visibility</p:attrName>
                                        </p:attrNameLst>
                                      </p:cBhvr>
                                      <p:to>
                                        <p:strVal val="visible"/>
                                      </p:to>
                                    </p:set>
                                    <p:anim calcmode="lin" valueType="num">
                                      <p:cBhvr additive="base">
                                        <p:cTn id="32"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5">
                                            <p:txEl>
                                              <p:pRg st="3" end="3"/>
                                            </p:txEl>
                                          </p:spTgt>
                                        </p:tgtEl>
                                        <p:attrNameLst>
                                          <p:attrName>style.visibility</p:attrName>
                                        </p:attrNameLst>
                                      </p:cBhvr>
                                      <p:to>
                                        <p:strVal val="visible"/>
                                      </p:to>
                                    </p:set>
                                    <p:anim calcmode="lin" valueType="num">
                                      <p:cBhvr additive="base">
                                        <p:cTn id="38"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5">
                                            <p:txEl>
                                              <p:pRg st="4" end="4"/>
                                            </p:txEl>
                                          </p:spTgt>
                                        </p:tgtEl>
                                        <p:attrNameLst>
                                          <p:attrName>style.visibility</p:attrName>
                                        </p:attrNameLst>
                                      </p:cBhvr>
                                      <p:to>
                                        <p:strVal val="visible"/>
                                      </p:to>
                                    </p:set>
                                    <p:anim calcmode="lin" valueType="num">
                                      <p:cBhvr additive="base">
                                        <p:cTn id="44"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55" presetClass="entr" presetSubtype="0" fill="hold" nodeType="clickEffect">
                                  <p:stCondLst>
                                    <p:cond delay="0"/>
                                  </p:stCondLst>
                                  <p:childTnLst>
                                    <p:set>
                                      <p:cBhvr>
                                        <p:cTn id="49" dur="1" fill="hold">
                                          <p:stCondLst>
                                            <p:cond delay="0"/>
                                          </p:stCondLst>
                                        </p:cTn>
                                        <p:tgtEl>
                                          <p:spTgt spid="5">
                                            <p:txEl>
                                              <p:pRg st="5" end="5"/>
                                            </p:txEl>
                                          </p:spTgt>
                                        </p:tgtEl>
                                        <p:attrNameLst>
                                          <p:attrName>style.visibility</p:attrName>
                                        </p:attrNameLst>
                                      </p:cBhvr>
                                      <p:to>
                                        <p:strVal val="visible"/>
                                      </p:to>
                                    </p:set>
                                    <p:anim calcmode="lin" valueType="num">
                                      <p:cBhvr>
                                        <p:cTn id="50"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51"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52" dur="1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164</TotalTime>
  <Words>563</Words>
  <Application>Microsoft Office PowerPoint</Application>
  <PresentationFormat>Προβολή στην οθόνη (4:3)</PresentationFormat>
  <Paragraphs>70</Paragraphs>
  <Slides>11</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Αστικό</vt:lpstr>
      <vt:lpstr>ΟΜΑΔΑ ΑΣΣΟΙ: ΠΥΡΠΙΡΗ ΕΥΗ, ΟΙΚΟΝΟΜΟΠΟΥΛΟΥ ΒΑΣΙΑ, ΠΡΟΥΣΑΛΙΔΗ ΕΡΥΦΙΛΗ, ΚΑΡΥΔΑΣ ΣΤΕΛΛΙΟΣ, ΜΠΑΡΙΑΜΠΑ ΡΙΚΑΡΝΤΟ  ΥΠΕΥΘΥΝΟΣ ΚΑΘΗΓΗΤΗΣ: Κ. ΚΑΠΕΤΑΝΑΚΗΑΣ ΣΧΟΛΙΚΟ ΕΤΟΣ: 2016-17</vt:lpstr>
      <vt:lpstr> </vt:lpstr>
      <vt:lpstr>ΠΕΡΙΕΧΟΜΕΝΑ</vt:lpstr>
      <vt:lpstr>Ποιος ήταν ο Νορμπέρτο Μπόμπιο </vt:lpstr>
      <vt:lpstr>Διαφάνεια 5</vt:lpstr>
      <vt:lpstr>Διαφάνεια 6</vt:lpstr>
      <vt:lpstr>Διαφάνεια 7</vt:lpstr>
      <vt:lpstr>Διαφάνεια 8</vt:lpstr>
      <vt:lpstr>Εχθρός του φανατισμού </vt:lpstr>
      <vt:lpstr>ΓΝΩΜΕΣ ΣΟΦΩΝ ΓΙΑ ΤΟ ΦΑΝΑΤΙΣΜΟ…..</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ΕΥΗ ΠΥΡΠΙΡΗ  Β2 ΥΠΕΥΘΥΝΟΣ ΚΑΘΗΓΗΤΗΣ: Κ. ΚΑΠΕΤΑΝΑΚΗΑΣ ΣΧΟΛΙΚΟ ΕΤΟΣ: 2016-17</dc:title>
  <dc:creator>user</dc:creator>
  <cp:lastModifiedBy>vasia nancy</cp:lastModifiedBy>
  <cp:revision>26</cp:revision>
  <dcterms:created xsi:type="dcterms:W3CDTF">2017-01-28T18:49:43Z</dcterms:created>
  <dcterms:modified xsi:type="dcterms:W3CDTF">2017-02-01T12:11:36Z</dcterms:modified>
</cp:coreProperties>
</file>