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57" r:id="rId2"/>
    <p:sldId id="258" r:id="rId3"/>
    <p:sldId id="259" r:id="rId4"/>
    <p:sldId id="260"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78" y="-3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C02228-F684-4A2B-AE48-5279AD770809}" type="datetimeFigureOut">
              <a:rPr lang="el-GR" smtClean="0"/>
              <a:t>30/1/2017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BF5AA5-1766-4BD6-AD79-C59748FE77E6}"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0BF5AA5-1766-4BD6-AD79-C59748FE77E6}" type="slidenum">
              <a:rPr lang="el-GR" smtClean="0"/>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0BF5AA5-1766-4BD6-AD79-C59748FE77E6}" type="slidenum">
              <a:rPr lang="el-GR" smtClean="0"/>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0BF5AA5-1766-4BD6-AD79-C59748FE77E6}" type="slidenum">
              <a:rPr lang="el-GR" smtClean="0"/>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0BF5AA5-1766-4BD6-AD79-C59748FE77E6}" type="slidenum">
              <a:rPr lang="el-GR" smtClean="0"/>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61FDBE78-A82C-42F4-A30B-084A2A6715E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FDBE78-A82C-42F4-A30B-084A2A6715E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FDBE78-A82C-42F4-A30B-084A2A6715E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61FDBE78-A82C-42F4-A30B-084A2A6715E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61FDBE78-A82C-42F4-A30B-084A2A6715E1}" type="slidenum">
              <a:rPr lang="el-GR" smtClean="0"/>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61FDBE78-A82C-42F4-A30B-084A2A6715E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61FDBE78-A82C-42F4-A30B-084A2A6715E1}" type="slidenum">
              <a:rPr lang="el-GR" smtClean="0"/>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FDBE78-A82C-42F4-A30B-084A2A6715E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FDBE78-A82C-42F4-A30B-084A2A6715E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FDBE78-A82C-42F4-A30B-084A2A6715E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2C5C423A-5A8B-417E-878B-2CA02FF4999E}" type="datetimeFigureOut">
              <a:rPr lang="el-GR" smtClean="0"/>
              <a:t>30/1/2017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61FDBE78-A82C-42F4-A30B-084A2A6715E1}" type="slidenum">
              <a:rPr lang="el-GR" smtClean="0"/>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C5C423A-5A8B-417E-878B-2CA02FF4999E}" type="datetimeFigureOut">
              <a:rPr lang="el-GR" smtClean="0"/>
              <a:t>30/1/2017</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1FDBE78-A82C-42F4-A30B-084A2A6715E1}" type="slidenum">
              <a:rPr lang="el-GR" smtClean="0"/>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w="12700">
            <a:noFill/>
          </a:ln>
          <a:scene3d>
            <a:camera prst="orthographicFront"/>
            <a:lightRig rig="threePt" dir="t"/>
          </a:scene3d>
          <a:sp3d>
            <a:bevelT w="165100" prst="coolSlant"/>
          </a:sp3d>
        </p:spPr>
        <p:txBody>
          <a:bodyPr>
            <a:normAutofit fontScale="90000"/>
          </a:bodyPr>
          <a:lstStyle/>
          <a:p>
            <a:pPr algn="l"/>
            <a:r>
              <a:rPr lang="el-GR" sz="2800" dirty="0" err="1" smtClean="0">
                <a:solidFill>
                  <a:schemeClr val="tx1">
                    <a:lumMod val="95000"/>
                    <a:lumOff val="5000"/>
                  </a:schemeClr>
                </a:solidFill>
              </a:rPr>
              <a:t>Σχολιασμος</a:t>
            </a:r>
            <a:r>
              <a:rPr lang="el-GR" sz="2800" dirty="0" smtClean="0">
                <a:solidFill>
                  <a:schemeClr val="tx1">
                    <a:lumMod val="95000"/>
                    <a:lumOff val="5000"/>
                  </a:schemeClr>
                </a:solidFill>
              </a:rPr>
              <a:t> </a:t>
            </a:r>
            <a:r>
              <a:rPr lang="el-GR" sz="2800" dirty="0" err="1" smtClean="0">
                <a:solidFill>
                  <a:schemeClr val="tx1">
                    <a:lumMod val="95000"/>
                    <a:lumOff val="5000"/>
                  </a:schemeClr>
                </a:solidFill>
              </a:rPr>
              <a:t>κειμενου</a:t>
            </a:r>
            <a:r>
              <a:rPr lang="el-GR" sz="2800" dirty="0" smtClean="0">
                <a:solidFill>
                  <a:schemeClr val="tx1">
                    <a:lumMod val="95000"/>
                    <a:lumOff val="5000"/>
                  </a:schemeClr>
                </a:solidFill>
              </a:rPr>
              <a:t> 8, Θ.Ε. 4,</a:t>
            </a:r>
            <a:br>
              <a:rPr lang="el-GR" sz="2800" dirty="0" smtClean="0">
                <a:solidFill>
                  <a:schemeClr val="tx1">
                    <a:lumMod val="95000"/>
                    <a:lumOff val="5000"/>
                  </a:schemeClr>
                </a:solidFill>
              </a:rPr>
            </a:br>
            <a:r>
              <a:rPr lang="el-GR" sz="2800" dirty="0" smtClean="0">
                <a:solidFill>
                  <a:schemeClr val="tx1">
                    <a:lumMod val="95000"/>
                    <a:lumOff val="5000"/>
                  </a:schemeClr>
                </a:solidFill>
              </a:rPr>
              <a:t>30.1.2017</a:t>
            </a:r>
            <a:endParaRPr lang="el-GR" sz="2800" dirty="0">
              <a:solidFill>
                <a:schemeClr val="tx1">
                  <a:lumMod val="95000"/>
                  <a:lumOff val="5000"/>
                </a:schemeClr>
              </a:solidFill>
            </a:endParaRPr>
          </a:p>
        </p:txBody>
      </p:sp>
      <p:sp>
        <p:nvSpPr>
          <p:cNvPr id="3" name="2 - Θέση περιεχομένου"/>
          <p:cNvSpPr>
            <a:spLocks noGrp="1"/>
          </p:cNvSpPr>
          <p:nvPr>
            <p:ph idx="1"/>
          </p:nvPr>
        </p:nvSpPr>
        <p:sp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w="12700">
            <a:noFill/>
          </a:ln>
          <a:effectLst/>
          <a:scene3d>
            <a:camera prst="orthographicFront"/>
            <a:lightRig rig="threePt" dir="t"/>
          </a:scene3d>
          <a:sp3d>
            <a:bevelT w="165100" prst="coolSlant"/>
          </a:sp3d>
        </p:spPr>
        <p:txBody>
          <a:bodyPr>
            <a:normAutofit fontScale="92500" lnSpcReduction="10000"/>
          </a:bodyPr>
          <a:lstStyle/>
          <a:p>
            <a:pPr algn="ctr">
              <a:buNone/>
            </a:pPr>
            <a:endParaRPr lang="el-GR" sz="6000" b="1" i="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a:buNone/>
            </a:pPr>
            <a:r>
              <a:rPr lang="el-GR" sz="6500" b="1" i="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Οι Λύκοι</a:t>
            </a:r>
          </a:p>
          <a:p>
            <a:pPr algn="just">
              <a:buNone/>
            </a:pPr>
            <a:r>
              <a:rPr lang="el-GR" sz="4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endParaRPr lang="el-GR" sz="4400" dirty="0" smtClean="0"/>
          </a:p>
          <a:p>
            <a:pPr algn="just">
              <a:buNone/>
            </a:pPr>
            <a:r>
              <a:rPr lang="el-GR" sz="2400" i="1" dirty="0" smtClean="0">
                <a:solidFill>
                  <a:schemeClr val="tx1">
                    <a:lumMod val="95000"/>
                    <a:lumOff val="5000"/>
                  </a:schemeClr>
                </a:solidFill>
              </a:rPr>
              <a:t>    </a:t>
            </a:r>
            <a:r>
              <a:rPr lang="el-GR" sz="2400" b="1" i="1" u="sng" dirty="0" smtClean="0">
                <a:solidFill>
                  <a:schemeClr val="tx1">
                    <a:lumMod val="95000"/>
                    <a:lumOff val="5000"/>
                  </a:schemeClr>
                </a:solidFill>
              </a:rPr>
              <a:t>Μέλη</a:t>
            </a:r>
            <a:r>
              <a:rPr lang="el-GR" sz="2400" b="1" i="1" dirty="0" smtClean="0">
                <a:solidFill>
                  <a:schemeClr val="tx1">
                    <a:lumMod val="95000"/>
                    <a:lumOff val="5000"/>
                  </a:schemeClr>
                </a:solidFill>
              </a:rPr>
              <a:t> : </a:t>
            </a:r>
            <a:r>
              <a:rPr lang="el-GR" sz="2400" b="1" i="1" dirty="0" err="1" smtClean="0">
                <a:solidFill>
                  <a:schemeClr val="tx1">
                    <a:lumMod val="95000"/>
                    <a:lumOff val="5000"/>
                  </a:schemeClr>
                </a:solidFill>
              </a:rPr>
              <a:t>Ρουμπέας</a:t>
            </a:r>
            <a:r>
              <a:rPr lang="el-GR" sz="2400" b="1" i="1" dirty="0" smtClean="0">
                <a:solidFill>
                  <a:schemeClr val="tx1">
                    <a:lumMod val="95000"/>
                    <a:lumOff val="5000"/>
                  </a:schemeClr>
                </a:solidFill>
              </a:rPr>
              <a:t> Ηλίας</a:t>
            </a:r>
          </a:p>
          <a:p>
            <a:pPr algn="just">
              <a:buNone/>
            </a:pPr>
            <a:r>
              <a:rPr lang="el-GR" sz="2400" b="1" i="1" dirty="0">
                <a:solidFill>
                  <a:schemeClr val="tx1">
                    <a:lumMod val="95000"/>
                    <a:lumOff val="5000"/>
                  </a:schemeClr>
                </a:solidFill>
              </a:rPr>
              <a:t>	</a:t>
            </a:r>
            <a:r>
              <a:rPr lang="el-GR" sz="2400" b="1" i="1" dirty="0" smtClean="0">
                <a:solidFill>
                  <a:schemeClr val="tx1">
                    <a:lumMod val="95000"/>
                    <a:lumOff val="5000"/>
                  </a:schemeClr>
                </a:solidFill>
              </a:rPr>
              <a:t>	    Σοφού Φωτεινή</a:t>
            </a:r>
          </a:p>
          <a:p>
            <a:pPr algn="just">
              <a:buNone/>
            </a:pPr>
            <a:r>
              <a:rPr lang="el-GR" sz="2400" b="1" i="1" dirty="0" smtClean="0">
                <a:solidFill>
                  <a:schemeClr val="tx1">
                    <a:lumMod val="95000"/>
                    <a:lumOff val="5000"/>
                  </a:schemeClr>
                </a:solidFill>
              </a:rPr>
              <a:t>		    </a:t>
            </a:r>
            <a:r>
              <a:rPr lang="el-GR" sz="2400" b="1" i="1" dirty="0" err="1" smtClean="0">
                <a:solidFill>
                  <a:schemeClr val="tx1">
                    <a:lumMod val="95000"/>
                    <a:lumOff val="5000"/>
                  </a:schemeClr>
                </a:solidFill>
              </a:rPr>
              <a:t>Σπίγγος</a:t>
            </a:r>
            <a:r>
              <a:rPr lang="el-GR" sz="2400" b="1" i="1" dirty="0" smtClean="0">
                <a:solidFill>
                  <a:schemeClr val="tx1">
                    <a:lumMod val="95000"/>
                    <a:lumOff val="5000"/>
                  </a:schemeClr>
                </a:solidFill>
              </a:rPr>
              <a:t> Ιάσονας</a:t>
            </a:r>
          </a:p>
          <a:p>
            <a:pPr algn="just">
              <a:buNone/>
            </a:pPr>
            <a:r>
              <a:rPr lang="el-GR" sz="2400" b="1" i="1" dirty="0" smtClean="0">
                <a:solidFill>
                  <a:schemeClr val="tx1">
                    <a:lumMod val="95000"/>
                    <a:lumOff val="5000"/>
                  </a:schemeClr>
                </a:solidFill>
              </a:rPr>
              <a:t>		    </a:t>
            </a:r>
            <a:r>
              <a:rPr lang="el-GR" sz="2400" b="1" i="1" dirty="0" err="1" smtClean="0">
                <a:solidFill>
                  <a:schemeClr val="tx1">
                    <a:lumMod val="95000"/>
                    <a:lumOff val="5000"/>
                  </a:schemeClr>
                </a:solidFill>
              </a:rPr>
              <a:t>Σταν</a:t>
            </a:r>
            <a:r>
              <a:rPr lang="el-GR" sz="2400" b="1" i="1" dirty="0" smtClean="0">
                <a:solidFill>
                  <a:schemeClr val="tx1">
                    <a:lumMod val="95000"/>
                    <a:lumOff val="5000"/>
                  </a:schemeClr>
                </a:solidFill>
              </a:rPr>
              <a:t> Γιάννης</a:t>
            </a:r>
          </a:p>
          <a:p>
            <a:pPr algn="just">
              <a:buNone/>
            </a:pPr>
            <a:r>
              <a:rPr lang="el-GR" sz="2400" b="1" i="1" dirty="0" smtClean="0">
                <a:solidFill>
                  <a:schemeClr val="tx1">
                    <a:lumMod val="95000"/>
                    <a:lumOff val="5000"/>
                  </a:schemeClr>
                </a:solidFill>
              </a:rPr>
              <a:t>		    Συριανός Γιάννης</a:t>
            </a:r>
          </a:p>
          <a:p>
            <a:pPr>
              <a:buNone/>
            </a:pPr>
            <a:endParaRPr lang="el-GR" sz="4400" b="1" i="1"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2000" fill="hold"/>
                                        <p:tgtEl>
                                          <p:spTgt spid="3">
                                            <p:bg/>
                                          </p:spTgt>
                                        </p:tgtEl>
                                        <p:attrNameLst>
                                          <p:attrName>ppt_w</p:attrName>
                                        </p:attrNameLst>
                                      </p:cBhvr>
                                      <p:tavLst>
                                        <p:tav tm="0">
                                          <p:val>
                                            <p:strVal val="#ppt_w*0.70"/>
                                          </p:val>
                                        </p:tav>
                                        <p:tav tm="100000">
                                          <p:val>
                                            <p:strVal val="#ppt_w"/>
                                          </p:val>
                                        </p:tav>
                                      </p:tavLst>
                                    </p:anim>
                                    <p:anim calcmode="lin" valueType="num">
                                      <p:cBhvr>
                                        <p:cTn id="13" dur="2000" fill="hold"/>
                                        <p:tgtEl>
                                          <p:spTgt spid="3">
                                            <p:bg/>
                                          </p:spTgt>
                                        </p:tgtEl>
                                        <p:attrNameLst>
                                          <p:attrName>ppt_h</p:attrName>
                                        </p:attrNameLst>
                                      </p:cBhvr>
                                      <p:tavLst>
                                        <p:tav tm="0">
                                          <p:val>
                                            <p:strVal val="#ppt_h"/>
                                          </p:val>
                                        </p:tav>
                                        <p:tav tm="100000">
                                          <p:val>
                                            <p:strVal val="#ppt_h"/>
                                          </p:val>
                                        </p:tav>
                                      </p:tavLst>
                                    </p:anim>
                                    <p:animEffect transition="in" filter="fade">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2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2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2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2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2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2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2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2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2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2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2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20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2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2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20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2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2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p:spPr>
        <p:txBody>
          <a:bodyPr/>
          <a:lstStyle/>
          <a:p>
            <a:r>
              <a:rPr lang="el-GR"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Με λίγα λόγια…</a:t>
            </a:r>
            <a:endParaRPr lang="el-GR" b="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2 - Θέση περιεχομένου"/>
          <p:cNvSpPr>
            <a:spLocks noGrp="1"/>
          </p:cNvSpPr>
          <p:nvPr>
            <p:ph idx="1"/>
          </p:nvPr>
        </p:nvSpPr>
        <p:spPr>
          <a:xfrm>
            <a:off x="395536" y="1556792"/>
            <a:ext cx="8291264" cy="4464496"/>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w="12700">
            <a:solidFill>
              <a:srgbClr val="0070C0"/>
            </a:solidFill>
          </a:ln>
        </p:spPr>
        <p:txBody>
          <a:bodyPr>
            <a:normAutofit fontScale="85000" lnSpcReduction="20000"/>
          </a:bodyPr>
          <a:lstStyle/>
          <a:p>
            <a:endParaRPr lang="el-GR" dirty="0" smtClean="0"/>
          </a:p>
          <a:p>
            <a:pPr>
              <a:buNone/>
            </a:pPr>
            <a:r>
              <a:rPr lang="el-GR" dirty="0" smtClean="0"/>
              <a:t>		</a:t>
            </a:r>
            <a:r>
              <a:rPr lang="el-GR" sz="2500" dirty="0" smtClean="0">
                <a:solidFill>
                  <a:schemeClr val="tx1">
                    <a:lumMod val="95000"/>
                    <a:lumOff val="5000"/>
                  </a:schemeClr>
                </a:solidFill>
              </a:rPr>
              <a:t>Το </a:t>
            </a:r>
            <a:r>
              <a:rPr lang="el-GR" sz="2500" dirty="0">
                <a:solidFill>
                  <a:schemeClr val="tx1">
                    <a:lumMod val="95000"/>
                    <a:lumOff val="5000"/>
                  </a:schemeClr>
                </a:solidFill>
              </a:rPr>
              <a:t>κείμενο αυτό, είναι γραμμένο από τον Ιωάννη τον Χρυσόστομο (4</a:t>
            </a:r>
            <a:r>
              <a:rPr lang="el-GR" sz="2500" baseline="30000" dirty="0">
                <a:solidFill>
                  <a:schemeClr val="tx1">
                    <a:lumMod val="95000"/>
                    <a:lumOff val="5000"/>
                  </a:schemeClr>
                </a:solidFill>
              </a:rPr>
              <a:t>ος</a:t>
            </a:r>
            <a:r>
              <a:rPr lang="el-GR" sz="2500" dirty="0">
                <a:solidFill>
                  <a:schemeClr val="tx1">
                    <a:lumMod val="95000"/>
                    <a:lumOff val="5000"/>
                  </a:schemeClr>
                </a:solidFill>
              </a:rPr>
              <a:t> αιώνας) που ήταν ένας από τους τρεις Ιεράρχες και μεγάλος Πατέρας της Εκκλησίας </a:t>
            </a:r>
            <a:r>
              <a:rPr lang="el-GR" sz="2500" dirty="0" smtClean="0">
                <a:solidFill>
                  <a:schemeClr val="tx1">
                    <a:lumMod val="95000"/>
                    <a:lumOff val="5000"/>
                  </a:schemeClr>
                </a:solidFill>
              </a:rPr>
              <a:t>μας.</a:t>
            </a:r>
          </a:p>
          <a:p>
            <a:pPr>
              <a:buNone/>
            </a:pPr>
            <a:r>
              <a:rPr lang="el-GR" sz="2500" dirty="0" smtClean="0">
                <a:solidFill>
                  <a:schemeClr val="tx1">
                    <a:lumMod val="95000"/>
                    <a:lumOff val="5000"/>
                  </a:schemeClr>
                </a:solidFill>
              </a:rPr>
              <a:t>	</a:t>
            </a:r>
            <a:r>
              <a:rPr lang="el-GR" sz="2500" dirty="0" smtClean="0">
                <a:solidFill>
                  <a:schemeClr val="tx1">
                    <a:lumMod val="95000"/>
                    <a:lumOff val="5000"/>
                  </a:schemeClr>
                </a:solidFill>
              </a:rPr>
              <a:t>	 Στο </a:t>
            </a:r>
            <a:r>
              <a:rPr lang="el-GR" sz="2500" dirty="0">
                <a:solidFill>
                  <a:schemeClr val="tx1">
                    <a:lumMod val="95000"/>
                    <a:lumOff val="5000"/>
                  </a:schemeClr>
                </a:solidFill>
              </a:rPr>
              <a:t>συγκεκριμένο απόσπασμα, ο Ιωάννης, έρχεται να σχολιάσει μία από τις σημαντικότερες αρετές του Χριστιανισμού, την φιλευσπλαχνία και την ελεημοσύνη προς τον συνάνθρωπό </a:t>
            </a:r>
            <a:r>
              <a:rPr lang="el-GR" sz="2500" dirty="0" smtClean="0">
                <a:solidFill>
                  <a:schemeClr val="tx1">
                    <a:lumMod val="95000"/>
                    <a:lumOff val="5000"/>
                  </a:schemeClr>
                </a:solidFill>
              </a:rPr>
              <a:t>μας. Σύμφωνα </a:t>
            </a:r>
            <a:r>
              <a:rPr lang="el-GR" sz="2500" dirty="0">
                <a:solidFill>
                  <a:schemeClr val="tx1">
                    <a:lumMod val="95000"/>
                    <a:lumOff val="5000"/>
                  </a:schemeClr>
                </a:solidFill>
              </a:rPr>
              <a:t>με τα λόγια του, ο αληθινός Χριστιανός, όταν θέλει να τιμήσει τον Χριστό, δεν χρειάζεται να προσφέρει μετάξι, πολύτιμα μέταλλα και ακριβά αγαθά για τη διακόσμηση του ναού. Οφείλει να δείξει αγάπη και φροντίδα στον άστεγο ξένο που περιφέρεται έξω και ζητιανεύει. Με αυτόν τον τρόπο προσφέρει στον συνάνθρωπό του που υποφέρει όπως επίσης και στον ίδιο τον Χριστό ο οποίος κάθε φορά, καθρεφτίζεται στο πρόσωπο  οποιουδήποτε φτωχού και ταλαιπωρημένου.</a:t>
            </a:r>
          </a:p>
          <a:p>
            <a:pPr>
              <a:buNone/>
            </a:pPr>
            <a:endParaRPr lang="el-GR"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4)">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1" nodeType="clickEffect">
                                  <p:stCondLst>
                                    <p:cond delay="0"/>
                                  </p:stCondLst>
                                  <p:childTnLst>
                                    <p:animEffect transition="out" filter="blinds(horizontal)">
                                      <p:cBhvr>
                                        <p:cTn id="26" dur="2000"/>
                                        <p:tgtEl>
                                          <p:spTgt spid="3">
                                            <p:txEl>
                                              <p:pRg st="1" end="1"/>
                                            </p:txEl>
                                          </p:spTgt>
                                        </p:tgtEl>
                                      </p:cBhvr>
                                    </p:animEffect>
                                    <p:set>
                                      <p:cBhvr>
                                        <p:cTn id="27"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grpId="1" nodeType="clickEffect">
                                  <p:stCondLst>
                                    <p:cond delay="0"/>
                                  </p:stCondLst>
                                  <p:childTnLst>
                                    <p:animEffect transition="out" filter="blinds(horizontal)">
                                      <p:cBhvr>
                                        <p:cTn id="31" dur="2000"/>
                                        <p:tgtEl>
                                          <p:spTgt spid="3">
                                            <p:txEl>
                                              <p:pRg st="2" end="2"/>
                                            </p:txEl>
                                          </p:spTgt>
                                        </p:tgtEl>
                                      </p:cBhvr>
                                    </p:animEffect>
                                    <p:set>
                                      <p:cBhvr>
                                        <p:cTn id="32"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grpId="1" nodeType="clickEffect">
                                  <p:stCondLst>
                                    <p:cond delay="0"/>
                                  </p:stCondLst>
                                  <p:childTnLst>
                                    <p:animEffect transition="out" filter="blinds(horizontal)">
                                      <p:cBhvr>
                                        <p:cTn id="36" dur="2000"/>
                                        <p:tgtEl>
                                          <p:spTgt spid="3">
                                            <p:bg/>
                                          </p:spTgt>
                                        </p:tgtEl>
                                      </p:cBhvr>
                                    </p:animEffect>
                                    <p:set>
                                      <p:cBhvr>
                                        <p:cTn id="37" dur="1" fill="hold">
                                          <p:stCondLst>
                                            <p:cond delay="1999"/>
                                          </p:stCondLst>
                                        </p:cTn>
                                        <p:tgtEl>
                                          <p:spTgt spid="3">
                                            <p:bg/>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grpId="1" nodeType="clickEffect">
                                  <p:stCondLst>
                                    <p:cond delay="0"/>
                                  </p:stCondLst>
                                  <p:childTnLst>
                                    <p:animEffect transition="out" filter="blinds(horizontal)">
                                      <p:cBhvr>
                                        <p:cTn id="41" dur="2000"/>
                                        <p:tgtEl>
                                          <p:spTgt spid="2"/>
                                        </p:tgtEl>
                                      </p:cBhvr>
                                    </p:animEffect>
                                    <p:set>
                                      <p:cBhvr>
                                        <p:cTn id="4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animBg="1"/>
      <p:bldP spid="3" grpI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p:spPr>
        <p:txBody>
          <a:bodyPr/>
          <a:lstStyle/>
          <a:p>
            <a:r>
              <a:rPr lang="el-GR"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Η άποψή μας…</a:t>
            </a:r>
            <a:endParaRPr lang="el-GR" b="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2 - Θέση περιεχομένου"/>
          <p:cNvSpPr>
            <a:spLocks noGrp="1"/>
          </p:cNvSpPr>
          <p:nvPr>
            <p:ph idx="1"/>
          </p:nvPr>
        </p:nvSpPr>
        <p:spPr>
          <a:xfrm>
            <a:off x="395536" y="1556792"/>
            <a:ext cx="8291264" cy="4752528"/>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w="12700">
            <a:solidFill>
              <a:srgbClr val="0070C0"/>
            </a:solidFill>
          </a:ln>
        </p:spPr>
        <p:txBody>
          <a:bodyPr>
            <a:normAutofit fontScale="55000" lnSpcReduction="20000"/>
          </a:bodyPr>
          <a:lstStyle/>
          <a:p>
            <a:endParaRPr lang="el-GR" dirty="0" smtClean="0"/>
          </a:p>
          <a:p>
            <a:pPr>
              <a:buNone/>
            </a:pPr>
            <a:r>
              <a:rPr lang="el-GR" dirty="0" smtClean="0"/>
              <a:t>		</a:t>
            </a:r>
            <a:r>
              <a:rPr lang="el-GR" sz="3400" dirty="0" smtClean="0">
                <a:solidFill>
                  <a:schemeClr val="tx1">
                    <a:lumMod val="95000"/>
                    <a:lumOff val="5000"/>
                  </a:schemeClr>
                </a:solidFill>
              </a:rPr>
              <a:t>Κατά </a:t>
            </a:r>
            <a:r>
              <a:rPr lang="el-GR" sz="3400" dirty="0">
                <a:solidFill>
                  <a:schemeClr val="tx1">
                    <a:lumMod val="95000"/>
                    <a:lumOff val="5000"/>
                  </a:schemeClr>
                </a:solidFill>
              </a:rPr>
              <a:t>τη γνώμη μας, ο Ιωάννης ο Χρυσόστομος, υπογραμμίζει μία από τις πρωταρχικές αξίες του Χριστιανισμού, πως ο Χριστιανός, ως φίλος του Θεού, ενσαρκώνει τη δικαιοσύνη, την καθαρότητα, την αλήθεια και την αποξένωση από κάθε κακία και συμμετέχει έμπρακτα  σε όλα αυτά. Ας μην ξεχνάμε πως «ο Χριστιανισμός είναι η μίμηση της θείας φύσεως</a:t>
            </a:r>
            <a:r>
              <a:rPr lang="el-GR" sz="3400" dirty="0" smtClean="0">
                <a:solidFill>
                  <a:schemeClr val="tx1">
                    <a:lumMod val="95000"/>
                    <a:lumOff val="5000"/>
                  </a:schemeClr>
                </a:solidFill>
              </a:rPr>
              <a:t>» (</a:t>
            </a:r>
            <a:r>
              <a:rPr lang="el-GR" sz="3400" dirty="0">
                <a:solidFill>
                  <a:schemeClr val="tx1">
                    <a:lumMod val="95000"/>
                    <a:lumOff val="5000"/>
                  </a:schemeClr>
                </a:solidFill>
              </a:rPr>
              <a:t>Γρηγόριος Νύσσης) και γι  αυτό, ο αληθινός Χριστιανός , θα ήταν συνετό να ακολουθεί την διδασκαλία του Χριστού, προσαρμόζοντας κατάλληλα τον τρόπο ζωής και τις πράξεις του</a:t>
            </a:r>
            <a:r>
              <a:rPr lang="el-GR" sz="3400" dirty="0" smtClean="0">
                <a:solidFill>
                  <a:schemeClr val="tx1">
                    <a:lumMod val="95000"/>
                    <a:lumOff val="5000"/>
                  </a:schemeClr>
                </a:solidFill>
              </a:rPr>
              <a:t>.</a:t>
            </a:r>
          </a:p>
          <a:p>
            <a:pPr>
              <a:buNone/>
            </a:pPr>
            <a:r>
              <a:rPr lang="el-GR" sz="3400" dirty="0" smtClean="0">
                <a:solidFill>
                  <a:schemeClr val="tx1">
                    <a:lumMod val="95000"/>
                    <a:lumOff val="5000"/>
                  </a:schemeClr>
                </a:solidFill>
              </a:rPr>
              <a:t>	</a:t>
            </a:r>
            <a:r>
              <a:rPr lang="el-GR" sz="3400" dirty="0" smtClean="0">
                <a:solidFill>
                  <a:schemeClr val="tx1">
                    <a:lumMod val="95000"/>
                    <a:lumOff val="5000"/>
                  </a:schemeClr>
                </a:solidFill>
              </a:rPr>
              <a:t>	 </a:t>
            </a:r>
            <a:r>
              <a:rPr lang="el-GR" sz="3400" dirty="0">
                <a:solidFill>
                  <a:schemeClr val="tx1">
                    <a:lumMod val="95000"/>
                    <a:lumOff val="5000"/>
                  </a:schemeClr>
                </a:solidFill>
              </a:rPr>
              <a:t>Με αυτό τον τρόπο, η φιλευσπλαχνία και η ελεημοσύνη αναδεικνύονται σε υπέρτατες αρετές, που όταν παίρνουν «σάρκα και οστά» δίνουν στον Χριστιανό την ευκαιρία να πλησιάσει και να προσφέρει την βοήθειά του σε όσους την χρειάζονται και έτσι να αντικρύσει  και να συνομιλήσει με τον ίδιο τον Χριστό. Όπως είπε και ο Γρηγόριος ο Θεολόγος, στο σύγγραμμά του, Περί φιλοπτωχείας λόγος:         </a:t>
            </a:r>
          </a:p>
          <a:p>
            <a:pPr>
              <a:buNone/>
            </a:pPr>
            <a:r>
              <a:rPr lang="el-GR" sz="3400" dirty="0">
                <a:solidFill>
                  <a:schemeClr val="tx1">
                    <a:lumMod val="95000"/>
                    <a:lumOff val="5000"/>
                  </a:schemeClr>
                </a:solidFill>
              </a:rPr>
              <a:t> </a:t>
            </a:r>
            <a:r>
              <a:rPr lang="el-GR" sz="3400" dirty="0" smtClean="0">
                <a:solidFill>
                  <a:schemeClr val="tx1">
                    <a:lumMod val="95000"/>
                    <a:lumOff val="5000"/>
                  </a:schemeClr>
                </a:solidFill>
              </a:rPr>
              <a:t>  </a:t>
            </a:r>
          </a:p>
          <a:p>
            <a:pPr>
              <a:buNone/>
            </a:pPr>
            <a:r>
              <a:rPr lang="el-GR" sz="3400" dirty="0" smtClean="0">
                <a:solidFill>
                  <a:schemeClr val="tx1">
                    <a:lumMod val="95000"/>
                    <a:lumOff val="5000"/>
                  </a:schemeClr>
                </a:solidFill>
              </a:rPr>
              <a:t>	«</a:t>
            </a:r>
            <a:r>
              <a:rPr lang="el-GR" sz="3400" dirty="0">
                <a:solidFill>
                  <a:schemeClr val="tx1">
                    <a:lumMod val="95000"/>
                    <a:lumOff val="5000"/>
                  </a:schemeClr>
                </a:solidFill>
              </a:rPr>
              <a:t>Γίνε θεός για τον δυστυχισμένο με τη μίμηση της ευσπλαχνίας του Θεού».</a:t>
            </a:r>
          </a:p>
          <a:p>
            <a:pPr>
              <a:buNone/>
            </a:pPr>
            <a:endParaRPr lang="el-GR" sz="3400"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linds(horizontal)">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xit" presetSubtype="10" fill="hold" grpId="1" nodeType="clickEffect">
                                  <p:stCondLst>
                                    <p:cond delay="0"/>
                                  </p:stCondLst>
                                  <p:childTnLst>
                                    <p:animEffect transition="out" filter="checkerboard(across)">
                                      <p:cBhvr>
                                        <p:cTn id="36" dur="2000"/>
                                        <p:tgtEl>
                                          <p:spTgt spid="2"/>
                                        </p:tgtEl>
                                      </p:cBhvr>
                                    </p:animEffect>
                                    <p:set>
                                      <p:cBhvr>
                                        <p:cTn id="37" dur="1" fill="hold">
                                          <p:stCondLst>
                                            <p:cond delay="1999"/>
                                          </p:stCondLst>
                                        </p:cTn>
                                        <p:tgtEl>
                                          <p:spTgt spid="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4" presetClass="exit" presetSubtype="10" fill="hold" grpId="1" nodeType="clickEffect">
                                  <p:stCondLst>
                                    <p:cond delay="0"/>
                                  </p:stCondLst>
                                  <p:childTnLst>
                                    <p:animEffect transition="out" filter="randombar(horizontal)">
                                      <p:cBhvr>
                                        <p:cTn id="41" dur="2000"/>
                                        <p:tgtEl>
                                          <p:spTgt spid="3">
                                            <p:txEl>
                                              <p:pRg st="1" end="1"/>
                                            </p:txEl>
                                          </p:spTgt>
                                        </p:tgtEl>
                                      </p:cBhvr>
                                    </p:animEffect>
                                    <p:set>
                                      <p:cBhvr>
                                        <p:cTn id="42"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4" presetClass="exit" presetSubtype="10" fill="hold" grpId="1" nodeType="clickEffect">
                                  <p:stCondLst>
                                    <p:cond delay="0"/>
                                  </p:stCondLst>
                                  <p:childTnLst>
                                    <p:animEffect transition="out" filter="randombar(horizontal)">
                                      <p:cBhvr>
                                        <p:cTn id="46" dur="2000"/>
                                        <p:tgtEl>
                                          <p:spTgt spid="3">
                                            <p:txEl>
                                              <p:pRg st="2" end="2"/>
                                            </p:txEl>
                                          </p:spTgt>
                                        </p:tgtEl>
                                      </p:cBhvr>
                                    </p:animEffect>
                                    <p:set>
                                      <p:cBhvr>
                                        <p:cTn id="47"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4" presetClass="exit" presetSubtype="10" fill="hold" grpId="1" nodeType="clickEffect">
                                  <p:stCondLst>
                                    <p:cond delay="0"/>
                                  </p:stCondLst>
                                  <p:childTnLst>
                                    <p:animEffect transition="out" filter="randombar(horizontal)">
                                      <p:cBhvr>
                                        <p:cTn id="51" dur="2000"/>
                                        <p:tgtEl>
                                          <p:spTgt spid="3">
                                            <p:txEl>
                                              <p:pRg st="3" end="3"/>
                                            </p:txEl>
                                          </p:spTgt>
                                        </p:tgtEl>
                                      </p:cBhvr>
                                    </p:animEffect>
                                    <p:set>
                                      <p:cBhvr>
                                        <p:cTn id="52"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4" presetClass="exit" presetSubtype="10" fill="hold" grpId="1" nodeType="clickEffect">
                                  <p:stCondLst>
                                    <p:cond delay="0"/>
                                  </p:stCondLst>
                                  <p:childTnLst>
                                    <p:animEffect transition="out" filter="randombar(horizontal)">
                                      <p:cBhvr>
                                        <p:cTn id="56" dur="2000"/>
                                        <p:tgtEl>
                                          <p:spTgt spid="3">
                                            <p:txEl>
                                              <p:pRg st="4" end="4"/>
                                            </p:txEl>
                                          </p:spTgt>
                                        </p:tgtEl>
                                      </p:cBhvr>
                                    </p:animEffect>
                                    <p:set>
                                      <p:cBhvr>
                                        <p:cTn id="57"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4" presetClass="exit" presetSubtype="10" fill="hold" grpId="1" nodeType="clickEffect">
                                  <p:stCondLst>
                                    <p:cond delay="0"/>
                                  </p:stCondLst>
                                  <p:childTnLst>
                                    <p:animEffect transition="out" filter="randombar(horizontal)">
                                      <p:cBhvr>
                                        <p:cTn id="61" dur="2000"/>
                                        <p:tgtEl>
                                          <p:spTgt spid="3">
                                            <p:bg/>
                                          </p:spTgt>
                                        </p:tgtEl>
                                      </p:cBhvr>
                                    </p:animEffect>
                                    <p:set>
                                      <p:cBhvr>
                                        <p:cTn id="62" dur="1" fill="hold">
                                          <p:stCondLst>
                                            <p:cond delay="19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animBg="1"/>
      <p:bldP spid="3" grpI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59688" cy="3475856"/>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w="12700">
            <a:noFill/>
          </a:ln>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l-GR"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Ευχαριστούμε </a:t>
            </a:r>
            <a:br>
              <a:rPr lang="el-GR"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l-GR"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για την προσοχή σας…</a:t>
            </a:r>
            <a:endParaRPr lang="el-GR"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 Θέση περιεχομένου"/>
          <p:cNvSpPr>
            <a:spLocks noGrp="1"/>
          </p:cNvSpPr>
          <p:nvPr>
            <p:ph idx="1"/>
          </p:nvPr>
        </p:nvSpPr>
        <p:spPr>
          <a:xfrm>
            <a:off x="323528" y="4293096"/>
            <a:ext cx="8668072" cy="1787029"/>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w="12700">
            <a:solidFill>
              <a:srgbClr val="0070C0"/>
            </a:solidFill>
          </a:ln>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endParaRPr lang="el-G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pPr>
            <a:r>
              <a:rPr lang="el-GR" sz="40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ΤΕΛΟΣ</a:t>
            </a:r>
            <a:endParaRPr lang="el-GR" sz="40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strips(downLeft)">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strips(downLef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xit" presetSubtype="16" fill="hold" grpId="1" nodeType="clickEffect">
                                  <p:stCondLst>
                                    <p:cond delay="0"/>
                                  </p:stCondLst>
                                  <p:childTnLst>
                                    <p:animEffect transition="out" filter="diamond(in)">
                                      <p:cBhvr>
                                        <p:cTn id="22" dur="2000"/>
                                        <p:tgtEl>
                                          <p:spTgt spid="2"/>
                                        </p:tgtEl>
                                      </p:cBhvr>
                                    </p:animEffect>
                                    <p:set>
                                      <p:cBhvr>
                                        <p:cTn id="23" dur="1" fill="hold">
                                          <p:stCondLst>
                                            <p:cond delay="1999"/>
                                          </p:stCondLst>
                                        </p:cTn>
                                        <p:tgtEl>
                                          <p:spTgt spid="2"/>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 presetClass="exit" presetSubtype="16" fill="hold" grpId="1" nodeType="clickEffect">
                                  <p:stCondLst>
                                    <p:cond delay="0"/>
                                  </p:stCondLst>
                                  <p:childTnLst>
                                    <p:animEffect transition="out" filter="box(in)">
                                      <p:cBhvr>
                                        <p:cTn id="27" dur="2000"/>
                                        <p:tgtEl>
                                          <p:spTgt spid="3">
                                            <p:txEl>
                                              <p:pRg st="1" end="1"/>
                                            </p:txEl>
                                          </p:spTgt>
                                        </p:tgtEl>
                                      </p:cBhvr>
                                    </p:animEffect>
                                    <p:set>
                                      <p:cBhvr>
                                        <p:cTn id="28"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 presetClass="exit" presetSubtype="16" fill="hold" grpId="1" nodeType="clickEffect">
                                  <p:stCondLst>
                                    <p:cond delay="0"/>
                                  </p:stCondLst>
                                  <p:childTnLst>
                                    <p:animEffect transition="out" filter="box(in)">
                                      <p:cBhvr>
                                        <p:cTn id="32" dur="2000"/>
                                        <p:tgtEl>
                                          <p:spTgt spid="3">
                                            <p:bg/>
                                          </p:spTgt>
                                        </p:tgtEl>
                                      </p:cBhvr>
                                    </p:animEffect>
                                    <p:set>
                                      <p:cBhvr>
                                        <p:cTn id="33" dur="1" fill="hold">
                                          <p:stCondLst>
                                            <p:cond delay="19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animBg="1"/>
      <p:bldP spid="3" grpId="1"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Κλασικό Offic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115</TotalTime>
  <Words>24</Words>
  <Application>Microsoft Office PowerPoint</Application>
  <PresentationFormat>Προβολή στην οθόνη (4:3)</PresentationFormat>
  <Paragraphs>26</Paragraphs>
  <Slides>4</Slides>
  <Notes>4</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Διαστημικό</vt:lpstr>
      <vt:lpstr>Σχολιασμος κειμενου 8, Θ.Ε. 4, 30.1.2017</vt:lpstr>
      <vt:lpstr>Με λίγα λόγια…</vt:lpstr>
      <vt:lpstr>Η άποψή μας…</vt:lpstr>
      <vt:lpstr>Ευχαριστούμε  για την προσοχή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Λύκοι</dc:title>
  <dc:creator>Georgia</dc:creator>
  <cp:lastModifiedBy>Georgia</cp:lastModifiedBy>
  <cp:revision>12</cp:revision>
  <dcterms:created xsi:type="dcterms:W3CDTF">2017-01-30T16:36:47Z</dcterms:created>
  <dcterms:modified xsi:type="dcterms:W3CDTF">2017-01-30T18:32:11Z</dcterms:modified>
</cp:coreProperties>
</file>