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14300"/>
            <a:ext cx="11949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</a:rPr>
              <a:t>Δημήτρης Μαριόλης Α2                                                                            μάθημα </a:t>
            </a:r>
            <a:r>
              <a:rPr lang="el-GR" sz="2400" b="1" dirty="0">
                <a:solidFill>
                  <a:schemeClr val="bg1"/>
                </a:solidFill>
              </a:rPr>
              <a:t>των θρησκευτικών</a:t>
            </a:r>
          </a:p>
          <a:p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0811" y="1087104"/>
            <a:ext cx="11204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u="sng" dirty="0" smtClean="0">
                <a:solidFill>
                  <a:schemeClr val="bg1"/>
                </a:solidFill>
              </a:rPr>
              <a:t>Γιατί είναι ο Απόστολος Παύλος τόσο σημαντικός για τον χριστιανισμό</a:t>
            </a:r>
            <a:endParaRPr lang="el-GR" sz="5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11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436418"/>
            <a:ext cx="113676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 </a:t>
            </a:r>
            <a:r>
              <a:rPr lang="el-GR" sz="4000" dirty="0" smtClean="0">
                <a:solidFill>
                  <a:schemeClr val="bg1"/>
                </a:solidFill>
              </a:rPr>
              <a:t>Ο Απόστολος Παύλος </a:t>
            </a:r>
            <a:r>
              <a:rPr lang="el-GR" sz="4000" dirty="0" smtClean="0">
                <a:solidFill>
                  <a:schemeClr val="bg1"/>
                </a:solidFill>
              </a:rPr>
              <a:t>είναι </a:t>
            </a:r>
            <a:r>
              <a:rPr lang="el-GR" sz="4000" dirty="0" smtClean="0">
                <a:solidFill>
                  <a:schemeClr val="bg1"/>
                </a:solidFill>
              </a:rPr>
              <a:t>συγγραφέας </a:t>
            </a:r>
            <a:r>
              <a:rPr lang="el-GR" sz="4000" dirty="0">
                <a:solidFill>
                  <a:schemeClr val="bg1"/>
                </a:solidFill>
              </a:rPr>
              <a:t>των μισών περίπου από τα βιβλία της Καινής </a:t>
            </a:r>
            <a:r>
              <a:rPr lang="el-GR" sz="4000" dirty="0" smtClean="0">
                <a:solidFill>
                  <a:schemeClr val="bg1"/>
                </a:solidFill>
              </a:rPr>
              <a:t>Διαθήκης, αναγνωρίστηκε </a:t>
            </a:r>
            <a:r>
              <a:rPr lang="el-GR" sz="4000" dirty="0">
                <a:solidFill>
                  <a:schemeClr val="bg1"/>
                </a:solidFill>
              </a:rPr>
              <a:t>ως </a:t>
            </a:r>
            <a:r>
              <a:rPr lang="el-GR" sz="4000" dirty="0" smtClean="0">
                <a:solidFill>
                  <a:schemeClr val="bg1"/>
                </a:solidFill>
              </a:rPr>
              <a:t>ισαπόστολος</a:t>
            </a:r>
            <a:r>
              <a:rPr lang="el-GR" sz="4000" dirty="0">
                <a:solidFill>
                  <a:schemeClr val="bg1"/>
                </a:solidFill>
              </a:rPr>
              <a:t> και άγιος, και ήταν μία από τις σπουδαιότερες προσωπικότητες της πρώιμης εποχής του χριστιανισμού, </a:t>
            </a:r>
            <a:r>
              <a:rPr lang="el-GR" sz="3600" dirty="0" smtClean="0">
                <a:solidFill>
                  <a:schemeClr val="bg1"/>
                </a:solidFill>
              </a:rPr>
              <a:t>καθώς και υποστηρικτής</a:t>
            </a:r>
            <a:r>
              <a:rPr lang="el-GR" sz="4000" dirty="0" smtClean="0">
                <a:solidFill>
                  <a:schemeClr val="bg1"/>
                </a:solidFill>
              </a:rPr>
              <a:t> </a:t>
            </a:r>
            <a:r>
              <a:rPr lang="el-GR" sz="4000" dirty="0">
                <a:solidFill>
                  <a:schemeClr val="bg1"/>
                </a:solidFill>
              </a:rPr>
              <a:t>της </a:t>
            </a:r>
            <a:r>
              <a:rPr lang="el-GR" sz="4000" dirty="0" smtClean="0">
                <a:solidFill>
                  <a:schemeClr val="bg1"/>
                </a:solidFill>
              </a:rPr>
              <a:t>παγκόσμιας  </a:t>
            </a:r>
            <a:r>
              <a:rPr lang="el-GR" sz="4000" dirty="0">
                <a:solidFill>
                  <a:schemeClr val="bg1"/>
                </a:solidFill>
              </a:rPr>
              <a:t>διδασκαλίας του Ιησού. Για τον λόγο αυτό πήρε το όνομα </a:t>
            </a:r>
            <a:r>
              <a:rPr lang="el-GR" sz="4000" i="1" dirty="0">
                <a:solidFill>
                  <a:schemeClr val="bg1"/>
                </a:solidFill>
              </a:rPr>
              <a:t>"Απόστολος των εθνών"</a:t>
            </a:r>
            <a:r>
              <a:rPr lang="el-GR" sz="4000" dirty="0">
                <a:solidFill>
                  <a:schemeClr val="bg1"/>
                </a:solidFill>
              </a:rPr>
              <a:t> και των εθνικών, εκείνων δηλαδή που δεν ανήκουν στον λαό και στη θρησκεία των Εβραίων.</a:t>
            </a:r>
          </a:p>
        </p:txBody>
      </p:sp>
    </p:spTree>
    <p:extLst>
      <p:ext uri="{BB962C8B-B14F-4D97-AF65-F5344CB8AC3E}">
        <p14:creationId xmlns:p14="http://schemas.microsoft.com/office/powerpoint/2010/main" val="84637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45"/>
            <a:ext cx="12192000" cy="68692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4790" y="446809"/>
            <a:ext cx="112672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solidFill>
                  <a:schemeClr val="bg1"/>
                </a:solidFill>
              </a:rPr>
              <a:t>Ο Παύλος γεννήθηκε στις αρχές του πρώτου αιώνα μ.Χ. στην Ταρσό </a:t>
            </a:r>
            <a:r>
              <a:rPr lang="el-GR" sz="3600" dirty="0">
                <a:solidFill>
                  <a:schemeClr val="bg1"/>
                </a:solidFill>
              </a:rPr>
              <a:t>από γονείς </a:t>
            </a:r>
            <a:r>
              <a:rPr lang="el-GR" sz="3600" dirty="0" smtClean="0">
                <a:solidFill>
                  <a:schemeClr val="bg1"/>
                </a:solidFill>
              </a:rPr>
              <a:t>ιουδαίους</a:t>
            </a:r>
            <a:r>
              <a:rPr lang="el-GR" sz="3600" dirty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της </a:t>
            </a:r>
            <a:r>
              <a:rPr lang="el-GR" sz="3600" dirty="0">
                <a:solidFill>
                  <a:schemeClr val="bg1"/>
                </a:solidFill>
              </a:rPr>
              <a:t>φυλής </a:t>
            </a:r>
            <a:r>
              <a:rPr lang="el-GR" sz="3600" dirty="0" smtClean="0">
                <a:solidFill>
                  <a:schemeClr val="bg1"/>
                </a:solidFill>
              </a:rPr>
              <a:t>Βενιαμίν. </a:t>
            </a:r>
            <a:r>
              <a:rPr lang="el-GR" sz="3600" dirty="0">
                <a:solidFill>
                  <a:schemeClr val="bg1"/>
                </a:solidFill>
              </a:rPr>
              <a:t>Ο πατέρας του ήταν Ρωμαίος πολίτης το οποίο μπορεί να σημαίνει ότι προερχόταν από τα ανώτερα στρώματα του πληθυσμού της Κιλικίας και ίσως ήταν φαρισαίος ως προς τις θρησκευτικές προτιμήσεις.</a:t>
            </a:r>
          </a:p>
        </p:txBody>
      </p:sp>
    </p:spTree>
    <p:extLst>
      <p:ext uri="{BB962C8B-B14F-4D97-AF65-F5344CB8AC3E}">
        <p14:creationId xmlns:p14="http://schemas.microsoft.com/office/powerpoint/2010/main" val="850023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5245" y="342900"/>
            <a:ext cx="11627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chemeClr val="bg1"/>
                </a:solidFill>
              </a:rPr>
              <a:t>Ο Παύλος </a:t>
            </a:r>
            <a:r>
              <a:rPr lang="el-GR" sz="3600" b="1" dirty="0" smtClean="0">
                <a:solidFill>
                  <a:schemeClr val="bg1"/>
                </a:solidFill>
              </a:rPr>
              <a:t>ήταν διώκτης  </a:t>
            </a:r>
            <a:r>
              <a:rPr lang="el-GR" sz="3600" b="1" dirty="0" smtClean="0">
                <a:solidFill>
                  <a:schemeClr val="bg1"/>
                </a:solidFill>
              </a:rPr>
              <a:t>των χριστιανών , καθώς και όλων όσων δεν πίστευαν στην εβραϊκή θρησκεία . Υπάρχουν μάλιστα ιστορικές πήγες ότι παρευρισκόταν στον λιθοβολισμό το πρωτομάρτυρα </a:t>
            </a:r>
            <a:r>
              <a:rPr lang="el-GR" sz="3600" b="1" dirty="0" smtClean="0">
                <a:solidFill>
                  <a:schemeClr val="bg1"/>
                </a:solidFill>
              </a:rPr>
              <a:t>Στέφανου</a:t>
            </a:r>
            <a:r>
              <a:rPr lang="en-US" sz="3600" b="1" dirty="0" smtClean="0">
                <a:solidFill>
                  <a:schemeClr val="bg1"/>
                </a:solidFill>
              </a:rPr>
              <a:t>.</a:t>
            </a:r>
            <a:r>
              <a:rPr lang="el-GR" sz="3600" b="1" dirty="0" smtClean="0">
                <a:solidFill>
                  <a:schemeClr val="bg1"/>
                </a:solidFill>
              </a:rPr>
              <a:t> </a:t>
            </a:r>
            <a:endParaRPr lang="el-G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28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81891" y="353291"/>
            <a:ext cx="105779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chemeClr val="bg1"/>
                </a:solidFill>
              </a:rPr>
              <a:t> </a:t>
            </a:r>
            <a:r>
              <a:rPr lang="el-GR" sz="3600" b="1" dirty="0" smtClean="0">
                <a:solidFill>
                  <a:schemeClr val="bg1"/>
                </a:solidFill>
              </a:rPr>
              <a:t>Ο Παύλος έγινε </a:t>
            </a:r>
            <a:r>
              <a:rPr lang="el-GR" sz="3600" b="1" dirty="0">
                <a:solidFill>
                  <a:schemeClr val="bg1"/>
                </a:solidFill>
              </a:rPr>
              <a:t>χριστιανός όχι από την πειθώ κάποιου Αποστόλου ή κήρυκα της νέας πίστης, αλλ' απ' ευθείας, από τον ίδιο τον Χριστό ο οποίος τον κάλεσε στο ευαγγελικό έργο και στο </a:t>
            </a:r>
            <a:r>
              <a:rPr lang="el-GR" sz="3600" b="1" dirty="0" smtClean="0">
                <a:solidFill>
                  <a:schemeClr val="bg1"/>
                </a:solidFill>
              </a:rPr>
              <a:t>αποστολικό αξίωμα. </a:t>
            </a:r>
            <a:r>
              <a:rPr lang="el-GR" sz="3600" b="1" dirty="0" smtClean="0">
                <a:solidFill>
                  <a:schemeClr val="bg1"/>
                </a:solidFill>
              </a:rPr>
              <a:t>Αφιέρωσε </a:t>
            </a:r>
            <a:r>
              <a:rPr lang="el-GR" sz="3600" b="1" dirty="0" smtClean="0">
                <a:solidFill>
                  <a:schemeClr val="bg1"/>
                </a:solidFill>
              </a:rPr>
              <a:t>το </a:t>
            </a:r>
            <a:r>
              <a:rPr lang="el-GR" sz="3600" b="1" dirty="0" smtClean="0">
                <a:solidFill>
                  <a:schemeClr val="bg1"/>
                </a:solidFill>
              </a:rPr>
              <a:t>μεγαλύτερο μέρος </a:t>
            </a:r>
            <a:r>
              <a:rPr lang="el-GR" sz="3600" b="1" dirty="0" smtClean="0">
                <a:solidFill>
                  <a:schemeClr val="bg1"/>
                </a:solidFill>
              </a:rPr>
              <a:t>της </a:t>
            </a:r>
            <a:r>
              <a:rPr lang="el-GR" sz="3600" b="1" dirty="0" smtClean="0">
                <a:solidFill>
                  <a:schemeClr val="bg1"/>
                </a:solidFill>
              </a:rPr>
              <a:t>ζωής </a:t>
            </a:r>
            <a:r>
              <a:rPr lang="el-GR" sz="3600" b="1" dirty="0" smtClean="0">
                <a:solidFill>
                  <a:schemeClr val="bg1"/>
                </a:solidFill>
              </a:rPr>
              <a:t>του </a:t>
            </a:r>
            <a:r>
              <a:rPr lang="el-GR" sz="3600" b="1" dirty="0" smtClean="0">
                <a:solidFill>
                  <a:schemeClr val="bg1"/>
                </a:solidFill>
              </a:rPr>
              <a:t>διαδίδοντας </a:t>
            </a:r>
            <a:r>
              <a:rPr lang="el-GR" sz="3600" b="1" dirty="0" smtClean="0">
                <a:solidFill>
                  <a:schemeClr val="bg1"/>
                </a:solidFill>
              </a:rPr>
              <a:t>τον </a:t>
            </a:r>
            <a:r>
              <a:rPr lang="el-GR" sz="3600" b="1" dirty="0" smtClean="0">
                <a:solidFill>
                  <a:schemeClr val="bg1"/>
                </a:solidFill>
              </a:rPr>
              <a:t>χριστιανισμό.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l-GR" sz="3600" b="1" dirty="0" smtClean="0">
                <a:solidFill>
                  <a:schemeClr val="bg1"/>
                </a:solidFill>
              </a:rPr>
              <a:t>Πέθανε </a:t>
            </a:r>
            <a:r>
              <a:rPr lang="el-GR" sz="3600" b="1" dirty="0" smtClean="0">
                <a:solidFill>
                  <a:schemeClr val="bg1"/>
                </a:solidFill>
              </a:rPr>
              <a:t>στην </a:t>
            </a:r>
            <a:r>
              <a:rPr lang="el-GR" sz="3600" b="1" dirty="0" smtClean="0">
                <a:solidFill>
                  <a:schemeClr val="bg1"/>
                </a:solidFill>
              </a:rPr>
              <a:t>Ρώμη.</a:t>
            </a:r>
            <a:endParaRPr lang="el-GR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4828" y="4862945"/>
            <a:ext cx="8042563" cy="1111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1369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595" y="2363972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el-GR" sz="31900" b="1" dirty="0"/>
              <a:t>τέλος</a:t>
            </a:r>
            <a:r>
              <a:rPr lang="el-GR" b="1" dirty="0">
                <a:solidFill>
                  <a:schemeClr val="bg1"/>
                </a:solidFill>
              </a:rPr>
              <a:t/>
            </a:r>
            <a:br>
              <a:rPr lang="el-GR" b="1" dirty="0">
                <a:solidFill>
                  <a:schemeClr val="bg1"/>
                </a:solidFill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132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107</TotalTime>
  <Words>60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τέλος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Dimitris</dc:creator>
  <cp:lastModifiedBy>Dimitris</cp:lastModifiedBy>
  <cp:revision>12</cp:revision>
  <dcterms:created xsi:type="dcterms:W3CDTF">2016-09-27T16:21:29Z</dcterms:created>
  <dcterms:modified xsi:type="dcterms:W3CDTF">2017-01-12T15:11:04Z</dcterms:modified>
</cp:coreProperties>
</file>