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19" name="Θέση ημερομηνίας 18"/>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11" name="Θέση αριθμού διαφάνειας 10"/>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9A2579A1-07A4-4B28-A7E6-5484E9F7DC8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494BE8E6-A288-4767-B9DD-E41EB796A272}" type="datetimeFigureOut">
              <a:rPr lang="el-GR" smtClean="0"/>
              <a:t>14/1/2017</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9A2579A1-07A4-4B28-A7E6-5484E9F7DC8D}"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94BE8E6-A288-4767-B9DD-E41EB796A272}" type="datetimeFigureOut">
              <a:rPr lang="el-GR" smtClean="0"/>
              <a:t>14/1/2017</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A2579A1-07A4-4B28-A7E6-5484E9F7DC8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772816"/>
            <a:ext cx="7772400" cy="1828800"/>
          </a:xfrm>
        </p:spPr>
        <p:txBody>
          <a:bodyPr>
            <a:noAutofit/>
          </a:bodyPr>
          <a:lstStyle/>
          <a:p>
            <a:pPr algn="ctr"/>
            <a:r>
              <a:rPr lang="el-GR" sz="3600" dirty="0"/>
              <a:t>Ο Ισίδωρος ο Πηλουσιώτης για την ιεροσύνη και τους ιερωμένους</a:t>
            </a:r>
          </a:p>
        </p:txBody>
      </p:sp>
      <p:sp>
        <p:nvSpPr>
          <p:cNvPr id="3" name="Υπότιτλος 2"/>
          <p:cNvSpPr>
            <a:spLocks noGrp="1"/>
          </p:cNvSpPr>
          <p:nvPr>
            <p:ph type="subTitle" idx="1"/>
          </p:nvPr>
        </p:nvSpPr>
        <p:spPr>
          <a:xfrm>
            <a:off x="1043608" y="4149080"/>
            <a:ext cx="7772400" cy="914400"/>
          </a:xfrm>
        </p:spPr>
        <p:txBody>
          <a:bodyPr/>
          <a:lstStyle/>
          <a:p>
            <a:pPr algn="ctr"/>
            <a:r>
              <a:rPr lang="el-GR" dirty="0" smtClean="0"/>
              <a:t>ΣΤΕΡΓΙΟΣ ΑΛΩΝΙΣΤΙΩΤΗΣ ΘΕ.1/ΚΕΙ.16</a:t>
            </a:r>
            <a:endParaRPr lang="el-GR" dirty="0"/>
          </a:p>
        </p:txBody>
      </p:sp>
    </p:spTree>
    <p:extLst>
      <p:ext uri="{BB962C8B-B14F-4D97-AF65-F5344CB8AC3E}">
        <p14:creationId xmlns:p14="http://schemas.microsoft.com/office/powerpoint/2010/main" val="2397158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5229200"/>
            <a:ext cx="8183880" cy="1051560"/>
          </a:xfrm>
        </p:spPr>
        <p:txBody>
          <a:bodyPr>
            <a:normAutofit/>
          </a:bodyPr>
          <a:lstStyle/>
          <a:p>
            <a:pPr algn="ctr"/>
            <a:r>
              <a:rPr lang="el-GR" dirty="0" smtClean="0"/>
              <a:t>ΤΟ ΚΕΙΜΕΝΟ</a:t>
            </a:r>
            <a:endParaRPr lang="el-GR" dirty="0"/>
          </a:p>
        </p:txBody>
      </p:sp>
      <p:sp>
        <p:nvSpPr>
          <p:cNvPr id="3" name="Θέση περιεχομένου 2"/>
          <p:cNvSpPr>
            <a:spLocks noGrp="1"/>
          </p:cNvSpPr>
          <p:nvPr>
            <p:ph idx="1"/>
          </p:nvPr>
        </p:nvSpPr>
        <p:spPr>
          <a:xfrm>
            <a:off x="502920" y="530352"/>
            <a:ext cx="8183880" cy="4770856"/>
          </a:xfrm>
        </p:spPr>
        <p:txBody>
          <a:bodyPr>
            <a:noAutofit/>
          </a:bodyPr>
          <a:lstStyle/>
          <a:p>
            <a:r>
              <a:rPr lang="el-GR" sz="2000" dirty="0"/>
              <a:t>Κατά τον Ισίδωρο η ιεροσύνη αποτελεί ευθύνη και απαιτεί σκληρή εργασία, πατρική κηδεμονία, φροντίδα, προστασία, κόπους, θυσίες και κινδύνους και δεν συνεπάγεται άνεση, πολυτέλεια, εξουσία και </a:t>
            </a:r>
            <a:r>
              <a:rPr lang="el-GR" sz="2000" dirty="0" smtClean="0"/>
              <a:t>τυραννία </a:t>
            </a:r>
            <a:r>
              <a:rPr lang="el-GR" sz="2000" dirty="0"/>
              <a:t>γι’ αυτό άλλωστε δεν δικαιολογείται η σφοδρή επιθυμία για την απόκτησή της. Σε ότι αφορά τους ιερωμένους, γνήσιος ιερέας δεν είναι ο γενικά ενάρετος, αλλά αυτός του οποίου η αρετή πηγάζει από τα έργα του και από τον εσωτερικό του κόσμο. Μάλιστα ο ιερέας οφείλει να δρα ως διάκονος του Χριστού και όχι ως πολιτικό πρόσωπο, αποφεύγοντας τις εντάσεις και τις επάρσεις και έχοντας ως στόχο την ειρηνική διακονία. Παράλληλα, ο φιλάργυρος ιερέας στιγματίζεται ως άξιος σαρκασμού ενώ στηλιτεύεται το γεγονός πως στην εποχή του, οι φορείς της Εκκλησίας απώλεσαν τον ευαγγελικό και αποστολικό τους βίο με επακόλουθο την υποταγή της Εκκλησίας στην κοσμική εξουσία.</a:t>
            </a:r>
          </a:p>
        </p:txBody>
      </p:sp>
    </p:spTree>
    <p:extLst>
      <p:ext uri="{BB962C8B-B14F-4D97-AF65-F5344CB8AC3E}">
        <p14:creationId xmlns:p14="http://schemas.microsoft.com/office/powerpoint/2010/main" val="26488200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5373216"/>
            <a:ext cx="8183880" cy="1051560"/>
          </a:xfrm>
        </p:spPr>
        <p:txBody>
          <a:bodyPr>
            <a:normAutofit fontScale="90000"/>
          </a:bodyPr>
          <a:lstStyle/>
          <a:p>
            <a:pPr algn="ctr"/>
            <a:r>
              <a:rPr lang="el-GR" dirty="0" smtClean="0"/>
              <a:t>ΒΙΟΓΡΑΦΙΑ ΙΣΙΔΩΡΟΥ ΠΗΛΟΥΣΙΩΤΗ</a:t>
            </a:r>
            <a:endParaRPr lang="el-GR" dirty="0"/>
          </a:p>
        </p:txBody>
      </p:sp>
      <p:sp>
        <p:nvSpPr>
          <p:cNvPr id="3" name="Θέση περιεχομένου 2"/>
          <p:cNvSpPr>
            <a:spLocks noGrp="1"/>
          </p:cNvSpPr>
          <p:nvPr>
            <p:ph idx="1"/>
          </p:nvPr>
        </p:nvSpPr>
        <p:spPr/>
        <p:txBody>
          <a:bodyPr>
            <a:noAutofit/>
          </a:bodyPr>
          <a:lstStyle/>
          <a:p>
            <a:r>
              <a:rPr lang="el-GR" sz="1900" dirty="0"/>
              <a:t>Ο όσιος Ισίδωρος ο Πηλουσιώτης ήταν μοναχός και </a:t>
            </a:r>
            <a:r>
              <a:rPr lang="el-GR" sz="1900" dirty="0" smtClean="0"/>
              <a:t>σημαντικός </a:t>
            </a:r>
            <a:r>
              <a:rPr lang="el-GR" sz="1900" dirty="0"/>
              <a:t>εκκλησιαστικός πατέρας από την Αίγυπτο. Ονομάζεται Πηλουσιώτης επειδή πιθανώς ασκήτευσε και ήταν ηγούμενος μονής κοντά στο αρχαίο Πηλούσιο (το σημερινό Πορτ Σάιντ). Ασχολήθηκε με τη μελέτη των Γραφών και την υπεράσπιση της Ορθοδοξίας. γ</a:t>
            </a:r>
            <a:r>
              <a:rPr lang="el-GR" sz="1900" dirty="0" smtClean="0"/>
              <a:t>εννήθηκε </a:t>
            </a:r>
            <a:r>
              <a:rPr lang="el-GR" sz="1900" dirty="0"/>
              <a:t>στην </a:t>
            </a:r>
            <a:r>
              <a:rPr lang="el-GR" sz="1900" dirty="0" smtClean="0"/>
              <a:t>Αλεξάνδρει</a:t>
            </a:r>
            <a:r>
              <a:rPr lang="el-GR" sz="1900" dirty="0"/>
              <a:t>α</a:t>
            </a:r>
            <a:r>
              <a:rPr lang="el-GR" sz="1900" dirty="0" smtClean="0"/>
              <a:t> της </a:t>
            </a:r>
            <a:r>
              <a:rPr lang="el-GR" sz="1900" dirty="0"/>
              <a:t>Αιγύπτου στο β' μισό του τέταρτου αιώνα και υπήρξε άνθρωπος ευρείας μόρφωσης, καθώς πέρα από τη θεολογική κατάρτιση που διέθετε, ήταν γνώστης της αρχαίας ελληνικής γραμματείας ενώ είχε διδαχτεί μεταξύ άλλων μαθηματικά, φιλοσοφία, ιατρική και </a:t>
            </a:r>
            <a:r>
              <a:rPr lang="el-GR" sz="1900" dirty="0" smtClean="0"/>
              <a:t>αστρονομία. </a:t>
            </a:r>
            <a:r>
              <a:rPr lang="el-GR" sz="1900" dirty="0"/>
              <a:t>Συγγενείς του φέρονται να ήταν οι επίσκοποι Αλεξανδρείας Θεόφιλος και </a:t>
            </a:r>
            <a:r>
              <a:rPr lang="el-GR" sz="1900" dirty="0" smtClean="0"/>
              <a:t>Κύριλλος. </a:t>
            </a:r>
            <a:r>
              <a:rPr lang="el-GR" sz="1900" dirty="0"/>
              <a:t>Αρχικά εργάστηκε ως δάσκαλος ρητορικής και παιδαγωγός στη γενέτειρά </a:t>
            </a:r>
            <a:r>
              <a:rPr lang="el-GR" sz="1900" dirty="0" smtClean="0"/>
              <a:t>του. </a:t>
            </a:r>
            <a:r>
              <a:rPr lang="el-GR" sz="1900" dirty="0"/>
              <a:t>Αργότερα εγκατέλειψε τη Αλεξάνδρεια και αποσύρθηκε στην περιοχή του Πηλουσίου στο δέλτα του ποταμού Νείλου όπου ασκήτεψε για το υπόλοιπο της ζωής </a:t>
            </a:r>
            <a:r>
              <a:rPr lang="el-GR" sz="1900" dirty="0" smtClean="0"/>
              <a:t>του.</a:t>
            </a:r>
            <a:endParaRPr lang="el-GR" sz="1900" dirty="0"/>
          </a:p>
        </p:txBody>
      </p:sp>
    </p:spTree>
    <p:extLst>
      <p:ext uri="{BB962C8B-B14F-4D97-AF65-F5344CB8AC3E}">
        <p14:creationId xmlns:p14="http://schemas.microsoft.com/office/powerpoint/2010/main" val="345588995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edge">
                                      <p:cBhvr>
                                        <p:cTn id="2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5229200"/>
            <a:ext cx="8183880" cy="1051560"/>
          </a:xfrm>
        </p:spPr>
        <p:txBody>
          <a:bodyPr/>
          <a:lstStyle/>
          <a:p>
            <a:pPr algn="ctr"/>
            <a:r>
              <a:rPr lang="el-GR" dirty="0" smtClean="0"/>
              <a:t>ΕΡΓΑ</a:t>
            </a:r>
            <a:endParaRPr lang="el-GR" dirty="0"/>
          </a:p>
        </p:txBody>
      </p:sp>
      <p:sp>
        <p:nvSpPr>
          <p:cNvPr id="3" name="Θέση περιεχομένου 2"/>
          <p:cNvSpPr>
            <a:spLocks noGrp="1"/>
          </p:cNvSpPr>
          <p:nvPr>
            <p:ph idx="1"/>
          </p:nvPr>
        </p:nvSpPr>
        <p:spPr/>
        <p:txBody>
          <a:bodyPr>
            <a:noAutofit/>
          </a:bodyPr>
          <a:lstStyle/>
          <a:p>
            <a:r>
              <a:rPr lang="el-GR" sz="2300" dirty="0"/>
              <a:t>Ο Ισίδωρος έγραψε χιλιάδες επιστολές στις οποίες διατύπωνε τις απόψεις του σε διάφορα ζητήματα πρακτικής αλλά και θεωρητικής </a:t>
            </a:r>
            <a:r>
              <a:rPr lang="el-GR" sz="2300" dirty="0" smtClean="0"/>
              <a:t>φύσης. </a:t>
            </a:r>
            <a:r>
              <a:rPr lang="el-GR" sz="2300" dirty="0"/>
              <a:t>Από αυτές έχουν διασωθεί πάνω από 2000. Κατά το Λεξικό της Σούδας ο Ισίδωρος ο Πηλουσιώτης συνέγραψε τρεις χιλιάδες επιστολές, που είναι αφιερωμένες στην ερμηνεία της Αγίας Γραφής, ενώ σύμφωνα με τον Νικηφόρο Κάλλιστο οι επιστολές του φθάνουν τις δέκα </a:t>
            </a:r>
            <a:r>
              <a:rPr lang="el-GR" sz="2300" dirty="0" smtClean="0"/>
              <a:t>χιλιάδες. </a:t>
            </a:r>
            <a:r>
              <a:rPr lang="el-GR" sz="2300" dirty="0"/>
              <a:t>Σε αντίθεση με τους υπόλοιπους ασκητικούς συγγραφείς, ο Ισίδωρος δεν απασχολήθηκε με την μυστική θεωρία αλλά με ηθικά ζητήματα. Χαρακτηριστική είναι άλλωστε η επανάληψη σε αρκετές επιστολές του, του ρητού αρετής ουδέν </a:t>
            </a:r>
            <a:r>
              <a:rPr lang="el-GR" sz="2300" dirty="0" smtClean="0"/>
              <a:t>ίσον.</a:t>
            </a:r>
            <a:endParaRPr lang="el-GR" sz="2300" dirty="0"/>
          </a:p>
        </p:txBody>
      </p:sp>
    </p:spTree>
    <p:extLst>
      <p:ext uri="{BB962C8B-B14F-4D97-AF65-F5344CB8AC3E}">
        <p14:creationId xmlns:p14="http://schemas.microsoft.com/office/powerpoint/2010/main" val="391407877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5445224"/>
            <a:ext cx="8183880" cy="1051560"/>
          </a:xfrm>
        </p:spPr>
        <p:txBody>
          <a:bodyPr/>
          <a:lstStyle/>
          <a:p>
            <a:pPr algn="ctr"/>
            <a:r>
              <a:rPr lang="el-GR" dirty="0" smtClean="0"/>
              <a:t>ΘΕΟΛΟΓΙΑ</a:t>
            </a:r>
            <a:endParaRPr lang="el-GR" dirty="0"/>
          </a:p>
        </p:txBody>
      </p:sp>
      <p:sp>
        <p:nvSpPr>
          <p:cNvPr id="3" name="Θέση περιεχομένου 2"/>
          <p:cNvSpPr>
            <a:spLocks noGrp="1"/>
          </p:cNvSpPr>
          <p:nvPr>
            <p:ph idx="1"/>
          </p:nvPr>
        </p:nvSpPr>
        <p:spPr/>
        <p:txBody>
          <a:bodyPr>
            <a:noAutofit/>
          </a:bodyPr>
          <a:lstStyle/>
          <a:p>
            <a:r>
              <a:rPr lang="el-GR" sz="2300" dirty="0"/>
              <a:t>Η διδασκαλία του Ισιδώρου αναφέρεται σε δογματικά θέματα. Πίστευε ότι ο μοναχισμός είναι το ιδεώδες της χριστιανικής τελειότητας και θεωρούσε ότι τρία πράγματα είναι απαραίτητα για τη σωτηρία της ψυχής: η προσευχή, η αρετή και η πίστη. Ο αντιρρητικός του λόγος απευθύνεται εξίσου προς τους Ιουδαίους και τους εθνικούς. Κατά τον Ισίδωρο, η Αγία Γραφή είναι ο οδηγός απέναντι στις αιρετικές διδασκαλίες και η πηγή βάση της οποίας διακήρυττε την τριαδικότητα του Θεού, την ενότητα της ουσίας Του και </a:t>
            </a:r>
            <a:r>
              <a:rPr lang="el-GR" sz="2300" dirty="0" smtClean="0"/>
              <a:t>τη </a:t>
            </a:r>
            <a:r>
              <a:rPr lang="el-GR" sz="2300" dirty="0"/>
              <a:t>διάκριση των </a:t>
            </a:r>
            <a:r>
              <a:rPr lang="el-GR" sz="2300" dirty="0" smtClean="0"/>
              <a:t>υποστάσεων.</a:t>
            </a:r>
            <a:endParaRPr lang="el-GR" sz="2300" dirty="0"/>
          </a:p>
          <a:p>
            <a:r>
              <a:rPr lang="el-GR" sz="2300" dirty="0"/>
              <a:t>Η χριστολογία του είναι πλησιέστερη προς τη σχολή της Αντιόχειας, παρά προς τη σχολή της Αλεξάνδρειας. </a:t>
            </a:r>
          </a:p>
        </p:txBody>
      </p:sp>
    </p:spTree>
    <p:extLst>
      <p:ext uri="{BB962C8B-B14F-4D97-AF65-F5344CB8AC3E}">
        <p14:creationId xmlns:p14="http://schemas.microsoft.com/office/powerpoint/2010/main" val="355512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3"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ΤΕΛΟΣ</a:t>
            </a:r>
            <a:endParaRPr lang="el-GR" dirty="0"/>
          </a:p>
        </p:txBody>
      </p:sp>
      <p:sp>
        <p:nvSpPr>
          <p:cNvPr id="3" name="Θέση περιεχομένου 2"/>
          <p:cNvSpPr>
            <a:spLocks noGrp="1"/>
          </p:cNvSpPr>
          <p:nvPr>
            <p:ph idx="1"/>
          </p:nvPr>
        </p:nvSpPr>
        <p:spPr/>
        <p:txBody>
          <a:bodyPr/>
          <a:lstStyle/>
          <a:p>
            <a:endParaRPr lang="el-GR" dirty="0"/>
          </a:p>
        </p:txBody>
      </p:sp>
      <p:sp>
        <p:nvSpPr>
          <p:cNvPr id="4" name="Οριζόντιος πάπυρος 3"/>
          <p:cNvSpPr/>
          <p:nvPr/>
        </p:nvSpPr>
        <p:spPr>
          <a:xfrm>
            <a:off x="2771800" y="1628800"/>
            <a:ext cx="3384376" cy="158417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ΔΕΙΤΕ ΠΑΡΟΥΣΙΑΣΗ</a:t>
            </a:r>
            <a:endParaRPr lang="el-GR" dirty="0"/>
          </a:p>
        </p:txBody>
      </p:sp>
    </p:spTree>
    <p:extLst>
      <p:ext uri="{BB962C8B-B14F-4D97-AF65-F5344CB8AC3E}">
        <p14:creationId xmlns:p14="http://schemas.microsoft.com/office/powerpoint/2010/main" val="426211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80">
                                          <p:stCondLst>
                                            <p:cond delay="0"/>
                                          </p:stCondLst>
                                        </p:cTn>
                                        <p:tgtEl>
                                          <p:spTgt spid="4"/>
                                        </p:tgtEl>
                                      </p:cBhvr>
                                    </p:animEffect>
                                    <p:anim calcmode="lin" valueType="num">
                                      <p:cBhvr>
                                        <p:cTn id="1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1" dur="26">
                                          <p:stCondLst>
                                            <p:cond delay="650"/>
                                          </p:stCondLst>
                                        </p:cTn>
                                        <p:tgtEl>
                                          <p:spTgt spid="4"/>
                                        </p:tgtEl>
                                      </p:cBhvr>
                                      <p:to x="100000" y="60000"/>
                                    </p:animScale>
                                    <p:animScale>
                                      <p:cBhvr>
                                        <p:cTn id="22" dur="166" decel="50000">
                                          <p:stCondLst>
                                            <p:cond delay="676"/>
                                          </p:stCondLst>
                                        </p:cTn>
                                        <p:tgtEl>
                                          <p:spTgt spid="4"/>
                                        </p:tgtEl>
                                      </p:cBhvr>
                                      <p:to x="100000" y="100000"/>
                                    </p:animScale>
                                    <p:animScale>
                                      <p:cBhvr>
                                        <p:cTn id="23" dur="26">
                                          <p:stCondLst>
                                            <p:cond delay="1312"/>
                                          </p:stCondLst>
                                        </p:cTn>
                                        <p:tgtEl>
                                          <p:spTgt spid="4"/>
                                        </p:tgtEl>
                                      </p:cBhvr>
                                      <p:to x="100000" y="80000"/>
                                    </p:animScale>
                                    <p:animScale>
                                      <p:cBhvr>
                                        <p:cTn id="24" dur="166" decel="50000">
                                          <p:stCondLst>
                                            <p:cond delay="1338"/>
                                          </p:stCondLst>
                                        </p:cTn>
                                        <p:tgtEl>
                                          <p:spTgt spid="4"/>
                                        </p:tgtEl>
                                      </p:cBhvr>
                                      <p:to x="100000" y="100000"/>
                                    </p:animScale>
                                    <p:animScale>
                                      <p:cBhvr>
                                        <p:cTn id="25" dur="26">
                                          <p:stCondLst>
                                            <p:cond delay="1642"/>
                                          </p:stCondLst>
                                        </p:cTn>
                                        <p:tgtEl>
                                          <p:spTgt spid="4"/>
                                        </p:tgtEl>
                                      </p:cBhvr>
                                      <p:to x="100000" y="90000"/>
                                    </p:animScale>
                                    <p:animScale>
                                      <p:cBhvr>
                                        <p:cTn id="26" dur="166" decel="50000">
                                          <p:stCondLst>
                                            <p:cond delay="1668"/>
                                          </p:stCondLst>
                                        </p:cTn>
                                        <p:tgtEl>
                                          <p:spTgt spid="4"/>
                                        </p:tgtEl>
                                      </p:cBhvr>
                                      <p:to x="100000" y="100000"/>
                                    </p:animScale>
                                    <p:animScale>
                                      <p:cBhvr>
                                        <p:cTn id="27" dur="26">
                                          <p:stCondLst>
                                            <p:cond delay="1808"/>
                                          </p:stCondLst>
                                        </p:cTn>
                                        <p:tgtEl>
                                          <p:spTgt spid="4"/>
                                        </p:tgtEl>
                                      </p:cBhvr>
                                      <p:to x="100000" y="95000"/>
                                    </p:animScale>
                                    <p:animScale>
                                      <p:cBhvr>
                                        <p:cTn id="2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48</TotalTime>
  <Words>522</Words>
  <Application>Microsoft Office PowerPoint</Application>
  <PresentationFormat>Προβολή στην οθόνη (4:3)</PresentationFormat>
  <Paragraphs>13</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Άποψη</vt:lpstr>
      <vt:lpstr>Ο Ισίδωρος ο Πηλουσιώτης για την ιεροσύνη και τους ιερωμένους</vt:lpstr>
      <vt:lpstr>ΤΟ ΚΕΙΜΕΝΟ</vt:lpstr>
      <vt:lpstr>ΒΙΟΓΡΑΦΙΑ ΙΣΙΔΩΡΟΥ ΠΗΛΟΥΣΙΩΤΗ</vt:lpstr>
      <vt:lpstr>ΕΡΓΑ</vt:lpstr>
      <vt:lpstr>ΘΕΟΛΟΓΙΑ</vt:lpstr>
      <vt:lpstr>ΤΕΛΟΣ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Ένα διάταγμα του Θεοδοσίου κατά των ειδωλολατρών</dc:title>
  <dc:creator>User</dc:creator>
  <cp:lastModifiedBy>User</cp:lastModifiedBy>
  <cp:revision>4</cp:revision>
  <dcterms:created xsi:type="dcterms:W3CDTF">2017-01-14T18:31:35Z</dcterms:created>
  <dcterms:modified xsi:type="dcterms:W3CDTF">2017-01-14T19:20:27Z</dcterms:modified>
</cp:coreProperties>
</file>