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61" r:id="rId6"/>
    <p:sldId id="262" r:id="rId7"/>
    <p:sldId id="259" r:id="rId8"/>
    <p:sldId id="260"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499667D5-6CA2-45ED-B5BA-02BFDB986697}" type="datetimeFigureOut">
              <a:rPr lang="el-GR" smtClean="0"/>
              <a:t>15/1/2017</a:t>
            </a:fld>
            <a:endParaRPr lang="el-G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l-G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121D5741-510E-4114-BE60-DFC3FA3DE28B}" type="slidenum">
              <a:rPr lang="el-GR" smtClean="0"/>
              <a:t>‹#›</a:t>
            </a:fld>
            <a:endParaRPr lang="el-G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l-GR" smtClean="0"/>
              <a:t>Στυλ κύριου τίτλου</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nchor="ct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499667D5-6CA2-45ED-B5BA-02BFDB986697}" type="datetimeFigureOut">
              <a:rPr lang="el-GR" smtClean="0"/>
              <a:t>15/1/2017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21D5741-510E-4114-BE60-DFC3FA3DE28B}" type="slidenum">
              <a:rPr lang="el-GR" smtClean="0"/>
              <a:t>‹#›</a:t>
            </a:fld>
            <a:endParaRPr lang="el-G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499667D5-6CA2-45ED-B5BA-02BFDB986697}" type="datetimeFigureOut">
              <a:rPr lang="el-GR" smtClean="0"/>
              <a:t>15/1/2017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21D5741-510E-4114-BE60-DFC3FA3DE28B}" type="slidenum">
              <a:rPr lang="el-GR" smtClean="0"/>
              <a:t>‹#›</a:t>
            </a:fld>
            <a:endParaRPr lang="el-G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499667D5-6CA2-45ED-B5BA-02BFDB986697}" type="datetimeFigureOut">
              <a:rPr lang="el-GR" smtClean="0"/>
              <a:t>15/1/2017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21D5741-510E-4114-BE60-DFC3FA3DE28B}" type="slidenum">
              <a:rPr lang="el-GR" smtClean="0"/>
              <a:t>‹#›</a:t>
            </a:fld>
            <a:endParaRPr lang="el-GR"/>
          </a:p>
        </p:txBody>
      </p:sp>
      <p:sp>
        <p:nvSpPr>
          <p:cNvPr id="11" name="Title 10"/>
          <p:cNvSpPr>
            <a:spLocks noGrp="1"/>
          </p:cNvSpPr>
          <p:nvPr>
            <p:ph type="title"/>
          </p:nvPr>
        </p:nvSpPr>
        <p:spPr/>
        <p:txBody>
          <a:bodyPr/>
          <a:lstStyle/>
          <a:p>
            <a:r>
              <a:rPr lang="el-GR" smtClean="0"/>
              <a:t>Στυλ κύριου τίτλου</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499667D5-6CA2-45ED-B5BA-02BFDB986697}" type="datetimeFigureOut">
              <a:rPr lang="el-GR" smtClean="0"/>
              <a:t>15/1/2017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21D5741-510E-4114-BE60-DFC3FA3DE28B}"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99667D5-6CA2-45ED-B5BA-02BFDB986697}" type="datetimeFigureOut">
              <a:rPr lang="el-GR" smtClean="0"/>
              <a:t>15/1/2017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21D5741-510E-4114-BE60-DFC3FA3DE28B}" type="slidenum">
              <a:rPr lang="el-GR" smtClean="0"/>
              <a:t>‹#›</a:t>
            </a:fld>
            <a:endParaRPr lang="el-GR"/>
          </a:p>
        </p:txBody>
      </p:sp>
      <p:sp>
        <p:nvSpPr>
          <p:cNvPr id="12" name="Title 11"/>
          <p:cNvSpPr>
            <a:spLocks noGrp="1"/>
          </p:cNvSpPr>
          <p:nvPr>
            <p:ph type="title"/>
          </p:nvPr>
        </p:nvSpPr>
        <p:spPr/>
        <p:txBody>
          <a:bodyPr/>
          <a:lstStyle>
            <a:lvl1pPr>
              <a:defRPr>
                <a:solidFill>
                  <a:schemeClr val="tx2"/>
                </a:solidFill>
              </a:defRPr>
            </a:lvl1pPr>
          </a:lstStyle>
          <a:p>
            <a:r>
              <a:rPr lang="el-GR" smtClean="0"/>
              <a:t>Στυλ κύριου τίτλου</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499667D5-6CA2-45ED-B5BA-02BFDB986697}" type="datetimeFigureOut">
              <a:rPr lang="el-GR" smtClean="0"/>
              <a:t>15/1/2017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21D5741-510E-4114-BE60-DFC3FA3DE28B}" type="slidenum">
              <a:rPr lang="el-GR" smtClean="0"/>
              <a:t>‹#›</a:t>
            </a:fld>
            <a:endParaRPr lang="el-G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499667D5-6CA2-45ED-B5BA-02BFDB986697}" type="datetimeFigureOut">
              <a:rPr lang="el-GR" smtClean="0"/>
              <a:t>15/1/2017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21D5741-510E-4114-BE60-DFC3FA3DE28B}" type="slidenum">
              <a:rPr lang="el-GR" smtClean="0"/>
              <a:t>‹#›</a:t>
            </a:fld>
            <a:endParaRPr lang="el-G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667D5-6CA2-45ED-B5BA-02BFDB986697}" type="datetimeFigureOut">
              <a:rPr lang="el-GR" smtClean="0"/>
              <a:t>15/1/2017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21D5741-510E-4114-BE60-DFC3FA3DE28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l-GR" smtClean="0"/>
              <a:t>Στυλ κύριου τίτλου</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99667D5-6CA2-45ED-B5BA-02BFDB986697}" type="datetimeFigureOut">
              <a:rPr lang="el-GR" smtClean="0"/>
              <a:t>15/1/2017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21D5741-510E-4114-BE60-DFC3FA3DE28B}"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l-GR" smtClean="0"/>
              <a:t>Στυλ κύριου τίτλου</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499667D5-6CA2-45ED-B5BA-02BFDB986697}" type="datetimeFigureOut">
              <a:rPr lang="el-GR" smtClean="0"/>
              <a:t>15/1/2017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21D5741-510E-4114-BE60-DFC3FA3DE28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499667D5-6CA2-45ED-B5BA-02BFDB986697}" type="datetimeFigureOut">
              <a:rPr lang="el-GR" smtClean="0"/>
              <a:t>15/1/2017</a:t>
            </a:fld>
            <a:endParaRPr lang="el-G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l-G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121D5741-510E-4114-BE60-DFC3FA3DE28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el.wikipedia.org/wiki/%CE%9A%CE%B1%CE%B9%CE%BD%CE%AE_%CE%94%CE%B9%CE%B1%CE%B8%CE%AE%CE%BA%CE%B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3528" y="1340768"/>
            <a:ext cx="6777318" cy="1562927"/>
          </a:xfrm>
        </p:spPr>
        <p:txBody>
          <a:bodyPr/>
          <a:lstStyle/>
          <a:p>
            <a:pPr algn="l"/>
            <a:r>
              <a:rPr lang="el-GR" dirty="0" smtClean="0"/>
              <a:t>Ο Απόστολος</a:t>
            </a:r>
            <a:br>
              <a:rPr lang="el-GR" dirty="0" smtClean="0"/>
            </a:br>
            <a:r>
              <a:rPr lang="el-GR" dirty="0" smtClean="0"/>
              <a:t>Παύλος</a:t>
            </a:r>
            <a:endParaRPr lang="el-GR" dirty="0"/>
          </a:p>
        </p:txBody>
      </p:sp>
      <p:pic>
        <p:nvPicPr>
          <p:cNvPr id="1026" name="Picture 2" descr="https://upload.wikimedia.org/wikipedia/commons/thumb/3/3e/Saint_Paul_in_Holy_Stavronikita_Monastery.jpg/230px-Saint_Paul_in_Holy_Stavronikita_Monaster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836712"/>
            <a:ext cx="4248472" cy="5097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9533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a:xfrm>
            <a:off x="683568" y="620688"/>
            <a:ext cx="7756263" cy="1054250"/>
          </a:xfrm>
        </p:spPr>
        <p:txBody>
          <a:bodyPr/>
          <a:lstStyle/>
          <a:p>
            <a:r>
              <a:rPr lang="el-GR" dirty="0" smtClean="0"/>
              <a:t>ΤΕΛΟΣ</a:t>
            </a:r>
            <a:endParaRPr lang="el-GR" dirty="0"/>
          </a:p>
        </p:txBody>
      </p:sp>
      <p:pic>
        <p:nvPicPr>
          <p:cNvPr id="6146" name="Picture 2" descr="Αποτέλεσμα εικόνας για αποστολος παυλος εικονες"/>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2204864"/>
            <a:ext cx="3240360" cy="43529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6508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6146"/>
                                        </p:tgtEl>
                                      </p:cBhvr>
                                    </p:animEffect>
                                    <p:animScale>
                                      <p:cBhvr>
                                        <p:cTn id="7" dur="250" autoRev="1" fill="hold"/>
                                        <p:tgtEl>
                                          <p:spTgt spid="614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r>
              <a:rPr lang="el-GR" sz="2000" dirty="0" err="1">
                <a:solidFill>
                  <a:srgbClr val="333333"/>
                </a:solidFill>
                <a:latin typeface="Arial"/>
              </a:rPr>
              <a:t>Σαύλος</a:t>
            </a:r>
            <a:r>
              <a:rPr lang="el-GR" sz="2000" dirty="0">
                <a:solidFill>
                  <a:srgbClr val="333333"/>
                </a:solidFill>
                <a:latin typeface="Arial"/>
              </a:rPr>
              <a:t> ή Σαούλ ήταν το αρχικό του όνομα. Γεννήθηκε στην Ταρσό της Κιλικίας γύρω στο 1 - 3 μ. Χ. Ήταν γιός πλούσιας </a:t>
            </a:r>
            <a:r>
              <a:rPr lang="el-GR" sz="2000" dirty="0" smtClean="0">
                <a:solidFill>
                  <a:srgbClr val="333333"/>
                </a:solidFill>
                <a:latin typeface="Arial"/>
              </a:rPr>
              <a:t>οικογένειας. </a:t>
            </a:r>
            <a:r>
              <a:rPr lang="el-GR" sz="2000" dirty="0">
                <a:solidFill>
                  <a:srgbClr val="333333"/>
                </a:solidFill>
                <a:latin typeface="Arial"/>
              </a:rPr>
              <a:t>Τ</a:t>
            </a:r>
            <a:r>
              <a:rPr lang="el-GR" sz="2000" dirty="0" smtClean="0">
                <a:solidFill>
                  <a:srgbClr val="333333"/>
                </a:solidFill>
                <a:latin typeface="Arial"/>
              </a:rPr>
              <a:t>ον </a:t>
            </a:r>
            <a:r>
              <a:rPr lang="el-GR" sz="2000" dirty="0">
                <a:solidFill>
                  <a:srgbClr val="333333"/>
                </a:solidFill>
                <a:latin typeface="Arial"/>
              </a:rPr>
              <a:t>έστειλαν από την Ταρσό να σπουδάσει στα Ιεροσόλυμα, όπου είχε καθηγητή τον περίφημο νομοδιδάσκαλο Γαμαλιήλ</a:t>
            </a:r>
            <a:r>
              <a:rPr lang="el-GR" sz="2000" dirty="0" smtClean="0">
                <a:solidFill>
                  <a:srgbClr val="333333"/>
                </a:solidFill>
                <a:latin typeface="Arial"/>
              </a:rPr>
              <a:t>.</a:t>
            </a:r>
            <a:r>
              <a:rPr lang="el-GR" sz="2000" dirty="0">
                <a:solidFill>
                  <a:srgbClr val="333333"/>
                </a:solidFill>
                <a:latin typeface="Arial"/>
              </a:rPr>
              <a:t> Η οικογένειά του ανήκε στην αίρεση των φαρισαίων. </a:t>
            </a:r>
            <a:r>
              <a:rPr lang="el-GR" sz="2000" dirty="0" err="1">
                <a:solidFill>
                  <a:srgbClr val="333333"/>
                </a:solidFill>
                <a:latin typeface="Arial"/>
              </a:rPr>
              <a:t>Ηταν</a:t>
            </a:r>
            <a:r>
              <a:rPr lang="el-GR" sz="2000" dirty="0">
                <a:solidFill>
                  <a:srgbClr val="333333"/>
                </a:solidFill>
                <a:latin typeface="Arial"/>
              </a:rPr>
              <a:t> πιστοί και φανατικοί τηρητές του Μωσαϊκού Νόμου </a:t>
            </a:r>
            <a:r>
              <a:rPr lang="el-GR" sz="2000" dirty="0" err="1">
                <a:solidFill>
                  <a:srgbClr val="333333"/>
                </a:solidFill>
                <a:latin typeface="Arial"/>
              </a:rPr>
              <a:t>καί</a:t>
            </a:r>
            <a:r>
              <a:rPr lang="el-GR" sz="2000" dirty="0">
                <a:solidFill>
                  <a:srgbClr val="333333"/>
                </a:solidFill>
                <a:latin typeface="Arial"/>
              </a:rPr>
              <a:t> των παραδόσεων</a:t>
            </a:r>
            <a:r>
              <a:rPr lang="el-GR" sz="2000" dirty="0" smtClean="0">
                <a:solidFill>
                  <a:srgbClr val="333333"/>
                </a:solidFill>
                <a:latin typeface="Arial"/>
              </a:rPr>
              <a:t>. Ο Απόστολος Παύλος πραγματοποίησε 4 αποστολικές περιοδείες και φυλακίσθηκε δύο φορές.</a:t>
            </a:r>
            <a:r>
              <a:rPr lang="el-GR" sz="2000" dirty="0">
                <a:solidFill>
                  <a:srgbClr val="333333"/>
                </a:solidFill>
                <a:latin typeface="Arial"/>
              </a:rPr>
              <a:t> </a:t>
            </a:r>
            <a:r>
              <a:rPr lang="el-GR" sz="2000" dirty="0" smtClean="0">
                <a:solidFill>
                  <a:srgbClr val="333333"/>
                </a:solidFill>
                <a:latin typeface="Arial"/>
              </a:rPr>
              <a:t>Επέστρεψε </a:t>
            </a:r>
            <a:r>
              <a:rPr lang="el-GR" sz="2000" dirty="0">
                <a:solidFill>
                  <a:srgbClr val="333333"/>
                </a:solidFill>
                <a:latin typeface="Arial"/>
              </a:rPr>
              <a:t>στη Ρώμη, όπου και συνελήφθη και υπέστη μαρτυρικό </a:t>
            </a:r>
            <a:r>
              <a:rPr lang="el-GR" sz="2000" dirty="0" smtClean="0">
                <a:solidFill>
                  <a:srgbClr val="333333"/>
                </a:solidFill>
                <a:latin typeface="Arial"/>
              </a:rPr>
              <a:t>θάνατο</a:t>
            </a:r>
            <a:r>
              <a:rPr lang="el-GR" sz="2000" dirty="0">
                <a:solidFill>
                  <a:srgbClr val="333333"/>
                </a:solidFill>
                <a:latin typeface="Arial"/>
              </a:rPr>
              <a:t>.</a:t>
            </a:r>
            <a:endParaRPr lang="el-GR" sz="2000" dirty="0"/>
          </a:p>
        </p:txBody>
      </p:sp>
      <p:sp>
        <p:nvSpPr>
          <p:cNvPr id="3" name="Τίτλος 2"/>
          <p:cNvSpPr>
            <a:spLocks noGrp="1"/>
          </p:cNvSpPr>
          <p:nvPr>
            <p:ph type="title"/>
          </p:nvPr>
        </p:nvSpPr>
        <p:spPr>
          <a:xfrm>
            <a:off x="683568" y="404664"/>
            <a:ext cx="7756263" cy="1274668"/>
          </a:xfrm>
        </p:spPr>
        <p:txBody>
          <a:bodyPr/>
          <a:lstStyle/>
          <a:p>
            <a:r>
              <a:rPr lang="el-GR" dirty="0" smtClean="0"/>
              <a:t>Λίγα λόγια για τον Απόστολο Παύλο</a:t>
            </a:r>
            <a:endParaRPr lang="el-GR" dirty="0"/>
          </a:p>
        </p:txBody>
      </p:sp>
    </p:spTree>
    <p:extLst>
      <p:ext uri="{BB962C8B-B14F-4D97-AF65-F5344CB8AC3E}">
        <p14:creationId xmlns:p14="http://schemas.microsoft.com/office/powerpoint/2010/main" val="9392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699247" y="2248347"/>
            <a:ext cx="7745505" cy="4060973"/>
          </a:xfrm>
        </p:spPr>
        <p:txBody>
          <a:bodyPr>
            <a:noAutofit/>
          </a:bodyPr>
          <a:lstStyle/>
          <a:p>
            <a:r>
              <a:rPr lang="el-GR" sz="1400" b="1" dirty="0" smtClean="0">
                <a:solidFill>
                  <a:srgbClr val="000000"/>
                </a:solidFill>
                <a:latin typeface="Palatino Linotype"/>
              </a:rPr>
              <a:t>α</a:t>
            </a:r>
            <a:r>
              <a:rPr lang="el-GR" sz="1400" b="1" dirty="0">
                <a:solidFill>
                  <a:srgbClr val="000000"/>
                </a:solidFill>
                <a:latin typeface="Palatino Linotype"/>
              </a:rPr>
              <a:t>) αγάπησε το Χριστό με όλη του την καρδιά </a:t>
            </a:r>
            <a:endParaRPr lang="el-GR" sz="1400" b="1" dirty="0" smtClean="0">
              <a:solidFill>
                <a:srgbClr val="000000"/>
              </a:solidFill>
              <a:latin typeface="Palatino Linotype"/>
            </a:endParaRPr>
          </a:p>
          <a:p>
            <a:r>
              <a:rPr lang="el-GR" sz="1400" b="1" dirty="0" smtClean="0">
                <a:solidFill>
                  <a:srgbClr val="000000"/>
                </a:solidFill>
                <a:latin typeface="Palatino Linotype"/>
              </a:rPr>
              <a:t>β</a:t>
            </a:r>
            <a:r>
              <a:rPr lang="el-GR" sz="1400" b="1" dirty="0">
                <a:solidFill>
                  <a:srgbClr val="000000"/>
                </a:solidFill>
                <a:latin typeface="Palatino Linotype"/>
              </a:rPr>
              <a:t>) ταύτισε τον εαυτό του με τους ακροατές του και με τα προβλήματά τους - ταυτίστηκε με τα προβλήματα του πάσχοντος ανθρώπου, με όλες τις εθνικότητες και κοινωνικές τάξεις, φτάνει μονάχα να μπορούσε να τους οδηγήσει στη </a:t>
            </a:r>
            <a:r>
              <a:rPr lang="el-GR" sz="1400" b="1" dirty="0" smtClean="0">
                <a:solidFill>
                  <a:srgbClr val="000000"/>
                </a:solidFill>
                <a:latin typeface="Palatino Linotype"/>
              </a:rPr>
              <a:t>σωτηρία</a:t>
            </a:r>
          </a:p>
          <a:p>
            <a:r>
              <a:rPr lang="el-GR" sz="1400" b="1" dirty="0" smtClean="0">
                <a:solidFill>
                  <a:srgbClr val="000000"/>
                </a:solidFill>
                <a:latin typeface="Palatino Linotype"/>
              </a:rPr>
              <a:t>γ</a:t>
            </a:r>
            <a:r>
              <a:rPr lang="el-GR" sz="1400" b="1" dirty="0">
                <a:solidFill>
                  <a:srgbClr val="000000"/>
                </a:solidFill>
                <a:latin typeface="Palatino Linotype"/>
              </a:rPr>
              <a:t>) μιλούσε στους ακροατές του στη μητρική τους γλώσσα και προσάρμοζε το κήρυγμά του ανάλογα με τις γνώσεις και τις ικανότητες του ακροατηρίου του </a:t>
            </a:r>
            <a:endParaRPr lang="el-GR" sz="1400" b="1" dirty="0" smtClean="0">
              <a:solidFill>
                <a:srgbClr val="000000"/>
              </a:solidFill>
              <a:latin typeface="Palatino Linotype"/>
            </a:endParaRPr>
          </a:p>
          <a:p>
            <a:r>
              <a:rPr lang="el-GR" sz="1400" b="1" dirty="0" smtClean="0">
                <a:solidFill>
                  <a:srgbClr val="000000"/>
                </a:solidFill>
                <a:latin typeface="Palatino Linotype"/>
              </a:rPr>
              <a:t>δ</a:t>
            </a:r>
            <a:r>
              <a:rPr lang="el-GR" sz="1400" b="1" dirty="0">
                <a:solidFill>
                  <a:srgbClr val="000000"/>
                </a:solidFill>
                <a:latin typeface="Palatino Linotype"/>
              </a:rPr>
              <a:t>) είχε πάντοτε συνεργάτες σε όλες του τις περιοδείες - παράγοντα πολύ σημαντικό για την επιτυχία του έργου του. Τους έστελνε πολλές φορές να κηρύττουν στις εκκλησίες που ίδρυε ο ίδιος και μάλιστα τους έκανε επισκόπους και διαδόχους στο έργο του. </a:t>
            </a:r>
            <a:endParaRPr lang="el-GR" sz="1400" b="1" dirty="0" smtClean="0">
              <a:solidFill>
                <a:srgbClr val="000000"/>
              </a:solidFill>
              <a:latin typeface="Palatino Linotype"/>
            </a:endParaRPr>
          </a:p>
          <a:p>
            <a:r>
              <a:rPr lang="el-GR" sz="1400" b="1" dirty="0" smtClean="0">
                <a:solidFill>
                  <a:srgbClr val="000000"/>
                </a:solidFill>
                <a:latin typeface="Palatino Linotype"/>
              </a:rPr>
              <a:t>ε</a:t>
            </a:r>
            <a:r>
              <a:rPr lang="el-GR" sz="1400" b="1" dirty="0">
                <a:solidFill>
                  <a:srgbClr val="000000"/>
                </a:solidFill>
                <a:latin typeface="Palatino Linotype"/>
              </a:rPr>
              <a:t>) οργάνωσε τις κατά τόπους Εκκλησίες - σε όποια μέρη κήρυττε, από τα πρόσωπα που τον πίστευαν, διάλεγε και χειροτονούσε διακόνους και πρεσβυτέρους. Στήριζε τις Εκκλησίες που ίδρυε με πολλούς και ποικίλους τρόπους. Συνήθως έστελνε τους συνεργάτες του και με τη βοήθεια τους προσπαθούσε να επιλύσει τα όποια προβλήματα παρουσιάζονταν. Πολλές φορές πήγαινε και ο ίδιος στις Εκκλησίες και βοηθούσε στη διευθέτηση των προβλημάτων που είχαν.</a:t>
            </a:r>
            <a:endParaRPr lang="el-GR" sz="1400" dirty="0"/>
          </a:p>
        </p:txBody>
      </p:sp>
      <p:sp>
        <p:nvSpPr>
          <p:cNvPr id="3" name="Τίτλος 2"/>
          <p:cNvSpPr>
            <a:spLocks noGrp="1"/>
          </p:cNvSpPr>
          <p:nvPr>
            <p:ph type="title"/>
          </p:nvPr>
        </p:nvSpPr>
        <p:spPr/>
        <p:txBody>
          <a:bodyPr/>
          <a:lstStyle/>
          <a:p>
            <a:r>
              <a:rPr lang="el-GR" sz="2800" b="1" dirty="0">
                <a:solidFill>
                  <a:srgbClr val="000000"/>
                </a:solidFill>
                <a:latin typeface="Palatino Linotype"/>
                <a:ea typeface="+mn-ea"/>
                <a:cs typeface="+mn-cs"/>
              </a:rPr>
              <a:t>Το κήρυγμα του Παύλου στα έθνη ήταν επιτυχημένο, διότι, </a:t>
            </a:r>
            <a:endParaRPr lang="el-GR" sz="8800" dirty="0"/>
          </a:p>
        </p:txBody>
      </p:sp>
    </p:spTree>
    <p:extLst>
      <p:ext uri="{BB962C8B-B14F-4D97-AF65-F5344CB8AC3E}">
        <p14:creationId xmlns:p14="http://schemas.microsoft.com/office/powerpoint/2010/main" val="379594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p:cTn id="28"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 calcmode="lin" valueType="num">
                                      <p:cBhvr>
                                        <p:cTn id="3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4885" y="5373216"/>
            <a:ext cx="4321092" cy="864096"/>
          </a:xfrm>
        </p:spPr>
        <p:txBody>
          <a:bodyPr/>
          <a:lstStyle/>
          <a:p>
            <a:r>
              <a:rPr lang="el-GR" dirty="0">
                <a:solidFill>
                  <a:srgbClr val="252525"/>
                </a:solidFill>
                <a:latin typeface="Arial"/>
              </a:rPr>
              <a:t>"Ο Άγιος Παύλος στη φυλακή"</a:t>
            </a:r>
            <a:endParaRPr lang="el-GR" dirty="0"/>
          </a:p>
        </p:txBody>
      </p:sp>
      <p:sp>
        <p:nvSpPr>
          <p:cNvPr id="3" name="Τίτλος 2"/>
          <p:cNvSpPr>
            <a:spLocks noGrp="1"/>
          </p:cNvSpPr>
          <p:nvPr>
            <p:ph type="title"/>
          </p:nvPr>
        </p:nvSpPr>
        <p:spPr>
          <a:xfrm>
            <a:off x="5724128" y="2564904"/>
            <a:ext cx="2227326" cy="698604"/>
          </a:xfrm>
        </p:spPr>
        <p:txBody>
          <a:bodyPr/>
          <a:lstStyle/>
          <a:p>
            <a:r>
              <a:rPr lang="el-GR" sz="1800" dirty="0">
                <a:solidFill>
                  <a:srgbClr val="252525"/>
                </a:solidFill>
                <a:latin typeface="Arial"/>
              </a:rPr>
              <a:t>"Το </a:t>
            </a:r>
            <a:r>
              <a:rPr lang="el-GR" sz="1800" dirty="0" smtClean="0">
                <a:solidFill>
                  <a:srgbClr val="252525"/>
                </a:solidFill>
                <a:latin typeface="Arial"/>
              </a:rPr>
              <a:t>Μαρτύριο</a:t>
            </a:r>
            <a:r>
              <a:rPr lang="en-US" sz="1800" dirty="0" smtClean="0">
                <a:solidFill>
                  <a:srgbClr val="252525"/>
                </a:solidFill>
                <a:latin typeface="Arial"/>
              </a:rPr>
              <a:t> </a:t>
            </a:r>
            <a:r>
              <a:rPr lang="el-GR" sz="1800" dirty="0" smtClean="0">
                <a:solidFill>
                  <a:srgbClr val="252525"/>
                </a:solidFill>
                <a:latin typeface="Arial"/>
              </a:rPr>
              <a:t>του </a:t>
            </a:r>
            <a:r>
              <a:rPr lang="el-GR" sz="1800" dirty="0">
                <a:solidFill>
                  <a:srgbClr val="252525"/>
                </a:solidFill>
                <a:latin typeface="Arial"/>
              </a:rPr>
              <a:t>Αγίου Παύλου</a:t>
            </a:r>
            <a:r>
              <a:rPr lang="el-GR" sz="1800" dirty="0" smtClean="0">
                <a:solidFill>
                  <a:srgbClr val="252525"/>
                </a:solidFill>
                <a:latin typeface="Arial"/>
              </a:rPr>
              <a:t>"</a:t>
            </a:r>
            <a:endParaRPr lang="el-GR" sz="1800" dirty="0"/>
          </a:p>
        </p:txBody>
      </p:sp>
      <p:pic>
        <p:nvPicPr>
          <p:cNvPr id="5122" name="Picture 2" descr="https://upload.wikimedia.org/wikipedia/commons/thumb/b/b6/Paul_in_prison_by_Rembrandt.jpg/200px-Paul_in_prison_by_Rembrand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898" y="260648"/>
            <a:ext cx="4080545" cy="4957863"/>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s://upload.wikimedia.org/wikipedia/commons/f/ff/Saint_Paul%27s_martyrdo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3356992"/>
            <a:ext cx="4692100" cy="3145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187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arn(inVertical)">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126"/>
                                        </p:tgtEl>
                                        <p:attrNameLst>
                                          <p:attrName>style.visibility</p:attrName>
                                        </p:attrNameLst>
                                      </p:cBhvr>
                                      <p:to>
                                        <p:strVal val="visible"/>
                                      </p:to>
                                    </p:set>
                                    <p:anim calcmode="lin" valueType="num">
                                      <p:cBhvr>
                                        <p:cTn id="12" dur="1000" fill="hold"/>
                                        <p:tgtEl>
                                          <p:spTgt spid="5126"/>
                                        </p:tgtEl>
                                        <p:attrNameLst>
                                          <p:attrName>ppt_w</p:attrName>
                                        </p:attrNameLst>
                                      </p:cBhvr>
                                      <p:tavLst>
                                        <p:tav tm="0">
                                          <p:val>
                                            <p:fltVal val="0"/>
                                          </p:val>
                                        </p:tav>
                                        <p:tav tm="100000">
                                          <p:val>
                                            <p:strVal val="#ppt_w"/>
                                          </p:val>
                                        </p:tav>
                                      </p:tavLst>
                                    </p:anim>
                                    <p:anim calcmode="lin" valueType="num">
                                      <p:cBhvr>
                                        <p:cTn id="13" dur="1000" fill="hold"/>
                                        <p:tgtEl>
                                          <p:spTgt spid="5126"/>
                                        </p:tgtEl>
                                        <p:attrNameLst>
                                          <p:attrName>ppt_h</p:attrName>
                                        </p:attrNameLst>
                                      </p:cBhvr>
                                      <p:tavLst>
                                        <p:tav tm="0">
                                          <p:val>
                                            <p:fltVal val="0"/>
                                          </p:val>
                                        </p:tav>
                                        <p:tav tm="100000">
                                          <p:val>
                                            <p:strVal val="#ppt_h"/>
                                          </p:val>
                                        </p:tav>
                                      </p:tavLst>
                                    </p:anim>
                                    <p:anim calcmode="lin" valueType="num">
                                      <p:cBhvr>
                                        <p:cTn id="14" dur="1000" fill="hold"/>
                                        <p:tgtEl>
                                          <p:spTgt spid="5126"/>
                                        </p:tgtEl>
                                        <p:attrNameLst>
                                          <p:attrName>style.rotation</p:attrName>
                                        </p:attrNameLst>
                                      </p:cBhvr>
                                      <p:tavLst>
                                        <p:tav tm="0">
                                          <p:val>
                                            <p:fltVal val="90"/>
                                          </p:val>
                                        </p:tav>
                                        <p:tav tm="100000">
                                          <p:val>
                                            <p:fltVal val="0"/>
                                          </p:val>
                                        </p:tav>
                                      </p:tavLst>
                                    </p:anim>
                                    <p:animEffect transition="in" filter="fade">
                                      <p:cBhvr>
                                        <p:cTn id="15" dur="1000"/>
                                        <p:tgtEl>
                                          <p:spTgt spid="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95536" y="5157192"/>
            <a:ext cx="3368697" cy="1056818"/>
          </a:xfrm>
        </p:spPr>
        <p:txBody>
          <a:bodyPr>
            <a:normAutofit fontScale="77500" lnSpcReduction="20000"/>
          </a:bodyPr>
          <a:lstStyle/>
          <a:p>
            <a:r>
              <a:rPr lang="el-GR" dirty="0">
                <a:solidFill>
                  <a:srgbClr val="252525"/>
                </a:solidFill>
                <a:latin typeface="Arial"/>
              </a:rPr>
              <a:t>Πίνακας που αναπαριστά τη συνάντηση του Παύλου με τον </a:t>
            </a:r>
            <a:r>
              <a:rPr lang="el-GR" dirty="0" err="1" smtClean="0">
                <a:solidFill>
                  <a:srgbClr val="252525"/>
                </a:solidFill>
                <a:latin typeface="Arial"/>
              </a:rPr>
              <a:t>Ανανία</a:t>
            </a:r>
            <a:endParaRPr lang="el-GR" dirty="0"/>
          </a:p>
        </p:txBody>
      </p:sp>
      <p:sp>
        <p:nvSpPr>
          <p:cNvPr id="3" name="Τίτλος 2"/>
          <p:cNvSpPr>
            <a:spLocks noGrp="1"/>
          </p:cNvSpPr>
          <p:nvPr>
            <p:ph type="title"/>
          </p:nvPr>
        </p:nvSpPr>
        <p:spPr>
          <a:xfrm>
            <a:off x="4807256" y="2276872"/>
            <a:ext cx="3345911" cy="670520"/>
          </a:xfrm>
        </p:spPr>
        <p:txBody>
          <a:bodyPr/>
          <a:lstStyle/>
          <a:p>
            <a:r>
              <a:rPr lang="el-GR" sz="2400" dirty="0">
                <a:solidFill>
                  <a:srgbClr val="252525"/>
                </a:solidFill>
                <a:latin typeface="Arial"/>
              </a:rPr>
              <a:t>"Ο Άγιος Παύλος κηρύσσει στην Αθήνα</a:t>
            </a:r>
            <a:r>
              <a:rPr lang="el-GR" sz="2400" dirty="0" smtClean="0">
                <a:solidFill>
                  <a:srgbClr val="252525"/>
                </a:solidFill>
                <a:latin typeface="Arial"/>
              </a:rPr>
              <a:t>"</a:t>
            </a:r>
            <a:endParaRPr lang="el-GR" sz="2400" dirty="0"/>
          </a:p>
        </p:txBody>
      </p:sp>
      <p:pic>
        <p:nvPicPr>
          <p:cNvPr id="3074" name="Picture 2" descr="https://upload.wikimedia.org/wikipedia/el/thumb/d/d3/%CE%97_%CE%AF%CE%B1%CF%83%CE%B7_%CF%84%CE%BF%CF%85_%CE%91%CE%BD%CE%B1%CE%BD%CE%AF%CE%B1.jpg/200px-%CE%97_%CE%AF%CE%B1%CF%83%CE%B7_%CF%84%CE%BF%CF%85_%CE%91%CE%BD%CE%B1%CE%BD%CE%AF%CE%B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0648"/>
            <a:ext cx="3816424" cy="480869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upload.wikimedia.org/wikipedia/commons/thumb/5/56/V%26A_-_Raphael%2C_St_Paul_Preaching_in_Athens_%281515%29.jpg/280px-V%26A_-_Raphael%2C_St_Paul_Preaching_in_Athens_%281515%2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968" y="3068960"/>
            <a:ext cx="4392488" cy="3372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7878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076"/>
                                        </p:tgtEl>
                                        <p:attrNameLst>
                                          <p:attrName>style.visibility</p:attrName>
                                        </p:attrNameLst>
                                      </p:cBhvr>
                                      <p:to>
                                        <p:strVal val="visible"/>
                                      </p:to>
                                    </p:set>
                                    <p:animEffect transition="in" filter="wheel(1)">
                                      <p:cBhvr>
                                        <p:cTn id="14" dur="20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endParaRPr lang="el-GR"/>
          </a:p>
        </p:txBody>
      </p:sp>
      <p:sp>
        <p:nvSpPr>
          <p:cNvPr id="3" name="Τίτλος 2"/>
          <p:cNvSpPr>
            <a:spLocks noGrp="1"/>
          </p:cNvSpPr>
          <p:nvPr>
            <p:ph type="title"/>
          </p:nvPr>
        </p:nvSpPr>
        <p:spPr/>
        <p:txBody>
          <a:bodyPr/>
          <a:lstStyle/>
          <a:p>
            <a:endParaRPr lang="el-GR"/>
          </a:p>
        </p:txBody>
      </p:sp>
      <p:pic>
        <p:nvPicPr>
          <p:cNvPr id="4100" name="Picture 4" descr="https://upload.wikimedia.org/wikipedia/commons/9/9d/Apostle_Paul%27s_journey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26353" cy="6309320"/>
          </a:xfrm>
          <a:prstGeom prst="rect">
            <a:avLst/>
          </a:prstGeom>
          <a:noFill/>
          <a:extLst>
            <a:ext uri="{909E8E84-426E-40DD-AFC4-6F175D3DCCD1}">
              <a14:hiddenFill xmlns:a14="http://schemas.microsoft.com/office/drawing/2010/main">
                <a:solidFill>
                  <a:srgbClr val="FFFFFF"/>
                </a:solidFill>
              </a14:hiddenFill>
            </a:ext>
          </a:extLst>
        </p:spPr>
      </p:pic>
      <p:sp>
        <p:nvSpPr>
          <p:cNvPr id="4" name="Ορθογώνιο 3"/>
          <p:cNvSpPr/>
          <p:nvPr/>
        </p:nvSpPr>
        <p:spPr>
          <a:xfrm>
            <a:off x="2483768" y="6381328"/>
            <a:ext cx="4025269" cy="369332"/>
          </a:xfrm>
          <a:prstGeom prst="rect">
            <a:avLst/>
          </a:prstGeom>
        </p:spPr>
        <p:txBody>
          <a:bodyPr wrap="none">
            <a:spAutoFit/>
          </a:bodyPr>
          <a:lstStyle/>
          <a:p>
            <a:r>
              <a:rPr lang="el-GR" b="0" i="0" dirty="0" smtClean="0">
                <a:solidFill>
                  <a:srgbClr val="252525"/>
                </a:solidFill>
                <a:effectLst/>
                <a:latin typeface="Arial"/>
              </a:rPr>
              <a:t>Οι περιοδείες του Αποστόλου Παύλου</a:t>
            </a:r>
            <a:endParaRPr lang="el-GR" dirty="0"/>
          </a:p>
        </p:txBody>
      </p:sp>
    </p:spTree>
    <p:extLst>
      <p:ext uri="{BB962C8B-B14F-4D97-AF65-F5344CB8AC3E}">
        <p14:creationId xmlns:p14="http://schemas.microsoft.com/office/powerpoint/2010/main" val="2978646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p:cTn id="7" dur="1000" fill="hold"/>
                                        <p:tgtEl>
                                          <p:spTgt spid="4100"/>
                                        </p:tgtEl>
                                        <p:attrNameLst>
                                          <p:attrName>ppt_w</p:attrName>
                                        </p:attrNameLst>
                                      </p:cBhvr>
                                      <p:tavLst>
                                        <p:tav tm="0">
                                          <p:val>
                                            <p:fltVal val="0"/>
                                          </p:val>
                                        </p:tav>
                                        <p:tav tm="100000">
                                          <p:val>
                                            <p:strVal val="#ppt_w"/>
                                          </p:val>
                                        </p:tav>
                                      </p:tavLst>
                                    </p:anim>
                                    <p:anim calcmode="lin" valueType="num">
                                      <p:cBhvr>
                                        <p:cTn id="8" dur="1000" fill="hold"/>
                                        <p:tgtEl>
                                          <p:spTgt spid="4100"/>
                                        </p:tgtEl>
                                        <p:attrNameLst>
                                          <p:attrName>ppt_h</p:attrName>
                                        </p:attrNameLst>
                                      </p:cBhvr>
                                      <p:tavLst>
                                        <p:tav tm="0">
                                          <p:val>
                                            <p:fltVal val="0"/>
                                          </p:val>
                                        </p:tav>
                                        <p:tav tm="100000">
                                          <p:val>
                                            <p:strVal val="#ppt_h"/>
                                          </p:val>
                                        </p:tav>
                                      </p:tavLst>
                                    </p:anim>
                                    <p:anim calcmode="lin" valueType="num">
                                      <p:cBhvr>
                                        <p:cTn id="9" dur="1000" fill="hold"/>
                                        <p:tgtEl>
                                          <p:spTgt spid="4100"/>
                                        </p:tgtEl>
                                        <p:attrNameLst>
                                          <p:attrName>style.rotation</p:attrName>
                                        </p:attrNameLst>
                                      </p:cBhvr>
                                      <p:tavLst>
                                        <p:tav tm="0">
                                          <p:val>
                                            <p:fltVal val="90"/>
                                          </p:val>
                                        </p:tav>
                                        <p:tav tm="100000">
                                          <p:val>
                                            <p:fltVal val="0"/>
                                          </p:val>
                                        </p:tav>
                                      </p:tavLst>
                                    </p:anim>
                                    <p:animEffect transition="in" filter="fade">
                                      <p:cBhvr>
                                        <p:cTn id="10" dur="10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5580112" y="2204865"/>
            <a:ext cx="3096344" cy="4429472"/>
          </a:xfrm>
        </p:spPr>
        <p:txBody>
          <a:bodyPr>
            <a:normAutofit fontScale="92500" lnSpcReduction="20000"/>
          </a:bodyPr>
          <a:lstStyle/>
          <a:p>
            <a:r>
              <a:rPr lang="el-GR" dirty="0">
                <a:solidFill>
                  <a:srgbClr val="252525"/>
                </a:solidFill>
                <a:latin typeface="Arial"/>
              </a:rPr>
              <a:t>Οι επιστολές του αποστόλου Παύλου είναι τα πρώτα γραπτά μνημεία της </a:t>
            </a:r>
            <a:r>
              <a:rPr lang="el-GR" dirty="0">
                <a:solidFill>
                  <a:srgbClr val="0B0080"/>
                </a:solidFill>
                <a:latin typeface="Arial"/>
                <a:hlinkClick r:id="rId2" tooltip="Καινή Διαθήκη"/>
              </a:rPr>
              <a:t>Καινής Διαθήκης</a:t>
            </a:r>
            <a:r>
              <a:rPr lang="el-GR" dirty="0">
                <a:solidFill>
                  <a:srgbClr val="252525"/>
                </a:solidFill>
                <a:latin typeface="Arial"/>
              </a:rPr>
              <a:t> και αποτελούν έργα περιστασιακά, γράφτηκαν δηλαδή για να απαντήσουν σε διάφορα ερωτήματα που έθεταν οι νεοϊδρυθείσες εκκλησίες στον απόστολο.</a:t>
            </a:r>
            <a:endParaRPr lang="el-GR" dirty="0"/>
          </a:p>
        </p:txBody>
      </p:sp>
      <p:sp>
        <p:nvSpPr>
          <p:cNvPr id="3" name="Τίτλος 2"/>
          <p:cNvSpPr>
            <a:spLocks noGrp="1"/>
          </p:cNvSpPr>
          <p:nvPr>
            <p:ph type="title"/>
          </p:nvPr>
        </p:nvSpPr>
        <p:spPr/>
        <p:txBody>
          <a:bodyPr/>
          <a:lstStyle/>
          <a:p>
            <a:r>
              <a:rPr lang="el-GR" sz="3600" dirty="0">
                <a:solidFill>
                  <a:srgbClr val="252525"/>
                </a:solidFill>
                <a:latin typeface="Arial"/>
                <a:ea typeface="+mn-ea"/>
                <a:cs typeface="+mn-cs"/>
              </a:rPr>
              <a:t>Οι επιστολές του αποστόλου Παύλου</a:t>
            </a:r>
            <a:endParaRPr lang="el-GR" sz="7200" dirty="0"/>
          </a:p>
        </p:txBody>
      </p:sp>
      <p:pic>
        <p:nvPicPr>
          <p:cNvPr id="2050" name="Picture 2" descr="https://upload.wikimedia.org/wikipedia/commons/thumb/e/ec/File%22-Saint_Paul_Writing_His_Epistles%22_by_Valentin_de_Boulogne.jpg/280px-File%22-Saint_Paul_Writing_His_Epistles%22_by_Valentin_de_Boulogn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2276872"/>
            <a:ext cx="5381146" cy="399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527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ircle(in)">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699247" y="2248347"/>
            <a:ext cx="7745505" cy="4349005"/>
          </a:xfrm>
        </p:spPr>
        <p:txBody>
          <a:bodyPr>
            <a:normAutofit fontScale="92500" lnSpcReduction="10000"/>
          </a:bodyPr>
          <a:lstStyle/>
          <a:p>
            <a:r>
              <a:rPr lang="el-GR" i="1" dirty="0" smtClean="0">
                <a:latin typeface="Palatino Linotype"/>
                <a:ea typeface="Times New Roman"/>
                <a:cs typeface="Times New Roman"/>
              </a:rPr>
              <a:t>[…]όταν </a:t>
            </a:r>
            <a:r>
              <a:rPr lang="el-GR" i="1" dirty="0">
                <a:latin typeface="Palatino Linotype"/>
                <a:ea typeface="Times New Roman"/>
                <a:cs typeface="Times New Roman"/>
              </a:rPr>
              <a:t>ο ήλιος ανατέλλει, το σκοτάδι φεύγει, τα άγρια ζώα κρύβονται και καταφεύγουν στις φωλιές τους, οι ληστές φεύγουν μακριά και οι φονιάδες ζητούν καταφύγιο στις σπηλιές, οι πειρατές απομακρύνονται και οι τυμβωρύχοι φεύγουν, οι μοιχοί, οι κλέφτες, οι διαρρήκτες –επειδή πρόκειται να φανερωθούν από το φως του ήλιου- φεύγουν μακριά και προσπαθούν να εξαφανιστούν, και όλα γίνονται φανερά και λαμπρά, και γη και θάλασσα, γιατί ο ήλιος από ψηλά τα φωτίζει όλα: τα πέλαγα, τα βουνά, τις χώρες, τις </a:t>
            </a:r>
            <a:r>
              <a:rPr lang="el-GR" i="1" dirty="0" err="1">
                <a:latin typeface="Palatino Linotype"/>
                <a:ea typeface="Times New Roman"/>
                <a:cs typeface="Times New Roman"/>
              </a:rPr>
              <a:t>πόλεις∙</a:t>
            </a:r>
            <a:r>
              <a:rPr lang="el-GR" i="1" dirty="0">
                <a:latin typeface="Palatino Linotype"/>
                <a:ea typeface="Times New Roman"/>
                <a:cs typeface="Times New Roman"/>
              </a:rPr>
              <a:t> έτσι λοιπόν και τότε, όταν παρουσιάστηκε το χριστιανικό κήρυγμα και ο Παύλος το διέδωσε παντού, απομακρυνόταν η πλάνη και ξαναφαινόταν η αλήθεια</a:t>
            </a:r>
            <a:r>
              <a:rPr lang="el-GR" i="1" dirty="0" smtClean="0">
                <a:latin typeface="Palatino Linotype"/>
                <a:ea typeface="Times New Roman"/>
                <a:cs typeface="Times New Roman"/>
              </a:rPr>
              <a:t>.[…]</a:t>
            </a:r>
          </a:p>
          <a:p>
            <a:pPr marL="0" indent="0" algn="r">
              <a:buNone/>
            </a:pPr>
            <a:r>
              <a:rPr lang="el-GR" sz="1900" dirty="0">
                <a:latin typeface="Palatino Linotype"/>
                <a:ea typeface="Times New Roman"/>
                <a:cs typeface="Times New Roman"/>
              </a:rPr>
              <a:t>Ι. Χρυσόστομος, </a:t>
            </a:r>
            <a:r>
              <a:rPr lang="el-GR" sz="1900" i="1" dirty="0">
                <a:latin typeface="Palatino Linotype"/>
                <a:ea typeface="Times New Roman"/>
                <a:cs typeface="Times New Roman"/>
              </a:rPr>
              <a:t>4</a:t>
            </a:r>
            <a:r>
              <a:rPr lang="el-GR" sz="1900" i="1" baseline="30000" dirty="0">
                <a:latin typeface="Palatino Linotype"/>
                <a:ea typeface="Times New Roman"/>
                <a:cs typeface="Times New Roman"/>
              </a:rPr>
              <a:t>η</a:t>
            </a:r>
            <a:r>
              <a:rPr lang="el-GR" sz="1900" i="1" dirty="0">
                <a:latin typeface="Palatino Linotype"/>
                <a:ea typeface="Times New Roman"/>
                <a:cs typeface="Times New Roman"/>
              </a:rPr>
              <a:t> Ομιλία στον Απόστολο Παύλο</a:t>
            </a:r>
            <a:endParaRPr lang="el-GR" sz="1900" i="1" dirty="0">
              <a:latin typeface="Palatino Linotype"/>
              <a:cs typeface="Times New Roman"/>
            </a:endParaRPr>
          </a:p>
          <a:p>
            <a:pPr marL="0" indent="0">
              <a:buNone/>
            </a:pPr>
            <a:endParaRPr lang="el-GR" dirty="0"/>
          </a:p>
        </p:txBody>
      </p:sp>
      <p:sp>
        <p:nvSpPr>
          <p:cNvPr id="3" name="Τίτλος 2"/>
          <p:cNvSpPr>
            <a:spLocks noGrp="1"/>
          </p:cNvSpPr>
          <p:nvPr>
            <p:ph type="title"/>
          </p:nvPr>
        </p:nvSpPr>
        <p:spPr>
          <a:xfrm>
            <a:off x="688490" y="404664"/>
            <a:ext cx="7756263" cy="1219742"/>
          </a:xfrm>
        </p:spPr>
        <p:txBody>
          <a:bodyPr/>
          <a:lstStyle/>
          <a:p>
            <a:pPr>
              <a:spcAft>
                <a:spcPts val="0"/>
              </a:spcAft>
            </a:pPr>
            <a:r>
              <a:rPr lang="el-GR" sz="4000" b="1" dirty="0" smtClean="0">
                <a:latin typeface="Palatino Linotype"/>
                <a:ea typeface="Times New Roman"/>
              </a:rPr>
              <a:t>Η </a:t>
            </a:r>
            <a:r>
              <a:rPr lang="el-GR" sz="4000" b="1" dirty="0">
                <a:latin typeface="Palatino Linotype"/>
                <a:ea typeface="Times New Roman"/>
              </a:rPr>
              <a:t>εξάπλωση του κηρύγματος του </a:t>
            </a:r>
            <a:r>
              <a:rPr lang="el-GR" sz="4000" b="1" dirty="0" smtClean="0">
                <a:latin typeface="Palatino Linotype"/>
                <a:ea typeface="Times New Roman"/>
              </a:rPr>
              <a:t>Παύλου</a:t>
            </a:r>
            <a:endParaRPr lang="el-GR" sz="4000" dirty="0"/>
          </a:p>
        </p:txBody>
      </p:sp>
    </p:spTree>
    <p:extLst>
      <p:ext uri="{BB962C8B-B14F-4D97-AF65-F5344CB8AC3E}">
        <p14:creationId xmlns:p14="http://schemas.microsoft.com/office/powerpoint/2010/main" val="2030360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85000" lnSpcReduction="20000"/>
          </a:bodyPr>
          <a:lstStyle/>
          <a:p>
            <a:r>
              <a:rPr lang="el-GR" dirty="0" smtClean="0"/>
              <a:t>Στο απόσπασμα της 4</a:t>
            </a:r>
            <a:r>
              <a:rPr lang="el-GR" baseline="30000" dirty="0" smtClean="0"/>
              <a:t>ης</a:t>
            </a:r>
            <a:r>
              <a:rPr lang="el-GR" dirty="0" smtClean="0"/>
              <a:t> ομιλίας του Ι. Χρυσόστομου προς τον Απόστολο Παύλο ο </a:t>
            </a:r>
            <a:r>
              <a:rPr lang="el-GR" dirty="0">
                <a:solidFill>
                  <a:prstClr val="black">
                    <a:lumMod val="85000"/>
                    <a:lumOff val="15000"/>
                  </a:prstClr>
                </a:solidFill>
              </a:rPr>
              <a:t>Ι. </a:t>
            </a:r>
            <a:r>
              <a:rPr lang="el-GR" dirty="0" smtClean="0">
                <a:solidFill>
                  <a:prstClr val="black">
                    <a:lumMod val="85000"/>
                    <a:lumOff val="15000"/>
                  </a:prstClr>
                </a:solidFill>
              </a:rPr>
              <a:t>Χρυσόστομος  </a:t>
            </a:r>
            <a:r>
              <a:rPr lang="el-GR" dirty="0" smtClean="0"/>
              <a:t>παρομοιάζει τη διάδοση του Χριστιανισμού από τον Απόστολο Παύλο με την ανατολή του ηλίου. Όλες οι άσχημες πράξεις και οι κακουχίες παραμερίζονται και σβήνουν όταν ο Απόστολος Παύλος κηρύσσει το λόγο του Θεού. Όταν όλα είναι σκοτεινά και όλα τα κακά αρχίζουν το έργο τους ένα φως, μία λάμψη εμφανίζεται και όλα θαμπώνονται και φεύγουν μακριά. Αυτό το φως είναι το χριστιανικό κήρυγμα και η διάδοση του από τον Απόστολο Παύλο. Η αλήθεια έρχεται αντιμέτωπη με την μοχθηρία και όπως πάντα η αλήθεια τα σκεπάζει όλα. </a:t>
            </a:r>
          </a:p>
          <a:p>
            <a:r>
              <a:rPr lang="el-GR" dirty="0" smtClean="0"/>
              <a:t>Το απόσπασμα προς τον Απόστολο Παύλο μου φάνηκε ενδιαφέρον με υπέροχες παρομοιώσεις και εκφράσεις. Ήταν συναισθηματικό και με ενέπνευσε στο να γράψω την προηγούμενη παράγραφο. Κάθε πρόταση μπαίνει μέσα σου και μένει στην καρδιά σου.</a:t>
            </a:r>
            <a:endParaRPr lang="el-GR" dirty="0"/>
          </a:p>
        </p:txBody>
      </p:sp>
      <p:sp>
        <p:nvSpPr>
          <p:cNvPr id="3" name="Τίτλος 2"/>
          <p:cNvSpPr>
            <a:spLocks noGrp="1"/>
          </p:cNvSpPr>
          <p:nvPr>
            <p:ph type="title"/>
          </p:nvPr>
        </p:nvSpPr>
        <p:spPr/>
        <p:txBody>
          <a:bodyPr/>
          <a:lstStyle/>
          <a:p>
            <a:r>
              <a:rPr lang="el-GR" dirty="0" smtClean="0"/>
              <a:t>Η γνώμη μου…</a:t>
            </a:r>
            <a:endParaRPr lang="el-GR" dirty="0"/>
          </a:p>
        </p:txBody>
      </p:sp>
    </p:spTree>
    <p:extLst>
      <p:ext uri="{BB962C8B-B14F-4D97-AF65-F5344CB8AC3E}">
        <p14:creationId xmlns:p14="http://schemas.microsoft.com/office/powerpoint/2010/main" val="178134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 calcmode="lin" valueType="num">
                                      <p:cBhvr>
                                        <p:cTn id="20"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Εξώφυλλο">
  <a:themeElements>
    <a:clrScheme name="Εξώφυλλο">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Εξώφυλλο">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Εξώφυλλο">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73</TotalTime>
  <Words>646</Words>
  <Application>Microsoft Office PowerPoint</Application>
  <PresentationFormat>Προβολή στην οθόνη (4:3)</PresentationFormat>
  <Paragraphs>23</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Εξώφυλλο</vt:lpstr>
      <vt:lpstr>Ο Απόστολος Παύλος</vt:lpstr>
      <vt:lpstr>Λίγα λόγια για τον Απόστολο Παύλο</vt:lpstr>
      <vt:lpstr>Το κήρυγμα του Παύλου στα έθνη ήταν επιτυχημένο, διότι, </vt:lpstr>
      <vt:lpstr>"Το Μαρτύριο του Αγίου Παύλου"</vt:lpstr>
      <vt:lpstr>"Ο Άγιος Παύλος κηρύσσει στην Αθήνα"</vt:lpstr>
      <vt:lpstr>Παρουσίαση του PowerPoint</vt:lpstr>
      <vt:lpstr>Οι επιστολές του αποστόλου Παύλου</vt:lpstr>
      <vt:lpstr>Η εξάπλωση του κηρύγματος του Παύλου</vt:lpstr>
      <vt:lpstr>Η γνώμη μου…</vt:lpstr>
      <vt:lpstr>ΤΕΛΟΣ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Απόστολος Παύλος</dc:title>
  <dc:creator>turbox</dc:creator>
  <cp:lastModifiedBy>turbox</cp:lastModifiedBy>
  <cp:revision>6</cp:revision>
  <dcterms:created xsi:type="dcterms:W3CDTF">2016-09-22T13:48:08Z</dcterms:created>
  <dcterms:modified xsi:type="dcterms:W3CDTF">2017-01-15T09:49:31Z</dcterms:modified>
</cp:coreProperties>
</file>