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0805E9D0-B86F-4B33-B923-3DD02C044EDD}" type="datetimeFigureOut">
              <a:rPr lang="el-GR" smtClean="0"/>
              <a:pPr/>
              <a:t>10/11/2016</a:t>
            </a:fld>
            <a:endParaRPr lang="el-GR" dirty="0"/>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dirty="0"/>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E361329-A010-4FC0-BBBD-D98010385D62}" type="slidenum">
              <a:rPr lang="el-GR" smtClean="0"/>
              <a:pPr/>
              <a:t>‹#›</a:t>
            </a:fld>
            <a:endParaRPr lang="el-GR" dirty="0"/>
          </a:p>
        </p:txBody>
      </p:sp>
    </p:spTree>
  </p:cSld>
  <p:clrMapOvr>
    <a:masterClrMapping/>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805E9D0-B86F-4B33-B923-3DD02C044EDD}" type="datetimeFigureOut">
              <a:rPr lang="el-GR" smtClean="0"/>
              <a:pPr/>
              <a:t>10/11/2016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E361329-A010-4FC0-BBBD-D98010385D62}" type="slidenum">
              <a:rPr lang="el-GR" smtClean="0"/>
              <a:pPr/>
              <a:t>‹#›</a:t>
            </a:fld>
            <a:endParaRPr lang="el-GR" dirty="0"/>
          </a:p>
        </p:txBody>
      </p:sp>
    </p:spTree>
  </p:cSld>
  <p:clrMapOvr>
    <a:masterClrMapping/>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805E9D0-B86F-4B33-B923-3DD02C044EDD}" type="datetimeFigureOut">
              <a:rPr lang="el-GR" smtClean="0"/>
              <a:pPr/>
              <a:t>10/11/2016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E361329-A010-4FC0-BBBD-D98010385D62}" type="slidenum">
              <a:rPr lang="el-GR" smtClean="0"/>
              <a:pPr/>
              <a:t>‹#›</a:t>
            </a:fld>
            <a:endParaRPr lang="el-GR" dirty="0"/>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805E9D0-B86F-4B33-B923-3DD02C044EDD}" type="datetimeFigureOut">
              <a:rPr lang="el-GR" smtClean="0"/>
              <a:pPr/>
              <a:t>10/11/2016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E361329-A010-4FC0-BBBD-D98010385D62}" type="slidenum">
              <a:rPr lang="el-GR" smtClean="0"/>
              <a:pPr/>
              <a:t>‹#›</a:t>
            </a:fld>
            <a:endParaRPr lang="el-GR" dirty="0"/>
          </a:p>
        </p:txBody>
      </p:sp>
    </p:spTree>
  </p:cSld>
  <p:clrMapOvr>
    <a:masterClrMapping/>
  </p:clrMapOvr>
  <p:transition spd="slow">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805E9D0-B86F-4B33-B923-3DD02C044EDD}" type="datetimeFigureOut">
              <a:rPr lang="el-GR" smtClean="0"/>
              <a:pPr/>
              <a:t>10/11/2016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E361329-A010-4FC0-BBBD-D98010385D62}" type="slidenum">
              <a:rPr lang="el-GR" smtClean="0"/>
              <a:pPr/>
              <a:t>‹#›</a:t>
            </a:fld>
            <a:endParaRPr lang="el-GR" dirty="0"/>
          </a:p>
        </p:txBody>
      </p:sp>
    </p:spTree>
  </p:cSld>
  <p:clrMapOvr>
    <a:masterClrMapping/>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805E9D0-B86F-4B33-B923-3DD02C044EDD}" type="datetimeFigureOut">
              <a:rPr lang="el-GR" smtClean="0"/>
              <a:pPr/>
              <a:t>10/11/2016</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E361329-A010-4FC0-BBBD-D98010385D62}" type="slidenum">
              <a:rPr lang="el-GR" smtClean="0"/>
              <a:pPr/>
              <a:t>‹#›</a:t>
            </a:fld>
            <a:endParaRPr lang="el-GR" dirty="0"/>
          </a:p>
        </p:txBody>
      </p:sp>
    </p:spTree>
  </p:cSld>
  <p:clrMapOvr>
    <a:masterClrMapping/>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0805E9D0-B86F-4B33-B923-3DD02C044EDD}" type="datetimeFigureOut">
              <a:rPr lang="el-GR" smtClean="0"/>
              <a:pPr/>
              <a:t>10/11/2016</a:t>
            </a:fld>
            <a:endParaRPr lang="el-GR" dirty="0"/>
          </a:p>
        </p:txBody>
      </p:sp>
      <p:sp>
        <p:nvSpPr>
          <p:cNvPr id="27" name="26 - Θέση αριθμού διαφάνειας"/>
          <p:cNvSpPr>
            <a:spLocks noGrp="1"/>
          </p:cNvSpPr>
          <p:nvPr>
            <p:ph type="sldNum" sz="quarter" idx="11"/>
          </p:nvPr>
        </p:nvSpPr>
        <p:spPr/>
        <p:txBody>
          <a:bodyPr rtlCol="0"/>
          <a:lstStyle/>
          <a:p>
            <a:fld id="{7E361329-A010-4FC0-BBBD-D98010385D62}" type="slidenum">
              <a:rPr lang="el-GR" smtClean="0"/>
              <a:pPr/>
              <a:t>‹#›</a:t>
            </a:fld>
            <a:endParaRPr lang="el-GR" dirty="0"/>
          </a:p>
        </p:txBody>
      </p:sp>
      <p:sp>
        <p:nvSpPr>
          <p:cNvPr id="28" name="27 - Θέση υποσέλιδου"/>
          <p:cNvSpPr>
            <a:spLocks noGrp="1"/>
          </p:cNvSpPr>
          <p:nvPr>
            <p:ph type="ftr" sz="quarter" idx="12"/>
          </p:nvPr>
        </p:nvSpPr>
        <p:spPr/>
        <p:txBody>
          <a:bodyPr rtlCol="0"/>
          <a:lstStyle/>
          <a:p>
            <a:endParaRPr lang="el-GR" dirty="0"/>
          </a:p>
        </p:txBody>
      </p:sp>
    </p:spTree>
  </p:cSld>
  <p:clrMapOvr>
    <a:masterClrMapping/>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0805E9D0-B86F-4B33-B923-3DD02C044EDD}" type="datetimeFigureOut">
              <a:rPr lang="el-GR" smtClean="0"/>
              <a:pPr/>
              <a:t>10/11/2016</a:t>
            </a:fld>
            <a:endParaRPr lang="el-GR" dirty="0"/>
          </a:p>
        </p:txBody>
      </p:sp>
      <p:sp>
        <p:nvSpPr>
          <p:cNvPr id="4" name="3 - Θέση υποσέλιδου"/>
          <p:cNvSpPr>
            <a:spLocks noGrp="1"/>
          </p:cNvSpPr>
          <p:nvPr>
            <p:ph type="ftr" sz="quarter" idx="11"/>
          </p:nvPr>
        </p:nvSpPr>
        <p:spPr>
          <a:xfrm>
            <a:off x="5257800" y="612648"/>
            <a:ext cx="1325880" cy="457200"/>
          </a:xfrm>
        </p:spPr>
        <p:txBody>
          <a:bodyPr/>
          <a:lstStyle/>
          <a:p>
            <a:endParaRPr lang="el-GR" dirty="0"/>
          </a:p>
        </p:txBody>
      </p:sp>
      <p:sp>
        <p:nvSpPr>
          <p:cNvPr id="5" name="4 - Θέση αριθμού διαφάνειας"/>
          <p:cNvSpPr>
            <a:spLocks noGrp="1"/>
          </p:cNvSpPr>
          <p:nvPr>
            <p:ph type="sldNum" sz="quarter" idx="12"/>
          </p:nvPr>
        </p:nvSpPr>
        <p:spPr>
          <a:xfrm>
            <a:off x="8174736" y="2272"/>
            <a:ext cx="762000" cy="365760"/>
          </a:xfrm>
        </p:spPr>
        <p:txBody>
          <a:bodyPr/>
          <a:lstStyle/>
          <a:p>
            <a:fld id="{7E361329-A010-4FC0-BBBD-D98010385D62}" type="slidenum">
              <a:rPr lang="el-GR" smtClean="0"/>
              <a:pPr/>
              <a:t>‹#›</a:t>
            </a:fld>
            <a:endParaRPr lang="el-GR" dirty="0"/>
          </a:p>
        </p:txBody>
      </p:sp>
    </p:spTree>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805E9D0-B86F-4B33-B923-3DD02C044EDD}" type="datetimeFigureOut">
              <a:rPr lang="el-GR" smtClean="0"/>
              <a:pPr/>
              <a:t>10/11/2016</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7E361329-A010-4FC0-BBBD-D98010385D62}" type="slidenum">
              <a:rPr lang="el-GR" smtClean="0"/>
              <a:pPr/>
              <a:t>‹#›</a:t>
            </a:fld>
            <a:endParaRPr lang="el-GR" dirty="0"/>
          </a:p>
        </p:txBody>
      </p:sp>
    </p:spTree>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805E9D0-B86F-4B33-B923-3DD02C044EDD}" type="datetimeFigureOut">
              <a:rPr lang="el-GR" smtClean="0"/>
              <a:pPr/>
              <a:t>10/11/2016</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E361329-A010-4FC0-BBBD-D98010385D62}" type="slidenum">
              <a:rPr lang="el-GR" smtClean="0"/>
              <a:pPr/>
              <a:t>‹#›</a:t>
            </a:fld>
            <a:endParaRPr lang="el-GR" dirty="0"/>
          </a:p>
        </p:txBody>
      </p:sp>
    </p:spTree>
  </p:cSld>
  <p:clrMapOvr>
    <a:masterClrMapping/>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805E9D0-B86F-4B33-B923-3DD02C044EDD}" type="datetimeFigureOut">
              <a:rPr lang="el-GR" smtClean="0"/>
              <a:pPr/>
              <a:t>10/11/2016</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E361329-A010-4FC0-BBBD-D98010385D62}" type="slidenum">
              <a:rPr lang="el-GR" smtClean="0"/>
              <a:pPr/>
              <a:t>‹#›</a:t>
            </a:fld>
            <a:endParaRPr lang="el-GR" dirty="0"/>
          </a:p>
        </p:txBody>
      </p:sp>
    </p:spTree>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805E9D0-B86F-4B33-B923-3DD02C044EDD}" type="datetimeFigureOut">
              <a:rPr lang="el-GR" smtClean="0"/>
              <a:pPr/>
              <a:t>10/11/2016</a:t>
            </a:fld>
            <a:endParaRPr lang="el-GR" dirty="0"/>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dirty="0"/>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E361329-A010-4FC0-BBBD-D98010385D62}"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pemptousia.gr/2015/09/i-makarismi-anatrepoun-tin-kosmiki-logiki-i-chrisostomos/" TargetMode="External"/><Relationship Id="rId2" Type="http://schemas.openxmlformats.org/officeDocument/2006/relationships/hyperlink" Target="http://laptonarchives.blogspot.gr/2013/10/blog-post_7.html" TargetMode="External"/><Relationship Id="rId1" Type="http://schemas.openxmlformats.org/officeDocument/2006/relationships/slideLayout" Target="../slideLayouts/slideLayout2.xml"/><Relationship Id="rId4" Type="http://schemas.openxmlformats.org/officeDocument/2006/relationships/hyperlink" Target="http://iep.edu.gr/index.php/el/40-thriskeftika1/521-thriskeftika-didaktiko-yliko-gymnas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158" y="1000108"/>
            <a:ext cx="4429156" cy="1041397"/>
          </a:xfrm>
        </p:spPr>
        <p:txBody>
          <a:bodyPr>
            <a:normAutofit fontScale="90000"/>
          </a:bodyPr>
          <a:lstStyle/>
          <a:p>
            <a:r>
              <a:rPr lang="el-GR" sz="4000" dirty="0" smtClean="0"/>
              <a:t>Μακαρισμοί Θεματική ενότητα 2</a:t>
            </a:r>
            <a:endParaRPr lang="el-GR" sz="4000" dirty="0"/>
          </a:p>
        </p:txBody>
      </p:sp>
      <p:sp>
        <p:nvSpPr>
          <p:cNvPr id="3" name="2 - Υπότιτλος"/>
          <p:cNvSpPr>
            <a:spLocks noGrp="1"/>
          </p:cNvSpPr>
          <p:nvPr>
            <p:ph type="subTitle" idx="1"/>
          </p:nvPr>
        </p:nvSpPr>
        <p:spPr>
          <a:xfrm>
            <a:off x="285720" y="4071942"/>
            <a:ext cx="4953000" cy="1752600"/>
          </a:xfrm>
        </p:spPr>
        <p:txBody>
          <a:bodyPr>
            <a:normAutofit/>
          </a:bodyPr>
          <a:lstStyle/>
          <a:p>
            <a:r>
              <a:rPr lang="el-GR" sz="1600" dirty="0" smtClean="0"/>
              <a:t>Ομάδα: Κριθαράκια</a:t>
            </a:r>
          </a:p>
          <a:p>
            <a:r>
              <a:rPr lang="el-GR" sz="1600" dirty="0" smtClean="0"/>
              <a:t>Ημερομηνία: 11-11-2016</a:t>
            </a:r>
          </a:p>
          <a:p>
            <a:r>
              <a:rPr lang="el-GR" sz="1600" dirty="0" smtClean="0"/>
              <a:t>Μέλη ομάδας: Οικονομοπούλου Μαριλία , Διονυσοπούλου Βίκυ , Οικονομοπούλου Βάσια , Καρυδάς Στέλιος , Μπέκιος Παναγιώτης</a:t>
            </a:r>
          </a:p>
          <a:p>
            <a:r>
              <a:rPr lang="el-GR" sz="1600" dirty="0" smtClean="0"/>
              <a:t>Υπεύθυνος καθηγητής: Γ. Καπετανάκης</a:t>
            </a:r>
            <a:endParaRPr lang="el-GR" sz="1600" dirty="0"/>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85794"/>
            <a:ext cx="8229600" cy="1066800"/>
          </a:xfrm>
        </p:spPr>
        <p:txBody>
          <a:bodyPr>
            <a:normAutofit/>
          </a:bodyPr>
          <a:lstStyle/>
          <a:p>
            <a:r>
              <a:rPr lang="el-GR" sz="3200" dirty="0" smtClean="0"/>
              <a:t>Εισαγωγή</a:t>
            </a:r>
            <a:endParaRPr lang="el-GR" sz="3200" dirty="0"/>
          </a:p>
        </p:txBody>
      </p:sp>
      <p:sp>
        <p:nvSpPr>
          <p:cNvPr id="3" name="2 - Θέση περιεχομένου"/>
          <p:cNvSpPr>
            <a:spLocks noGrp="1"/>
          </p:cNvSpPr>
          <p:nvPr>
            <p:ph idx="1"/>
          </p:nvPr>
        </p:nvSpPr>
        <p:spPr>
          <a:xfrm>
            <a:off x="428596" y="2000240"/>
            <a:ext cx="8229600" cy="4325112"/>
          </a:xfrm>
        </p:spPr>
        <p:txBody>
          <a:bodyPr/>
          <a:lstStyle/>
          <a:p>
            <a:pPr>
              <a:buClr>
                <a:schemeClr val="tx2">
                  <a:lumMod val="75000"/>
                </a:schemeClr>
              </a:buClr>
              <a:buFont typeface="Wingdings" pitchFamily="2" charset="2"/>
              <a:buChar char="Ø"/>
            </a:pPr>
            <a:r>
              <a:rPr lang="el-GR" sz="1600" dirty="0" smtClean="0">
                <a:solidFill>
                  <a:schemeClr val="tx2">
                    <a:lumMod val="75000"/>
                  </a:schemeClr>
                </a:solidFill>
              </a:rPr>
              <a:t>Οι εννέα μακαρισμοί αποτελούν ένα μέρος , και μάλιστα το πρώτο  της επί του Όρους Ομιλίας του Κυρίου. Στην ομιλία αυτή ο Χριστός απευθύνεται στους μαθητές του, ωστόσο οι μακαρισμοί αφορούν όλους τους ανθρώπους, τους συγχρόνους του αλλά και τους μεταγενέστερους.</a:t>
            </a:r>
            <a:r>
              <a:rPr lang="el-GR" sz="1600" b="1" dirty="0" smtClean="0">
                <a:solidFill>
                  <a:schemeClr val="tx2">
                    <a:lumMod val="75000"/>
                  </a:schemeClr>
                </a:solidFill>
              </a:rPr>
              <a:t> </a:t>
            </a:r>
            <a:endParaRPr lang="el-GR" sz="1600" dirty="0" smtClean="0">
              <a:solidFill>
                <a:schemeClr val="tx2">
                  <a:lumMod val="75000"/>
                </a:schemeClr>
              </a:solidFill>
            </a:endParaRPr>
          </a:p>
          <a:p>
            <a:endParaRPr lang="el-GR" dirty="0"/>
          </a:p>
        </p:txBody>
      </p:sp>
      <p:pic>
        <p:nvPicPr>
          <p:cNvPr id="1026" name="Picture 2" descr="Αποτέλεσμα εικόνας για επι του ορους ομιλια"/>
          <p:cNvPicPr>
            <a:picLocks noChangeAspect="1" noChangeArrowheads="1"/>
          </p:cNvPicPr>
          <p:nvPr/>
        </p:nvPicPr>
        <p:blipFill>
          <a:blip r:embed="rId2"/>
          <a:srcRect/>
          <a:stretch>
            <a:fillRect/>
          </a:stretch>
        </p:blipFill>
        <p:spPr bwMode="auto">
          <a:xfrm>
            <a:off x="1857356" y="3214686"/>
            <a:ext cx="5634028" cy="3292914"/>
          </a:xfrm>
          <a:prstGeom prst="rect">
            <a:avLst/>
          </a:prstGeom>
          <a:noFill/>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928670"/>
            <a:ext cx="8229600" cy="852502"/>
          </a:xfrm>
        </p:spPr>
        <p:txBody>
          <a:bodyPr>
            <a:normAutofit/>
          </a:bodyPr>
          <a:lstStyle/>
          <a:p>
            <a:r>
              <a:rPr lang="el-GR" sz="3200" dirty="0" smtClean="0"/>
              <a:t>Ποιοί</a:t>
            </a:r>
            <a:r>
              <a:rPr lang="el-GR" sz="2800" dirty="0" smtClean="0"/>
              <a:t> </a:t>
            </a:r>
            <a:r>
              <a:rPr lang="el-GR" sz="3200" dirty="0" smtClean="0"/>
              <a:t>είναι οι μακαρισμοί</a:t>
            </a:r>
            <a:endParaRPr lang="el-GR" sz="3200" dirty="0"/>
          </a:p>
        </p:txBody>
      </p:sp>
      <p:sp>
        <p:nvSpPr>
          <p:cNvPr id="3" name="2 - Θέση περιεχομένου"/>
          <p:cNvSpPr>
            <a:spLocks noGrp="1"/>
          </p:cNvSpPr>
          <p:nvPr>
            <p:ph idx="1"/>
          </p:nvPr>
        </p:nvSpPr>
        <p:spPr>
          <a:xfrm>
            <a:off x="428596" y="1857364"/>
            <a:ext cx="8501122" cy="4786346"/>
          </a:xfrm>
        </p:spPr>
        <p:txBody>
          <a:bodyPr>
            <a:normAutofit/>
          </a:bodyPr>
          <a:lstStyle/>
          <a:p>
            <a:pPr>
              <a:lnSpc>
                <a:spcPct val="110000"/>
              </a:lnSpc>
              <a:buClr>
                <a:schemeClr val="tx2">
                  <a:lumMod val="75000"/>
                </a:schemeClr>
              </a:buClr>
              <a:buFont typeface="Wingdings" pitchFamily="2" charset="2"/>
              <a:buChar char="Ø"/>
            </a:pPr>
            <a:r>
              <a:rPr lang="el-GR" sz="1500" b="1" i="1" dirty="0" smtClean="0">
                <a:solidFill>
                  <a:schemeClr val="tx2">
                    <a:lumMod val="75000"/>
                  </a:schemeClr>
                </a:solidFill>
              </a:rPr>
              <a:t>1</a:t>
            </a:r>
            <a:r>
              <a:rPr lang="el-GR" sz="1500" b="1" i="1" baseline="30000" dirty="0" smtClean="0">
                <a:solidFill>
                  <a:schemeClr val="tx2">
                    <a:lumMod val="75000"/>
                  </a:schemeClr>
                </a:solidFill>
              </a:rPr>
              <a:t>ος</a:t>
            </a:r>
            <a:r>
              <a:rPr lang="el-GR" sz="1500" b="1" i="1" dirty="0" smtClean="0">
                <a:solidFill>
                  <a:schemeClr val="tx2">
                    <a:lumMod val="75000"/>
                  </a:schemeClr>
                </a:solidFill>
              </a:rPr>
              <a:t> μακαρισμός </a:t>
            </a:r>
            <a:r>
              <a:rPr lang="el-GR" sz="1500" dirty="0" smtClean="0">
                <a:solidFill>
                  <a:schemeClr val="tx2">
                    <a:lumMod val="75000"/>
                  </a:schemeClr>
                </a:solidFill>
              </a:rPr>
              <a:t>Μακάριοι οἱ πτωχοὶ τῷ πνεύματι, ὅτι αὐτῶν ἐστιν ἡ βασιλεία τῶν οὐρανῶν.</a:t>
            </a:r>
          </a:p>
          <a:p>
            <a:pPr>
              <a:lnSpc>
                <a:spcPct val="110000"/>
              </a:lnSpc>
              <a:buClr>
                <a:schemeClr val="tx2">
                  <a:lumMod val="75000"/>
                </a:schemeClr>
              </a:buClr>
              <a:buNone/>
            </a:pPr>
            <a:r>
              <a:rPr lang="el-GR" sz="1500" dirty="0" smtClean="0">
                <a:solidFill>
                  <a:schemeClr val="tx2">
                    <a:lumMod val="75000"/>
                  </a:schemeClr>
                </a:solidFill>
              </a:rPr>
              <a:t>     Mακάριοι όσοι νιώθουν τον εαυτό τους φτωχό μπροστά στο Θεό, γιατί δική τους είναι η βασιλεία του Θεού</a:t>
            </a:r>
          </a:p>
          <a:p>
            <a:pPr>
              <a:buClr>
                <a:schemeClr val="tx2">
                  <a:lumMod val="75000"/>
                </a:schemeClr>
              </a:buClr>
              <a:buFont typeface="Wingdings" pitchFamily="2" charset="2"/>
              <a:buChar char="Ø"/>
            </a:pPr>
            <a:endParaRPr lang="el-GR" sz="1500" b="1" i="1" dirty="0" smtClean="0">
              <a:solidFill>
                <a:schemeClr val="tx2">
                  <a:lumMod val="75000"/>
                </a:schemeClr>
              </a:solidFill>
            </a:endParaRPr>
          </a:p>
          <a:p>
            <a:pPr>
              <a:buClr>
                <a:schemeClr val="tx2">
                  <a:lumMod val="75000"/>
                </a:schemeClr>
              </a:buClr>
              <a:buFont typeface="Wingdings" pitchFamily="2" charset="2"/>
              <a:buChar char="Ø"/>
            </a:pPr>
            <a:r>
              <a:rPr lang="el-GR" sz="1500" b="1" i="1" dirty="0" smtClean="0">
                <a:solidFill>
                  <a:schemeClr val="tx2">
                    <a:lumMod val="75000"/>
                  </a:schemeClr>
                </a:solidFill>
              </a:rPr>
              <a:t>2</a:t>
            </a:r>
            <a:r>
              <a:rPr lang="el-GR" sz="1500" b="1" i="1" baseline="30000" dirty="0" smtClean="0">
                <a:solidFill>
                  <a:schemeClr val="tx2">
                    <a:lumMod val="75000"/>
                  </a:schemeClr>
                </a:solidFill>
              </a:rPr>
              <a:t>ος</a:t>
            </a:r>
            <a:r>
              <a:rPr lang="el-GR" sz="1500" b="1" i="1" dirty="0" smtClean="0">
                <a:solidFill>
                  <a:schemeClr val="tx2">
                    <a:lumMod val="75000"/>
                  </a:schemeClr>
                </a:solidFill>
              </a:rPr>
              <a:t> μακαρισμός </a:t>
            </a:r>
            <a:r>
              <a:rPr lang="el-GR" sz="1500" dirty="0" smtClean="0">
                <a:solidFill>
                  <a:schemeClr val="tx2">
                    <a:lumMod val="75000"/>
                  </a:schemeClr>
                </a:solidFill>
              </a:rPr>
              <a:t>Μακάριοι οἱ πενθοῦντες, ὅτι αὐτοὶ παρακληθήσονται</a:t>
            </a:r>
          </a:p>
          <a:p>
            <a:pPr>
              <a:buClr>
                <a:schemeClr val="tx2">
                  <a:lumMod val="75000"/>
                </a:schemeClr>
              </a:buClr>
              <a:buNone/>
            </a:pPr>
            <a:r>
              <a:rPr lang="el-GR" sz="1500" dirty="0" smtClean="0">
                <a:solidFill>
                  <a:schemeClr val="tx2">
                    <a:lumMod val="75000"/>
                  </a:schemeClr>
                </a:solidFill>
              </a:rPr>
              <a:t>     Mακάριοι όσοι θλίβονται για τις αμαρτίες τους και το κακό που κυριαρχεί στον κόσμο, γιατί αυτοί θα παρηγορηθούν από τον Θεό</a:t>
            </a:r>
          </a:p>
          <a:p>
            <a:pPr>
              <a:buClr>
                <a:schemeClr val="tx2">
                  <a:lumMod val="75000"/>
                </a:schemeClr>
              </a:buClr>
              <a:buFont typeface="Wingdings" pitchFamily="2" charset="2"/>
              <a:buChar char="Ø"/>
            </a:pPr>
            <a:endParaRPr lang="el-GR" sz="1500" b="1" i="1" dirty="0" smtClean="0">
              <a:solidFill>
                <a:schemeClr val="tx2">
                  <a:lumMod val="75000"/>
                </a:schemeClr>
              </a:solidFill>
            </a:endParaRPr>
          </a:p>
          <a:p>
            <a:pPr>
              <a:buClr>
                <a:schemeClr val="tx2">
                  <a:lumMod val="75000"/>
                </a:schemeClr>
              </a:buClr>
              <a:buFont typeface="Wingdings" pitchFamily="2" charset="2"/>
              <a:buChar char="Ø"/>
            </a:pPr>
            <a:r>
              <a:rPr lang="el-GR" sz="1500" b="1" i="1" dirty="0" smtClean="0">
                <a:solidFill>
                  <a:schemeClr val="tx2">
                    <a:lumMod val="75000"/>
                  </a:schemeClr>
                </a:solidFill>
              </a:rPr>
              <a:t>3</a:t>
            </a:r>
            <a:r>
              <a:rPr lang="el-GR" sz="1500" b="1" i="1" baseline="30000" dirty="0" smtClean="0">
                <a:solidFill>
                  <a:schemeClr val="tx2">
                    <a:lumMod val="75000"/>
                  </a:schemeClr>
                </a:solidFill>
              </a:rPr>
              <a:t>ος</a:t>
            </a:r>
            <a:r>
              <a:rPr lang="el-GR" sz="1500" b="1" i="1" dirty="0" smtClean="0">
                <a:solidFill>
                  <a:schemeClr val="tx2">
                    <a:lumMod val="75000"/>
                  </a:schemeClr>
                </a:solidFill>
              </a:rPr>
              <a:t> μακαρισμός </a:t>
            </a:r>
            <a:r>
              <a:rPr lang="el-GR" sz="1500" dirty="0" smtClean="0">
                <a:solidFill>
                  <a:schemeClr val="tx2">
                    <a:lumMod val="75000"/>
                  </a:schemeClr>
                </a:solidFill>
              </a:rPr>
              <a:t>Μακάριοι οἱ πραεῖς, ὅτι αὐτοὶ κληρονομήσουσιν τὴν γῆν</a:t>
            </a:r>
          </a:p>
          <a:p>
            <a:pPr>
              <a:buClr>
                <a:schemeClr val="tx2">
                  <a:lumMod val="75000"/>
                </a:schemeClr>
              </a:buClr>
              <a:buNone/>
            </a:pPr>
            <a:r>
              <a:rPr lang="el-GR" sz="1500" dirty="0" smtClean="0">
                <a:solidFill>
                  <a:schemeClr val="tx2">
                    <a:lumMod val="75000"/>
                  </a:schemeClr>
                </a:solidFill>
              </a:rPr>
              <a:t>     Μακάριοι όσοι φέρονται με πραότητα, γιατί αυτοί θα κληρονομήσουν τη γη της επαγγελίας</a:t>
            </a:r>
          </a:p>
          <a:p>
            <a:pPr>
              <a:buClr>
                <a:schemeClr val="tx2">
                  <a:lumMod val="75000"/>
                </a:schemeClr>
              </a:buClr>
              <a:buFont typeface="Wingdings" pitchFamily="2" charset="2"/>
              <a:buChar char="Ø"/>
            </a:pPr>
            <a:endParaRPr lang="el-GR" sz="1500" b="1" i="1" dirty="0" smtClean="0">
              <a:solidFill>
                <a:schemeClr val="tx2">
                  <a:lumMod val="75000"/>
                </a:schemeClr>
              </a:solidFill>
            </a:endParaRPr>
          </a:p>
          <a:p>
            <a:pPr>
              <a:buClr>
                <a:schemeClr val="tx2">
                  <a:lumMod val="75000"/>
                </a:schemeClr>
              </a:buClr>
              <a:buFont typeface="Wingdings" pitchFamily="2" charset="2"/>
              <a:buChar char="Ø"/>
            </a:pPr>
            <a:r>
              <a:rPr lang="el-GR" sz="1500" b="1" i="1" dirty="0" smtClean="0">
                <a:solidFill>
                  <a:schemeClr val="tx2">
                    <a:lumMod val="75000"/>
                  </a:schemeClr>
                </a:solidFill>
              </a:rPr>
              <a:t>4</a:t>
            </a:r>
            <a:r>
              <a:rPr lang="el-GR" sz="1500" b="1" i="1" baseline="30000" dirty="0" smtClean="0">
                <a:solidFill>
                  <a:schemeClr val="tx2">
                    <a:lumMod val="75000"/>
                  </a:schemeClr>
                </a:solidFill>
              </a:rPr>
              <a:t>ος</a:t>
            </a:r>
            <a:r>
              <a:rPr lang="el-GR" sz="1500" b="1" i="1" dirty="0" smtClean="0">
                <a:solidFill>
                  <a:schemeClr val="tx2">
                    <a:lumMod val="75000"/>
                  </a:schemeClr>
                </a:solidFill>
              </a:rPr>
              <a:t> μακαρισμός </a:t>
            </a:r>
            <a:r>
              <a:rPr lang="el-GR" sz="1500" dirty="0" smtClean="0">
                <a:solidFill>
                  <a:schemeClr val="tx2">
                    <a:lumMod val="75000"/>
                  </a:schemeClr>
                </a:solidFill>
              </a:rPr>
              <a:t>Μακάριοι οἱ πεινῶντες καὶ διψῶντες τὴν δικαιοσύνην, ὅτι αὐτοὶ χορτασθήσονται</a:t>
            </a:r>
          </a:p>
          <a:p>
            <a:pPr>
              <a:buClr>
                <a:schemeClr val="tx2">
                  <a:lumMod val="75000"/>
                </a:schemeClr>
              </a:buClr>
              <a:buNone/>
            </a:pPr>
            <a:r>
              <a:rPr lang="el-GR" sz="1500" dirty="0" smtClean="0">
                <a:solidFill>
                  <a:schemeClr val="tx2">
                    <a:lumMod val="75000"/>
                  </a:schemeClr>
                </a:solidFill>
              </a:rPr>
              <a:t>     Mακάριοι όσοι πεινούν και διψούν για την επικράτηση του θελήματος του Θεού, γιατί ο Θεός θα ικανοποιήσει την επιθυμία τους</a:t>
            </a:r>
          </a:p>
          <a:p>
            <a:endParaRPr lang="el-GR" sz="1600"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3">
                                            <p:txEl>
                                              <p:pRg st="1" end="1"/>
                                            </p:txEl>
                                          </p:spTgt>
                                        </p:tgtEl>
                                        <p:attrNameLst>
                                          <p:attrName>ppt_x</p:attrName>
                                        </p:attrNameLst>
                                      </p:cBhvr>
                                    </p:anim>
                                    <p:anim from="0" to="-1.0" calcmode="lin" valueType="num">
                                      <p:cBhvr>
                                        <p:cTn id="14" dur="200" decel="50000" autoRev="1" fill="hold">
                                          <p:stCondLst>
                                            <p:cond delay="600"/>
                                          </p:stCondLst>
                                        </p:cTn>
                                        <p:tgtEl>
                                          <p:spTgt spid="3">
                                            <p:txEl>
                                              <p:pRg st="1" end="1"/>
                                            </p:txEl>
                                          </p:spTgt>
                                        </p:tgtEl>
                                        <p:attrNameLst>
                                          <p:attrName>xshear</p:attrName>
                                        </p:attrNameLst>
                                      </p:cBhvr>
                                    </p:anim>
                                    <p:animScale>
                                      <p:cBhvr>
                                        <p:cTn id="15" dur="200" decel="100000" autoRev="1" fill="hold">
                                          <p:stCondLst>
                                            <p:cond delay="600"/>
                                          </p:stCondLst>
                                        </p:cTn>
                                        <p:tgtEl>
                                          <p:spTgt spid="3">
                                            <p:txEl>
                                              <p:pRg st="1" end="1"/>
                                            </p:txEl>
                                          </p:spTgt>
                                        </p:tgtEl>
                                      </p:cBhvr>
                                      <p:from x="100000" y="100000"/>
                                      <p:to x="80000" y="100000"/>
                                    </p:animScale>
                                    <p:anim by="(#ppt_h/3+#ppt_w*0.1)" calcmode="lin" valueType="num">
                                      <p:cBhvr additive="sum">
                                        <p:cTn id="16" dur="200" decel="100000" autoRev="1" fill="hold">
                                          <p:stCondLst>
                                            <p:cond delay="600"/>
                                          </p:stCondLst>
                                        </p:cTn>
                                        <p:tgtEl>
                                          <p:spTgt spid="3">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from="(-#ppt_w/2)" to="(#ppt_x)" calcmode="lin" valueType="num">
                                      <p:cBhvr>
                                        <p:cTn id="19" dur="600" fill="hold">
                                          <p:stCondLst>
                                            <p:cond delay="0"/>
                                          </p:stCondLst>
                                        </p:cTn>
                                        <p:tgtEl>
                                          <p:spTgt spid="3">
                                            <p:txEl>
                                              <p:pRg st="3" end="3"/>
                                            </p:txEl>
                                          </p:spTgt>
                                        </p:tgtEl>
                                        <p:attrNameLst>
                                          <p:attrName>ppt_x</p:attrName>
                                        </p:attrNameLst>
                                      </p:cBhvr>
                                    </p:anim>
                                    <p:anim from="0" to="-1.0" calcmode="lin" valueType="num">
                                      <p:cBhvr>
                                        <p:cTn id="20" dur="200" decel="50000" autoRev="1" fill="hold">
                                          <p:stCondLst>
                                            <p:cond delay="600"/>
                                          </p:stCondLst>
                                        </p:cTn>
                                        <p:tgtEl>
                                          <p:spTgt spid="3">
                                            <p:txEl>
                                              <p:pRg st="3" end="3"/>
                                            </p:txEl>
                                          </p:spTgt>
                                        </p:tgtEl>
                                        <p:attrNameLst>
                                          <p:attrName>xshear</p:attrName>
                                        </p:attrNameLst>
                                      </p:cBhvr>
                                    </p:anim>
                                    <p:animScale>
                                      <p:cBhvr>
                                        <p:cTn id="21" dur="200" decel="100000" autoRev="1" fill="hold">
                                          <p:stCondLst>
                                            <p:cond delay="600"/>
                                          </p:stCondLst>
                                        </p:cTn>
                                        <p:tgtEl>
                                          <p:spTgt spid="3">
                                            <p:txEl>
                                              <p:pRg st="3" end="3"/>
                                            </p:txEl>
                                          </p:spTgt>
                                        </p:tgtEl>
                                      </p:cBhvr>
                                      <p:from x="100000" y="100000"/>
                                      <p:to x="80000" y="100000"/>
                                    </p:animScale>
                                    <p:anim by="(#ppt_h/3+#ppt_w*0.1)" calcmode="lin" valueType="num">
                                      <p:cBhvr additive="sum">
                                        <p:cTn id="22" dur="200" decel="100000" autoRev="1" fill="hold">
                                          <p:stCondLst>
                                            <p:cond delay="600"/>
                                          </p:stCondLst>
                                        </p:cTn>
                                        <p:tgtEl>
                                          <p:spTgt spid="3">
                                            <p:txEl>
                                              <p:pRg st="3" end="3"/>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from="(-#ppt_w/2)" to="(#ppt_x)" calcmode="lin" valueType="num">
                                      <p:cBhvr>
                                        <p:cTn id="25" dur="600" fill="hold">
                                          <p:stCondLst>
                                            <p:cond delay="0"/>
                                          </p:stCondLst>
                                        </p:cTn>
                                        <p:tgtEl>
                                          <p:spTgt spid="3">
                                            <p:txEl>
                                              <p:pRg st="4" end="4"/>
                                            </p:txEl>
                                          </p:spTgt>
                                        </p:tgtEl>
                                        <p:attrNameLst>
                                          <p:attrName>ppt_x</p:attrName>
                                        </p:attrNameLst>
                                      </p:cBhvr>
                                    </p:anim>
                                    <p:anim from="0" to="-1.0" calcmode="lin" valueType="num">
                                      <p:cBhvr>
                                        <p:cTn id="26" dur="200" decel="50000" autoRev="1" fill="hold">
                                          <p:stCondLst>
                                            <p:cond delay="600"/>
                                          </p:stCondLst>
                                        </p:cTn>
                                        <p:tgtEl>
                                          <p:spTgt spid="3">
                                            <p:txEl>
                                              <p:pRg st="4" end="4"/>
                                            </p:txEl>
                                          </p:spTgt>
                                        </p:tgtEl>
                                        <p:attrNameLst>
                                          <p:attrName>xshear</p:attrName>
                                        </p:attrNameLst>
                                      </p:cBhvr>
                                    </p:anim>
                                    <p:animScale>
                                      <p:cBhvr>
                                        <p:cTn id="27" dur="200" decel="100000" autoRev="1" fill="hold">
                                          <p:stCondLst>
                                            <p:cond delay="600"/>
                                          </p:stCondLst>
                                        </p:cTn>
                                        <p:tgtEl>
                                          <p:spTgt spid="3">
                                            <p:txEl>
                                              <p:pRg st="4" end="4"/>
                                            </p:txEl>
                                          </p:spTgt>
                                        </p:tgtEl>
                                      </p:cBhvr>
                                      <p:from x="100000" y="100000"/>
                                      <p:to x="80000" y="100000"/>
                                    </p:animScale>
                                    <p:anim by="(#ppt_h/3+#ppt_w*0.1)" calcmode="lin" valueType="num">
                                      <p:cBhvr additive="sum">
                                        <p:cTn id="28" dur="200" decel="100000" autoRev="1" fill="hold">
                                          <p:stCondLst>
                                            <p:cond delay="600"/>
                                          </p:stCondLst>
                                        </p:cTn>
                                        <p:tgtEl>
                                          <p:spTgt spid="3">
                                            <p:txEl>
                                              <p:pRg st="4" end="4"/>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from="(-#ppt_w/2)" to="(#ppt_x)" calcmode="lin" valueType="num">
                                      <p:cBhvr>
                                        <p:cTn id="31" dur="600" fill="hold">
                                          <p:stCondLst>
                                            <p:cond delay="0"/>
                                          </p:stCondLst>
                                        </p:cTn>
                                        <p:tgtEl>
                                          <p:spTgt spid="3">
                                            <p:txEl>
                                              <p:pRg st="6" end="6"/>
                                            </p:txEl>
                                          </p:spTgt>
                                        </p:tgtEl>
                                        <p:attrNameLst>
                                          <p:attrName>ppt_x</p:attrName>
                                        </p:attrNameLst>
                                      </p:cBhvr>
                                    </p:anim>
                                    <p:anim from="0" to="-1.0" calcmode="lin" valueType="num">
                                      <p:cBhvr>
                                        <p:cTn id="32" dur="200" decel="50000" autoRev="1" fill="hold">
                                          <p:stCondLst>
                                            <p:cond delay="600"/>
                                          </p:stCondLst>
                                        </p:cTn>
                                        <p:tgtEl>
                                          <p:spTgt spid="3">
                                            <p:txEl>
                                              <p:pRg st="6" end="6"/>
                                            </p:txEl>
                                          </p:spTgt>
                                        </p:tgtEl>
                                        <p:attrNameLst>
                                          <p:attrName>xshear</p:attrName>
                                        </p:attrNameLst>
                                      </p:cBhvr>
                                    </p:anim>
                                    <p:animScale>
                                      <p:cBhvr>
                                        <p:cTn id="33" dur="200" decel="100000" autoRev="1" fill="hold">
                                          <p:stCondLst>
                                            <p:cond delay="600"/>
                                          </p:stCondLst>
                                        </p:cTn>
                                        <p:tgtEl>
                                          <p:spTgt spid="3">
                                            <p:txEl>
                                              <p:pRg st="6" end="6"/>
                                            </p:txEl>
                                          </p:spTgt>
                                        </p:tgtEl>
                                      </p:cBhvr>
                                      <p:from x="100000" y="100000"/>
                                      <p:to x="80000" y="100000"/>
                                    </p:animScale>
                                    <p:anim by="(#ppt_h/3+#ppt_w*0.1)" calcmode="lin" valueType="num">
                                      <p:cBhvr additive="sum">
                                        <p:cTn id="34" dur="200" decel="100000" autoRev="1" fill="hold">
                                          <p:stCondLst>
                                            <p:cond delay="600"/>
                                          </p:stCondLst>
                                        </p:cTn>
                                        <p:tgtEl>
                                          <p:spTgt spid="3">
                                            <p:txEl>
                                              <p:pRg st="6" end="6"/>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from="(-#ppt_w/2)" to="(#ppt_x)" calcmode="lin" valueType="num">
                                      <p:cBhvr>
                                        <p:cTn id="37" dur="600" fill="hold">
                                          <p:stCondLst>
                                            <p:cond delay="0"/>
                                          </p:stCondLst>
                                        </p:cTn>
                                        <p:tgtEl>
                                          <p:spTgt spid="3">
                                            <p:txEl>
                                              <p:pRg st="7" end="7"/>
                                            </p:txEl>
                                          </p:spTgt>
                                        </p:tgtEl>
                                        <p:attrNameLst>
                                          <p:attrName>ppt_x</p:attrName>
                                        </p:attrNameLst>
                                      </p:cBhvr>
                                    </p:anim>
                                    <p:anim from="0" to="-1.0" calcmode="lin" valueType="num">
                                      <p:cBhvr>
                                        <p:cTn id="38" dur="200" decel="50000" autoRev="1" fill="hold">
                                          <p:stCondLst>
                                            <p:cond delay="600"/>
                                          </p:stCondLst>
                                        </p:cTn>
                                        <p:tgtEl>
                                          <p:spTgt spid="3">
                                            <p:txEl>
                                              <p:pRg st="7" end="7"/>
                                            </p:txEl>
                                          </p:spTgt>
                                        </p:tgtEl>
                                        <p:attrNameLst>
                                          <p:attrName>xshear</p:attrName>
                                        </p:attrNameLst>
                                      </p:cBhvr>
                                    </p:anim>
                                    <p:animScale>
                                      <p:cBhvr>
                                        <p:cTn id="39" dur="200" decel="100000" autoRev="1" fill="hold">
                                          <p:stCondLst>
                                            <p:cond delay="600"/>
                                          </p:stCondLst>
                                        </p:cTn>
                                        <p:tgtEl>
                                          <p:spTgt spid="3">
                                            <p:txEl>
                                              <p:pRg st="7" end="7"/>
                                            </p:txEl>
                                          </p:spTgt>
                                        </p:tgtEl>
                                      </p:cBhvr>
                                      <p:from x="100000" y="100000"/>
                                      <p:to x="80000" y="100000"/>
                                    </p:animScale>
                                    <p:anim by="(#ppt_h/3+#ppt_w*0.1)" calcmode="lin" valueType="num">
                                      <p:cBhvr additive="sum">
                                        <p:cTn id="40" dur="200" decel="100000" autoRev="1" fill="hold">
                                          <p:stCondLst>
                                            <p:cond delay="600"/>
                                          </p:stCondLst>
                                        </p:cTn>
                                        <p:tgtEl>
                                          <p:spTgt spid="3">
                                            <p:txEl>
                                              <p:pRg st="7" end="7"/>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from="(-#ppt_w/2)" to="(#ppt_x)" calcmode="lin" valueType="num">
                                      <p:cBhvr>
                                        <p:cTn id="43" dur="600" fill="hold">
                                          <p:stCondLst>
                                            <p:cond delay="0"/>
                                          </p:stCondLst>
                                        </p:cTn>
                                        <p:tgtEl>
                                          <p:spTgt spid="3">
                                            <p:txEl>
                                              <p:pRg st="9" end="9"/>
                                            </p:txEl>
                                          </p:spTgt>
                                        </p:tgtEl>
                                        <p:attrNameLst>
                                          <p:attrName>ppt_x</p:attrName>
                                        </p:attrNameLst>
                                      </p:cBhvr>
                                    </p:anim>
                                    <p:anim from="0" to="-1.0" calcmode="lin" valueType="num">
                                      <p:cBhvr>
                                        <p:cTn id="44" dur="200" decel="50000" autoRev="1" fill="hold">
                                          <p:stCondLst>
                                            <p:cond delay="600"/>
                                          </p:stCondLst>
                                        </p:cTn>
                                        <p:tgtEl>
                                          <p:spTgt spid="3">
                                            <p:txEl>
                                              <p:pRg st="9" end="9"/>
                                            </p:txEl>
                                          </p:spTgt>
                                        </p:tgtEl>
                                        <p:attrNameLst>
                                          <p:attrName>xshear</p:attrName>
                                        </p:attrNameLst>
                                      </p:cBhvr>
                                    </p:anim>
                                    <p:animScale>
                                      <p:cBhvr>
                                        <p:cTn id="45" dur="200" decel="100000" autoRev="1" fill="hold">
                                          <p:stCondLst>
                                            <p:cond delay="600"/>
                                          </p:stCondLst>
                                        </p:cTn>
                                        <p:tgtEl>
                                          <p:spTgt spid="3">
                                            <p:txEl>
                                              <p:pRg st="9" end="9"/>
                                            </p:txEl>
                                          </p:spTgt>
                                        </p:tgtEl>
                                      </p:cBhvr>
                                      <p:from x="100000" y="100000"/>
                                      <p:to x="80000" y="100000"/>
                                    </p:animScale>
                                    <p:anim by="(#ppt_h/3+#ppt_w*0.1)" calcmode="lin" valueType="num">
                                      <p:cBhvr additive="sum">
                                        <p:cTn id="46" dur="200" decel="100000" autoRev="1" fill="hold">
                                          <p:stCondLst>
                                            <p:cond delay="600"/>
                                          </p:stCondLst>
                                        </p:cTn>
                                        <p:tgtEl>
                                          <p:spTgt spid="3">
                                            <p:txEl>
                                              <p:pRg st="9" end="9"/>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49" dur="600" fill="hold">
                                          <p:stCondLst>
                                            <p:cond delay="0"/>
                                          </p:stCondLst>
                                        </p:cTn>
                                        <p:tgtEl>
                                          <p:spTgt spid="3">
                                            <p:txEl>
                                              <p:pRg st="10" end="10"/>
                                            </p:txEl>
                                          </p:spTgt>
                                        </p:tgtEl>
                                        <p:attrNameLst>
                                          <p:attrName>ppt_x</p:attrName>
                                        </p:attrNameLst>
                                      </p:cBhvr>
                                    </p:anim>
                                    <p:anim from="0" to="-1.0" calcmode="lin" valueType="num">
                                      <p:cBhvr>
                                        <p:cTn id="50" dur="200" decel="50000" autoRev="1" fill="hold">
                                          <p:stCondLst>
                                            <p:cond delay="600"/>
                                          </p:stCondLst>
                                        </p:cTn>
                                        <p:tgtEl>
                                          <p:spTgt spid="3">
                                            <p:txEl>
                                              <p:pRg st="10" end="10"/>
                                            </p:txEl>
                                          </p:spTgt>
                                        </p:tgtEl>
                                        <p:attrNameLst>
                                          <p:attrName>xshear</p:attrName>
                                        </p:attrNameLst>
                                      </p:cBhvr>
                                    </p:anim>
                                    <p:animScale>
                                      <p:cBhvr>
                                        <p:cTn id="51" dur="200" decel="100000" autoRev="1" fill="hold">
                                          <p:stCondLst>
                                            <p:cond delay="600"/>
                                          </p:stCondLst>
                                        </p:cTn>
                                        <p:tgtEl>
                                          <p:spTgt spid="3">
                                            <p:txEl>
                                              <p:pRg st="10" end="10"/>
                                            </p:txEl>
                                          </p:spTgt>
                                        </p:tgtEl>
                                      </p:cBhvr>
                                      <p:from x="100000" y="100000"/>
                                      <p:to x="80000" y="100000"/>
                                    </p:animScale>
                                    <p:anim by="(#ppt_h/3+#ppt_w*0.1)" calcmode="lin" valueType="num">
                                      <p:cBhvr additive="sum">
                                        <p:cTn id="52" dur="200" decel="100000" autoRev="1" fill="hold">
                                          <p:stCondLst>
                                            <p:cond delay="600"/>
                                          </p:stCondLst>
                                        </p:cTn>
                                        <p:tgtEl>
                                          <p:spTgt spid="3">
                                            <p:txEl>
                                              <p:pRg st="10" end="1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1214422"/>
            <a:ext cx="8372476" cy="5143536"/>
          </a:xfrm>
        </p:spPr>
        <p:txBody>
          <a:bodyPr>
            <a:normAutofit/>
          </a:bodyPr>
          <a:lstStyle/>
          <a:p>
            <a:pPr>
              <a:buClr>
                <a:schemeClr val="tx2">
                  <a:lumMod val="75000"/>
                </a:schemeClr>
              </a:buClr>
              <a:buFont typeface="Wingdings" pitchFamily="2" charset="2"/>
              <a:buChar char="Ø"/>
            </a:pPr>
            <a:r>
              <a:rPr lang="el-GR" sz="1500" b="1" i="1" dirty="0" smtClean="0">
                <a:solidFill>
                  <a:schemeClr val="tx2">
                    <a:lumMod val="75000"/>
                  </a:schemeClr>
                </a:solidFill>
              </a:rPr>
              <a:t>5</a:t>
            </a:r>
            <a:r>
              <a:rPr lang="el-GR" sz="1500" b="1" i="1" baseline="30000" dirty="0" smtClean="0">
                <a:solidFill>
                  <a:schemeClr val="tx2">
                    <a:lumMod val="75000"/>
                  </a:schemeClr>
                </a:solidFill>
              </a:rPr>
              <a:t>ος</a:t>
            </a:r>
            <a:r>
              <a:rPr lang="el-GR" sz="1500" b="1" i="1" dirty="0" smtClean="0">
                <a:solidFill>
                  <a:schemeClr val="tx2">
                    <a:lumMod val="75000"/>
                  </a:schemeClr>
                </a:solidFill>
              </a:rPr>
              <a:t> μακαρισμός </a:t>
            </a:r>
            <a:r>
              <a:rPr lang="el-GR" sz="1500" dirty="0" smtClean="0">
                <a:solidFill>
                  <a:schemeClr val="tx2">
                    <a:lumMod val="75000"/>
                  </a:schemeClr>
                </a:solidFill>
              </a:rPr>
              <a:t>Μακάριοι οἱ ἐλεήμονες, ὅτι αὐτοὶ ἐλεηθήσονται</a:t>
            </a:r>
          </a:p>
          <a:p>
            <a:pPr>
              <a:buClr>
                <a:schemeClr val="tx2">
                  <a:lumMod val="75000"/>
                </a:schemeClr>
              </a:buClr>
              <a:buFont typeface="Wingdings" pitchFamily="2" charset="2"/>
              <a:buChar char="Ø"/>
            </a:pPr>
            <a:r>
              <a:rPr lang="el-GR" sz="1500" dirty="0" smtClean="0">
                <a:solidFill>
                  <a:schemeClr val="tx2">
                    <a:lumMod val="75000"/>
                  </a:schemeClr>
                </a:solidFill>
              </a:rPr>
              <a:t>     Mακάριοι όσοι δείχνουν έλεος στους άλλους, γιατί σ' αυτούς θα δείξει ο Θεός το έλεός του</a:t>
            </a:r>
          </a:p>
          <a:p>
            <a:pPr>
              <a:buClr>
                <a:schemeClr val="tx2">
                  <a:lumMod val="75000"/>
                </a:schemeClr>
              </a:buClr>
              <a:buFont typeface="Wingdings" pitchFamily="2" charset="2"/>
              <a:buChar char="Ø"/>
            </a:pPr>
            <a:endParaRPr lang="el-GR" sz="1500" b="1" i="1" dirty="0" smtClean="0">
              <a:solidFill>
                <a:schemeClr val="tx2">
                  <a:lumMod val="75000"/>
                </a:schemeClr>
              </a:solidFill>
            </a:endParaRPr>
          </a:p>
          <a:p>
            <a:pPr>
              <a:buClr>
                <a:schemeClr val="tx2">
                  <a:lumMod val="75000"/>
                </a:schemeClr>
              </a:buClr>
              <a:buFont typeface="Wingdings" pitchFamily="2" charset="2"/>
              <a:buChar char="Ø"/>
            </a:pPr>
            <a:r>
              <a:rPr lang="el-GR" sz="1500" b="1" i="1" dirty="0" smtClean="0">
                <a:solidFill>
                  <a:schemeClr val="tx2">
                    <a:lumMod val="75000"/>
                  </a:schemeClr>
                </a:solidFill>
              </a:rPr>
              <a:t>6</a:t>
            </a:r>
            <a:r>
              <a:rPr lang="el-GR" sz="1500" b="1" i="1" baseline="30000" dirty="0" smtClean="0">
                <a:solidFill>
                  <a:schemeClr val="tx2">
                    <a:lumMod val="75000"/>
                  </a:schemeClr>
                </a:solidFill>
              </a:rPr>
              <a:t>ος</a:t>
            </a:r>
            <a:r>
              <a:rPr lang="el-GR" sz="1500" b="1" i="1" dirty="0" smtClean="0">
                <a:solidFill>
                  <a:schemeClr val="tx2">
                    <a:lumMod val="75000"/>
                  </a:schemeClr>
                </a:solidFill>
              </a:rPr>
              <a:t> μακαρισμός </a:t>
            </a:r>
            <a:r>
              <a:rPr lang="el-GR" sz="1500" dirty="0" smtClean="0">
                <a:solidFill>
                  <a:schemeClr val="tx2">
                    <a:lumMod val="75000"/>
                  </a:schemeClr>
                </a:solidFill>
              </a:rPr>
              <a:t>Μακάριοι οἱ καθαροὶ τῇ καρδίᾳ, ὅτι αὐτοὶ τὸν Θεὸν ὄψονται</a:t>
            </a:r>
          </a:p>
          <a:p>
            <a:pPr>
              <a:buClr>
                <a:schemeClr val="tx2">
                  <a:lumMod val="75000"/>
                </a:schemeClr>
              </a:buClr>
              <a:buFont typeface="Wingdings" pitchFamily="2" charset="2"/>
              <a:buChar char="Ø"/>
            </a:pPr>
            <a:r>
              <a:rPr lang="el-GR" sz="1500" dirty="0" smtClean="0">
                <a:solidFill>
                  <a:schemeClr val="tx2">
                    <a:lumMod val="75000"/>
                  </a:schemeClr>
                </a:solidFill>
              </a:rPr>
              <a:t>      Mακάριοι όσοι  έχουν καθαρή καρδιά, γιατί αυτοί θα δουν το πρόσωπο του Θεού</a:t>
            </a:r>
          </a:p>
          <a:p>
            <a:pPr>
              <a:buClr>
                <a:schemeClr val="tx2">
                  <a:lumMod val="75000"/>
                </a:schemeClr>
              </a:buClr>
              <a:buFont typeface="Wingdings" pitchFamily="2" charset="2"/>
              <a:buChar char="Ø"/>
            </a:pPr>
            <a:endParaRPr lang="el-GR" sz="1500" b="1" i="1" dirty="0" smtClean="0">
              <a:solidFill>
                <a:schemeClr val="tx2">
                  <a:lumMod val="75000"/>
                </a:schemeClr>
              </a:solidFill>
            </a:endParaRPr>
          </a:p>
          <a:p>
            <a:pPr>
              <a:buClr>
                <a:schemeClr val="tx2">
                  <a:lumMod val="75000"/>
                </a:schemeClr>
              </a:buClr>
              <a:buFont typeface="Wingdings" pitchFamily="2" charset="2"/>
              <a:buChar char="Ø"/>
            </a:pPr>
            <a:r>
              <a:rPr lang="el-GR" sz="1500" b="1" i="1" dirty="0" smtClean="0">
                <a:solidFill>
                  <a:schemeClr val="tx2">
                    <a:lumMod val="75000"/>
                  </a:schemeClr>
                </a:solidFill>
              </a:rPr>
              <a:t>7</a:t>
            </a:r>
            <a:r>
              <a:rPr lang="el-GR" sz="1500" b="1" i="1" baseline="30000" dirty="0" smtClean="0">
                <a:solidFill>
                  <a:schemeClr val="tx2">
                    <a:lumMod val="75000"/>
                  </a:schemeClr>
                </a:solidFill>
              </a:rPr>
              <a:t>ος</a:t>
            </a:r>
            <a:r>
              <a:rPr lang="el-GR" sz="1500" b="1" i="1" dirty="0" smtClean="0">
                <a:solidFill>
                  <a:schemeClr val="tx2">
                    <a:lumMod val="75000"/>
                  </a:schemeClr>
                </a:solidFill>
              </a:rPr>
              <a:t> μακαρισμός </a:t>
            </a:r>
            <a:r>
              <a:rPr lang="el-GR" sz="1500" dirty="0" smtClean="0">
                <a:solidFill>
                  <a:schemeClr val="tx2">
                    <a:lumMod val="75000"/>
                  </a:schemeClr>
                </a:solidFill>
              </a:rPr>
              <a:t>Μακάριοι οἱ εἰρηνοποιοί, ὅτι αὐτοὶ υἱοὶ Θεοῦ κληθήσονται</a:t>
            </a:r>
          </a:p>
          <a:p>
            <a:pPr>
              <a:buClr>
                <a:schemeClr val="tx2">
                  <a:lumMod val="75000"/>
                </a:schemeClr>
              </a:buClr>
              <a:buFont typeface="Wingdings" pitchFamily="2" charset="2"/>
              <a:buChar char="Ø"/>
            </a:pPr>
            <a:r>
              <a:rPr lang="el-GR" sz="1500" dirty="0" smtClean="0">
                <a:solidFill>
                  <a:schemeClr val="tx2">
                    <a:lumMod val="75000"/>
                  </a:schemeClr>
                </a:solidFill>
              </a:rPr>
              <a:t>      Mακάριοι όσοι φέρνουν την ειρήνη στους ανθρώπους, γιατί αυτοί θα ονομαστούν  παιδιά του Θεού</a:t>
            </a:r>
          </a:p>
          <a:p>
            <a:pPr>
              <a:buClr>
                <a:schemeClr val="tx2">
                  <a:lumMod val="75000"/>
                </a:schemeClr>
              </a:buClr>
              <a:buFont typeface="Wingdings" pitchFamily="2" charset="2"/>
              <a:buChar char="Ø"/>
            </a:pPr>
            <a:endParaRPr lang="el-GR" sz="1500" b="1" i="1" dirty="0" smtClean="0">
              <a:solidFill>
                <a:schemeClr val="tx2">
                  <a:lumMod val="75000"/>
                </a:schemeClr>
              </a:solidFill>
            </a:endParaRPr>
          </a:p>
          <a:p>
            <a:pPr>
              <a:buClr>
                <a:schemeClr val="tx2">
                  <a:lumMod val="75000"/>
                </a:schemeClr>
              </a:buClr>
              <a:buFont typeface="Wingdings" pitchFamily="2" charset="2"/>
              <a:buChar char="Ø"/>
            </a:pPr>
            <a:r>
              <a:rPr lang="el-GR" sz="1500" b="1" i="1" dirty="0" smtClean="0">
                <a:solidFill>
                  <a:schemeClr val="tx2">
                    <a:lumMod val="75000"/>
                  </a:schemeClr>
                </a:solidFill>
              </a:rPr>
              <a:t>8</a:t>
            </a:r>
            <a:r>
              <a:rPr lang="el-GR" sz="1500" b="1" i="1" baseline="30000" dirty="0" smtClean="0">
                <a:solidFill>
                  <a:schemeClr val="tx2">
                    <a:lumMod val="75000"/>
                  </a:schemeClr>
                </a:solidFill>
              </a:rPr>
              <a:t>ος</a:t>
            </a:r>
            <a:r>
              <a:rPr lang="el-GR" sz="1500" b="1" i="1" dirty="0" smtClean="0">
                <a:solidFill>
                  <a:schemeClr val="tx2">
                    <a:lumMod val="75000"/>
                  </a:schemeClr>
                </a:solidFill>
              </a:rPr>
              <a:t> μακαρισμός </a:t>
            </a:r>
            <a:r>
              <a:rPr lang="el-GR" sz="1500" dirty="0" smtClean="0">
                <a:solidFill>
                  <a:schemeClr val="tx2">
                    <a:lumMod val="75000"/>
                  </a:schemeClr>
                </a:solidFill>
              </a:rPr>
              <a:t>Μακάριοι οἱ δεδιωγμένοι ἕνεκεν δικαιοσύνης, ὅτι αὐτῶν ἐστιν ἡ βασιλεία τῶν οὐρανῶν</a:t>
            </a:r>
          </a:p>
          <a:p>
            <a:pPr>
              <a:buClr>
                <a:schemeClr val="tx2">
                  <a:lumMod val="75000"/>
                </a:schemeClr>
              </a:buClr>
              <a:buFont typeface="Wingdings" pitchFamily="2" charset="2"/>
              <a:buChar char="Ø"/>
            </a:pPr>
            <a:r>
              <a:rPr lang="el-GR" sz="1500" dirty="0" smtClean="0">
                <a:solidFill>
                  <a:schemeClr val="tx2">
                    <a:lumMod val="75000"/>
                  </a:schemeClr>
                </a:solidFill>
              </a:rPr>
              <a:t>      Mακάριοι όσοι διώκονται για την επικράτηση του θελήματος του Θεού, γιατί σ'αυτούς ανήκει η βασιλεία του Θεού</a:t>
            </a:r>
          </a:p>
          <a:p>
            <a:pPr>
              <a:buClr>
                <a:schemeClr val="tx2">
                  <a:lumMod val="75000"/>
                </a:schemeClr>
              </a:buClr>
              <a:buFont typeface="Wingdings" pitchFamily="2" charset="2"/>
              <a:buChar char="Ø"/>
            </a:pPr>
            <a:endParaRPr lang="el-GR" sz="1500" b="1" i="1" dirty="0" smtClean="0">
              <a:solidFill>
                <a:schemeClr val="tx2">
                  <a:lumMod val="75000"/>
                </a:schemeClr>
              </a:solidFill>
            </a:endParaRPr>
          </a:p>
          <a:p>
            <a:pPr>
              <a:buClr>
                <a:schemeClr val="tx2">
                  <a:lumMod val="75000"/>
                </a:schemeClr>
              </a:buClr>
              <a:buFont typeface="Wingdings" pitchFamily="2" charset="2"/>
              <a:buChar char="Ø"/>
            </a:pPr>
            <a:r>
              <a:rPr lang="el-GR" sz="1500" b="1" i="1" dirty="0" smtClean="0">
                <a:solidFill>
                  <a:schemeClr val="tx2">
                    <a:lumMod val="75000"/>
                  </a:schemeClr>
                </a:solidFill>
              </a:rPr>
              <a:t>9</a:t>
            </a:r>
            <a:r>
              <a:rPr lang="el-GR" sz="1500" b="1" i="1" baseline="30000" dirty="0" smtClean="0">
                <a:solidFill>
                  <a:schemeClr val="tx2">
                    <a:lumMod val="75000"/>
                  </a:schemeClr>
                </a:solidFill>
              </a:rPr>
              <a:t>ος</a:t>
            </a:r>
            <a:r>
              <a:rPr lang="el-GR" sz="1500" b="1" i="1" dirty="0" smtClean="0">
                <a:solidFill>
                  <a:schemeClr val="tx2">
                    <a:lumMod val="75000"/>
                  </a:schemeClr>
                </a:solidFill>
              </a:rPr>
              <a:t> μακαρισμός </a:t>
            </a:r>
            <a:r>
              <a:rPr lang="el-GR" sz="1500" dirty="0" smtClean="0">
                <a:solidFill>
                  <a:schemeClr val="tx2">
                    <a:lumMod val="75000"/>
                  </a:schemeClr>
                </a:solidFill>
              </a:rPr>
              <a:t>Μακάριοί ἐστε ὅταν ὀνειδίσωσιν ὑμᾶς καὶ διώξωσιν καὶ εἴπωσιν πᾶν πονηρὸν καθ' ὑμῶν ψευδόμενοι ἕνεκεν ἐμοῦ</a:t>
            </a:r>
          </a:p>
          <a:p>
            <a:pPr>
              <a:buClr>
                <a:schemeClr val="tx2">
                  <a:lumMod val="75000"/>
                </a:schemeClr>
              </a:buClr>
              <a:buFont typeface="Wingdings" pitchFamily="2" charset="2"/>
              <a:buChar char="Ø"/>
            </a:pPr>
            <a:r>
              <a:rPr lang="el-GR" sz="1500" dirty="0" smtClean="0">
                <a:solidFill>
                  <a:schemeClr val="tx2">
                    <a:lumMod val="75000"/>
                  </a:schemeClr>
                </a:solidFill>
              </a:rPr>
              <a:t>      Μακάριοι είστε όταν σας χλευάσουν και σας καταδιώξουν και σας κακολογήσουν με κάθε ψεύτικη κατηγορία εξαιτίας μου</a:t>
            </a:r>
          </a:p>
          <a:p>
            <a:pPr>
              <a:buClr>
                <a:schemeClr val="tx2">
                  <a:lumMod val="75000"/>
                </a:schemeClr>
              </a:buClr>
              <a:buFont typeface="Wingdings" pitchFamily="2" charset="2"/>
              <a:buChar char="Ø"/>
            </a:pPr>
            <a:endParaRPr lang="el-GR" sz="1500" dirty="0">
              <a:solidFill>
                <a:schemeClr val="tx2">
                  <a:lumMod val="75000"/>
                </a:schemeClr>
              </a:solidFil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
                                            <p:txEl>
                                              <p:pRg st="0" end="0"/>
                                            </p:txEl>
                                          </p:spTgt>
                                        </p:tgtEl>
                                        <p:attrNameLst>
                                          <p:attrName>ppt_x</p:attrName>
                                        </p:attrNameLst>
                                      </p:cBhvr>
                                    </p:anim>
                                    <p:anim from="0" to="-1.0" calcmode="lin" valueType="num">
                                      <p:cBhvr>
                                        <p:cTn id="8" dur="200" decel="50000" autoRev="1" fill="hold">
                                          <p:stCondLst>
                                            <p:cond delay="600"/>
                                          </p:stCondLst>
                                        </p:cTn>
                                        <p:tgtEl>
                                          <p:spTgt spid="3">
                                            <p:txEl>
                                              <p:pRg st="0" end="0"/>
                                            </p:txEl>
                                          </p:spTgt>
                                        </p:tgtEl>
                                        <p:attrNameLst>
                                          <p:attrName>xshear</p:attrName>
                                        </p:attrNameLst>
                                      </p:cBhvr>
                                    </p:anim>
                                    <p:animScale>
                                      <p:cBhvr>
                                        <p:cTn id="9" dur="200" decel="100000" autoRev="1" fill="hold">
                                          <p:stCondLst>
                                            <p:cond delay="600"/>
                                          </p:stCondLst>
                                        </p:cTn>
                                        <p:tgtEl>
                                          <p:spTgt spid="3">
                                            <p:txEl>
                                              <p:pRg st="0" end="0"/>
                                            </p:txEl>
                                          </p:spTgt>
                                        </p:tgtEl>
                                      </p:cBhvr>
                                      <p:from x="100000" y="100000"/>
                                      <p:to x="80000" y="100000"/>
                                    </p:animScale>
                                    <p:anim by="(#ppt_h/3+#ppt_w*0.1)" calcmode="lin" valueType="num">
                                      <p:cBhvr additive="sum">
                                        <p:cTn id="10" dur="200" decel="100000" autoRev="1" fill="hold">
                                          <p:stCondLst>
                                            <p:cond delay="600"/>
                                          </p:stCondLst>
                                        </p:cTn>
                                        <p:tgtEl>
                                          <p:spTgt spid="3">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3">
                                            <p:txEl>
                                              <p:pRg st="1" end="1"/>
                                            </p:txEl>
                                          </p:spTgt>
                                        </p:tgtEl>
                                        <p:attrNameLst>
                                          <p:attrName>ppt_x</p:attrName>
                                        </p:attrNameLst>
                                      </p:cBhvr>
                                    </p:anim>
                                    <p:anim from="0" to="-1.0" calcmode="lin" valueType="num">
                                      <p:cBhvr>
                                        <p:cTn id="14" dur="200" decel="50000" autoRev="1" fill="hold">
                                          <p:stCondLst>
                                            <p:cond delay="600"/>
                                          </p:stCondLst>
                                        </p:cTn>
                                        <p:tgtEl>
                                          <p:spTgt spid="3">
                                            <p:txEl>
                                              <p:pRg st="1" end="1"/>
                                            </p:txEl>
                                          </p:spTgt>
                                        </p:tgtEl>
                                        <p:attrNameLst>
                                          <p:attrName>xshear</p:attrName>
                                        </p:attrNameLst>
                                      </p:cBhvr>
                                    </p:anim>
                                    <p:animScale>
                                      <p:cBhvr>
                                        <p:cTn id="15" dur="200" decel="100000" autoRev="1" fill="hold">
                                          <p:stCondLst>
                                            <p:cond delay="600"/>
                                          </p:stCondLst>
                                        </p:cTn>
                                        <p:tgtEl>
                                          <p:spTgt spid="3">
                                            <p:txEl>
                                              <p:pRg st="1" end="1"/>
                                            </p:txEl>
                                          </p:spTgt>
                                        </p:tgtEl>
                                      </p:cBhvr>
                                      <p:from x="100000" y="100000"/>
                                      <p:to x="80000" y="100000"/>
                                    </p:animScale>
                                    <p:anim by="(#ppt_h/3+#ppt_w*0.1)" calcmode="lin" valueType="num">
                                      <p:cBhvr additive="sum">
                                        <p:cTn id="16" dur="200" decel="100000" autoRev="1" fill="hold">
                                          <p:stCondLst>
                                            <p:cond delay="600"/>
                                          </p:stCondLst>
                                        </p:cTn>
                                        <p:tgtEl>
                                          <p:spTgt spid="3">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from="(-#ppt_w/2)" to="(#ppt_x)" calcmode="lin" valueType="num">
                                      <p:cBhvr>
                                        <p:cTn id="19" dur="600" fill="hold">
                                          <p:stCondLst>
                                            <p:cond delay="0"/>
                                          </p:stCondLst>
                                        </p:cTn>
                                        <p:tgtEl>
                                          <p:spTgt spid="3">
                                            <p:txEl>
                                              <p:pRg st="3" end="3"/>
                                            </p:txEl>
                                          </p:spTgt>
                                        </p:tgtEl>
                                        <p:attrNameLst>
                                          <p:attrName>ppt_x</p:attrName>
                                        </p:attrNameLst>
                                      </p:cBhvr>
                                    </p:anim>
                                    <p:anim from="0" to="-1.0" calcmode="lin" valueType="num">
                                      <p:cBhvr>
                                        <p:cTn id="20" dur="200" decel="50000" autoRev="1" fill="hold">
                                          <p:stCondLst>
                                            <p:cond delay="600"/>
                                          </p:stCondLst>
                                        </p:cTn>
                                        <p:tgtEl>
                                          <p:spTgt spid="3">
                                            <p:txEl>
                                              <p:pRg st="3" end="3"/>
                                            </p:txEl>
                                          </p:spTgt>
                                        </p:tgtEl>
                                        <p:attrNameLst>
                                          <p:attrName>xshear</p:attrName>
                                        </p:attrNameLst>
                                      </p:cBhvr>
                                    </p:anim>
                                    <p:animScale>
                                      <p:cBhvr>
                                        <p:cTn id="21" dur="200" decel="100000" autoRev="1" fill="hold">
                                          <p:stCondLst>
                                            <p:cond delay="600"/>
                                          </p:stCondLst>
                                        </p:cTn>
                                        <p:tgtEl>
                                          <p:spTgt spid="3">
                                            <p:txEl>
                                              <p:pRg st="3" end="3"/>
                                            </p:txEl>
                                          </p:spTgt>
                                        </p:tgtEl>
                                      </p:cBhvr>
                                      <p:from x="100000" y="100000"/>
                                      <p:to x="80000" y="100000"/>
                                    </p:animScale>
                                    <p:anim by="(#ppt_h/3+#ppt_w*0.1)" calcmode="lin" valueType="num">
                                      <p:cBhvr additive="sum">
                                        <p:cTn id="22" dur="200" decel="100000" autoRev="1" fill="hold">
                                          <p:stCondLst>
                                            <p:cond delay="600"/>
                                          </p:stCondLst>
                                        </p:cTn>
                                        <p:tgtEl>
                                          <p:spTgt spid="3">
                                            <p:txEl>
                                              <p:pRg st="3" end="3"/>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from="(-#ppt_w/2)" to="(#ppt_x)" calcmode="lin" valueType="num">
                                      <p:cBhvr>
                                        <p:cTn id="25" dur="600" fill="hold">
                                          <p:stCondLst>
                                            <p:cond delay="0"/>
                                          </p:stCondLst>
                                        </p:cTn>
                                        <p:tgtEl>
                                          <p:spTgt spid="3">
                                            <p:txEl>
                                              <p:pRg st="4" end="4"/>
                                            </p:txEl>
                                          </p:spTgt>
                                        </p:tgtEl>
                                        <p:attrNameLst>
                                          <p:attrName>ppt_x</p:attrName>
                                        </p:attrNameLst>
                                      </p:cBhvr>
                                    </p:anim>
                                    <p:anim from="0" to="-1.0" calcmode="lin" valueType="num">
                                      <p:cBhvr>
                                        <p:cTn id="26" dur="200" decel="50000" autoRev="1" fill="hold">
                                          <p:stCondLst>
                                            <p:cond delay="600"/>
                                          </p:stCondLst>
                                        </p:cTn>
                                        <p:tgtEl>
                                          <p:spTgt spid="3">
                                            <p:txEl>
                                              <p:pRg st="4" end="4"/>
                                            </p:txEl>
                                          </p:spTgt>
                                        </p:tgtEl>
                                        <p:attrNameLst>
                                          <p:attrName>xshear</p:attrName>
                                        </p:attrNameLst>
                                      </p:cBhvr>
                                    </p:anim>
                                    <p:animScale>
                                      <p:cBhvr>
                                        <p:cTn id="27" dur="200" decel="100000" autoRev="1" fill="hold">
                                          <p:stCondLst>
                                            <p:cond delay="600"/>
                                          </p:stCondLst>
                                        </p:cTn>
                                        <p:tgtEl>
                                          <p:spTgt spid="3">
                                            <p:txEl>
                                              <p:pRg st="4" end="4"/>
                                            </p:txEl>
                                          </p:spTgt>
                                        </p:tgtEl>
                                      </p:cBhvr>
                                      <p:from x="100000" y="100000"/>
                                      <p:to x="80000" y="100000"/>
                                    </p:animScale>
                                    <p:anim by="(#ppt_h/3+#ppt_w*0.1)" calcmode="lin" valueType="num">
                                      <p:cBhvr additive="sum">
                                        <p:cTn id="28" dur="200" decel="100000" autoRev="1" fill="hold">
                                          <p:stCondLst>
                                            <p:cond delay="600"/>
                                          </p:stCondLst>
                                        </p:cTn>
                                        <p:tgtEl>
                                          <p:spTgt spid="3">
                                            <p:txEl>
                                              <p:pRg st="4" end="4"/>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from="(-#ppt_w/2)" to="(#ppt_x)" calcmode="lin" valueType="num">
                                      <p:cBhvr>
                                        <p:cTn id="31" dur="600" fill="hold">
                                          <p:stCondLst>
                                            <p:cond delay="0"/>
                                          </p:stCondLst>
                                        </p:cTn>
                                        <p:tgtEl>
                                          <p:spTgt spid="3">
                                            <p:txEl>
                                              <p:pRg st="6" end="6"/>
                                            </p:txEl>
                                          </p:spTgt>
                                        </p:tgtEl>
                                        <p:attrNameLst>
                                          <p:attrName>ppt_x</p:attrName>
                                        </p:attrNameLst>
                                      </p:cBhvr>
                                    </p:anim>
                                    <p:anim from="0" to="-1.0" calcmode="lin" valueType="num">
                                      <p:cBhvr>
                                        <p:cTn id="32" dur="200" decel="50000" autoRev="1" fill="hold">
                                          <p:stCondLst>
                                            <p:cond delay="600"/>
                                          </p:stCondLst>
                                        </p:cTn>
                                        <p:tgtEl>
                                          <p:spTgt spid="3">
                                            <p:txEl>
                                              <p:pRg st="6" end="6"/>
                                            </p:txEl>
                                          </p:spTgt>
                                        </p:tgtEl>
                                        <p:attrNameLst>
                                          <p:attrName>xshear</p:attrName>
                                        </p:attrNameLst>
                                      </p:cBhvr>
                                    </p:anim>
                                    <p:animScale>
                                      <p:cBhvr>
                                        <p:cTn id="33" dur="200" decel="100000" autoRev="1" fill="hold">
                                          <p:stCondLst>
                                            <p:cond delay="600"/>
                                          </p:stCondLst>
                                        </p:cTn>
                                        <p:tgtEl>
                                          <p:spTgt spid="3">
                                            <p:txEl>
                                              <p:pRg st="6" end="6"/>
                                            </p:txEl>
                                          </p:spTgt>
                                        </p:tgtEl>
                                      </p:cBhvr>
                                      <p:from x="100000" y="100000"/>
                                      <p:to x="80000" y="100000"/>
                                    </p:animScale>
                                    <p:anim by="(#ppt_h/3+#ppt_w*0.1)" calcmode="lin" valueType="num">
                                      <p:cBhvr additive="sum">
                                        <p:cTn id="34" dur="200" decel="100000" autoRev="1" fill="hold">
                                          <p:stCondLst>
                                            <p:cond delay="600"/>
                                          </p:stCondLst>
                                        </p:cTn>
                                        <p:tgtEl>
                                          <p:spTgt spid="3">
                                            <p:txEl>
                                              <p:pRg st="6" end="6"/>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from="(-#ppt_w/2)" to="(#ppt_x)" calcmode="lin" valueType="num">
                                      <p:cBhvr>
                                        <p:cTn id="37" dur="600" fill="hold">
                                          <p:stCondLst>
                                            <p:cond delay="0"/>
                                          </p:stCondLst>
                                        </p:cTn>
                                        <p:tgtEl>
                                          <p:spTgt spid="3">
                                            <p:txEl>
                                              <p:pRg st="7" end="7"/>
                                            </p:txEl>
                                          </p:spTgt>
                                        </p:tgtEl>
                                        <p:attrNameLst>
                                          <p:attrName>ppt_x</p:attrName>
                                        </p:attrNameLst>
                                      </p:cBhvr>
                                    </p:anim>
                                    <p:anim from="0" to="-1.0" calcmode="lin" valueType="num">
                                      <p:cBhvr>
                                        <p:cTn id="38" dur="200" decel="50000" autoRev="1" fill="hold">
                                          <p:stCondLst>
                                            <p:cond delay="600"/>
                                          </p:stCondLst>
                                        </p:cTn>
                                        <p:tgtEl>
                                          <p:spTgt spid="3">
                                            <p:txEl>
                                              <p:pRg st="7" end="7"/>
                                            </p:txEl>
                                          </p:spTgt>
                                        </p:tgtEl>
                                        <p:attrNameLst>
                                          <p:attrName>xshear</p:attrName>
                                        </p:attrNameLst>
                                      </p:cBhvr>
                                    </p:anim>
                                    <p:animScale>
                                      <p:cBhvr>
                                        <p:cTn id="39" dur="200" decel="100000" autoRev="1" fill="hold">
                                          <p:stCondLst>
                                            <p:cond delay="600"/>
                                          </p:stCondLst>
                                        </p:cTn>
                                        <p:tgtEl>
                                          <p:spTgt spid="3">
                                            <p:txEl>
                                              <p:pRg st="7" end="7"/>
                                            </p:txEl>
                                          </p:spTgt>
                                        </p:tgtEl>
                                      </p:cBhvr>
                                      <p:from x="100000" y="100000"/>
                                      <p:to x="80000" y="100000"/>
                                    </p:animScale>
                                    <p:anim by="(#ppt_h/3+#ppt_w*0.1)" calcmode="lin" valueType="num">
                                      <p:cBhvr additive="sum">
                                        <p:cTn id="40" dur="200" decel="100000" autoRev="1" fill="hold">
                                          <p:stCondLst>
                                            <p:cond delay="600"/>
                                          </p:stCondLst>
                                        </p:cTn>
                                        <p:tgtEl>
                                          <p:spTgt spid="3">
                                            <p:txEl>
                                              <p:pRg st="7" end="7"/>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from="(-#ppt_w/2)" to="(#ppt_x)" calcmode="lin" valueType="num">
                                      <p:cBhvr>
                                        <p:cTn id="43" dur="600" fill="hold">
                                          <p:stCondLst>
                                            <p:cond delay="0"/>
                                          </p:stCondLst>
                                        </p:cTn>
                                        <p:tgtEl>
                                          <p:spTgt spid="3">
                                            <p:txEl>
                                              <p:pRg st="9" end="9"/>
                                            </p:txEl>
                                          </p:spTgt>
                                        </p:tgtEl>
                                        <p:attrNameLst>
                                          <p:attrName>ppt_x</p:attrName>
                                        </p:attrNameLst>
                                      </p:cBhvr>
                                    </p:anim>
                                    <p:anim from="0" to="-1.0" calcmode="lin" valueType="num">
                                      <p:cBhvr>
                                        <p:cTn id="44" dur="200" decel="50000" autoRev="1" fill="hold">
                                          <p:stCondLst>
                                            <p:cond delay="600"/>
                                          </p:stCondLst>
                                        </p:cTn>
                                        <p:tgtEl>
                                          <p:spTgt spid="3">
                                            <p:txEl>
                                              <p:pRg st="9" end="9"/>
                                            </p:txEl>
                                          </p:spTgt>
                                        </p:tgtEl>
                                        <p:attrNameLst>
                                          <p:attrName>xshear</p:attrName>
                                        </p:attrNameLst>
                                      </p:cBhvr>
                                    </p:anim>
                                    <p:animScale>
                                      <p:cBhvr>
                                        <p:cTn id="45" dur="200" decel="100000" autoRev="1" fill="hold">
                                          <p:stCondLst>
                                            <p:cond delay="600"/>
                                          </p:stCondLst>
                                        </p:cTn>
                                        <p:tgtEl>
                                          <p:spTgt spid="3">
                                            <p:txEl>
                                              <p:pRg st="9" end="9"/>
                                            </p:txEl>
                                          </p:spTgt>
                                        </p:tgtEl>
                                      </p:cBhvr>
                                      <p:from x="100000" y="100000"/>
                                      <p:to x="80000" y="100000"/>
                                    </p:animScale>
                                    <p:anim by="(#ppt_h/3+#ppt_w*0.1)" calcmode="lin" valueType="num">
                                      <p:cBhvr additive="sum">
                                        <p:cTn id="46" dur="200" decel="100000" autoRev="1" fill="hold">
                                          <p:stCondLst>
                                            <p:cond delay="600"/>
                                          </p:stCondLst>
                                        </p:cTn>
                                        <p:tgtEl>
                                          <p:spTgt spid="3">
                                            <p:txEl>
                                              <p:pRg st="9" end="9"/>
                                            </p:txEl>
                                          </p:spTgt>
                                        </p:tgtEl>
                                        <p:attrNameLst>
                                          <p:attrName>ppt_x</p:attrName>
                                        </p:attrNameLst>
                                      </p:cBhvr>
                                    </p:anim>
                                  </p:childTnLst>
                                </p:cTn>
                              </p:par>
                              <p:par>
                                <p:cTn id="47" presetID="34"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49" dur="600" fill="hold">
                                          <p:stCondLst>
                                            <p:cond delay="0"/>
                                          </p:stCondLst>
                                        </p:cTn>
                                        <p:tgtEl>
                                          <p:spTgt spid="3">
                                            <p:txEl>
                                              <p:pRg st="10" end="10"/>
                                            </p:txEl>
                                          </p:spTgt>
                                        </p:tgtEl>
                                        <p:attrNameLst>
                                          <p:attrName>ppt_x</p:attrName>
                                        </p:attrNameLst>
                                      </p:cBhvr>
                                    </p:anim>
                                    <p:anim from="0" to="-1.0" calcmode="lin" valueType="num">
                                      <p:cBhvr>
                                        <p:cTn id="50" dur="200" decel="50000" autoRev="1" fill="hold">
                                          <p:stCondLst>
                                            <p:cond delay="600"/>
                                          </p:stCondLst>
                                        </p:cTn>
                                        <p:tgtEl>
                                          <p:spTgt spid="3">
                                            <p:txEl>
                                              <p:pRg st="10" end="10"/>
                                            </p:txEl>
                                          </p:spTgt>
                                        </p:tgtEl>
                                        <p:attrNameLst>
                                          <p:attrName>xshear</p:attrName>
                                        </p:attrNameLst>
                                      </p:cBhvr>
                                    </p:anim>
                                    <p:animScale>
                                      <p:cBhvr>
                                        <p:cTn id="51" dur="200" decel="100000" autoRev="1" fill="hold">
                                          <p:stCondLst>
                                            <p:cond delay="600"/>
                                          </p:stCondLst>
                                        </p:cTn>
                                        <p:tgtEl>
                                          <p:spTgt spid="3">
                                            <p:txEl>
                                              <p:pRg st="10" end="10"/>
                                            </p:txEl>
                                          </p:spTgt>
                                        </p:tgtEl>
                                      </p:cBhvr>
                                      <p:from x="100000" y="100000"/>
                                      <p:to x="80000" y="100000"/>
                                    </p:animScale>
                                    <p:anim by="(#ppt_h/3+#ppt_w*0.1)" calcmode="lin" valueType="num">
                                      <p:cBhvr additive="sum">
                                        <p:cTn id="52" dur="200" decel="100000" autoRev="1" fill="hold">
                                          <p:stCondLst>
                                            <p:cond delay="600"/>
                                          </p:stCondLst>
                                        </p:cTn>
                                        <p:tgtEl>
                                          <p:spTgt spid="3">
                                            <p:txEl>
                                              <p:pRg st="10" end="10"/>
                                            </p:txEl>
                                          </p:spTgt>
                                        </p:tgtEl>
                                        <p:attrNameLst>
                                          <p:attrName>ppt_x</p:attrName>
                                        </p:attrNameLst>
                                      </p:cBhvr>
                                    </p:anim>
                                  </p:childTnLst>
                                </p:cTn>
                              </p:par>
                              <p:par>
                                <p:cTn id="53" presetID="34" presetClass="entr" presetSubtype="0"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from="(-#ppt_w/2)" to="(#ppt_x)" calcmode="lin" valueType="num">
                                      <p:cBhvr>
                                        <p:cTn id="55" dur="600" fill="hold">
                                          <p:stCondLst>
                                            <p:cond delay="0"/>
                                          </p:stCondLst>
                                        </p:cTn>
                                        <p:tgtEl>
                                          <p:spTgt spid="3">
                                            <p:txEl>
                                              <p:pRg st="12" end="12"/>
                                            </p:txEl>
                                          </p:spTgt>
                                        </p:tgtEl>
                                        <p:attrNameLst>
                                          <p:attrName>ppt_x</p:attrName>
                                        </p:attrNameLst>
                                      </p:cBhvr>
                                    </p:anim>
                                    <p:anim from="0" to="-1.0" calcmode="lin" valueType="num">
                                      <p:cBhvr>
                                        <p:cTn id="56" dur="200" decel="50000" autoRev="1" fill="hold">
                                          <p:stCondLst>
                                            <p:cond delay="600"/>
                                          </p:stCondLst>
                                        </p:cTn>
                                        <p:tgtEl>
                                          <p:spTgt spid="3">
                                            <p:txEl>
                                              <p:pRg st="12" end="12"/>
                                            </p:txEl>
                                          </p:spTgt>
                                        </p:tgtEl>
                                        <p:attrNameLst>
                                          <p:attrName>xshear</p:attrName>
                                        </p:attrNameLst>
                                      </p:cBhvr>
                                    </p:anim>
                                    <p:animScale>
                                      <p:cBhvr>
                                        <p:cTn id="57" dur="200" decel="100000" autoRev="1" fill="hold">
                                          <p:stCondLst>
                                            <p:cond delay="600"/>
                                          </p:stCondLst>
                                        </p:cTn>
                                        <p:tgtEl>
                                          <p:spTgt spid="3">
                                            <p:txEl>
                                              <p:pRg st="12" end="12"/>
                                            </p:txEl>
                                          </p:spTgt>
                                        </p:tgtEl>
                                      </p:cBhvr>
                                      <p:from x="100000" y="100000"/>
                                      <p:to x="80000" y="100000"/>
                                    </p:animScale>
                                    <p:anim by="(#ppt_h/3+#ppt_w*0.1)" calcmode="lin" valueType="num">
                                      <p:cBhvr additive="sum">
                                        <p:cTn id="58" dur="200" decel="100000" autoRev="1" fill="hold">
                                          <p:stCondLst>
                                            <p:cond delay="600"/>
                                          </p:stCondLst>
                                        </p:cTn>
                                        <p:tgtEl>
                                          <p:spTgt spid="3">
                                            <p:txEl>
                                              <p:pRg st="12" end="12"/>
                                            </p:txEl>
                                          </p:spTgt>
                                        </p:tgtEl>
                                        <p:attrNameLst>
                                          <p:attrName>ppt_x</p:attrName>
                                        </p:attrNameLst>
                                      </p:cBhvr>
                                    </p:anim>
                                  </p:childTnLst>
                                </p:cTn>
                              </p:par>
                              <p:par>
                                <p:cTn id="59" presetID="34" presetClass="entr" presetSubtype="0" fill="hold" nodeType="with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from="(-#ppt_w/2)" to="(#ppt_x)" calcmode="lin" valueType="num">
                                      <p:cBhvr>
                                        <p:cTn id="61" dur="600" fill="hold">
                                          <p:stCondLst>
                                            <p:cond delay="0"/>
                                          </p:stCondLst>
                                        </p:cTn>
                                        <p:tgtEl>
                                          <p:spTgt spid="3">
                                            <p:txEl>
                                              <p:pRg st="13" end="13"/>
                                            </p:txEl>
                                          </p:spTgt>
                                        </p:tgtEl>
                                        <p:attrNameLst>
                                          <p:attrName>ppt_x</p:attrName>
                                        </p:attrNameLst>
                                      </p:cBhvr>
                                    </p:anim>
                                    <p:anim from="0" to="-1.0" calcmode="lin" valueType="num">
                                      <p:cBhvr>
                                        <p:cTn id="62" dur="200" decel="50000" autoRev="1" fill="hold">
                                          <p:stCondLst>
                                            <p:cond delay="600"/>
                                          </p:stCondLst>
                                        </p:cTn>
                                        <p:tgtEl>
                                          <p:spTgt spid="3">
                                            <p:txEl>
                                              <p:pRg st="13" end="13"/>
                                            </p:txEl>
                                          </p:spTgt>
                                        </p:tgtEl>
                                        <p:attrNameLst>
                                          <p:attrName>xshear</p:attrName>
                                        </p:attrNameLst>
                                      </p:cBhvr>
                                    </p:anim>
                                    <p:animScale>
                                      <p:cBhvr>
                                        <p:cTn id="63" dur="200" decel="100000" autoRev="1" fill="hold">
                                          <p:stCondLst>
                                            <p:cond delay="600"/>
                                          </p:stCondLst>
                                        </p:cTn>
                                        <p:tgtEl>
                                          <p:spTgt spid="3">
                                            <p:txEl>
                                              <p:pRg st="13" end="13"/>
                                            </p:txEl>
                                          </p:spTgt>
                                        </p:tgtEl>
                                      </p:cBhvr>
                                      <p:from x="100000" y="100000"/>
                                      <p:to x="80000" y="100000"/>
                                    </p:animScale>
                                    <p:anim by="(#ppt_h/3+#ppt_w*0.1)" calcmode="lin" valueType="num">
                                      <p:cBhvr additive="sum">
                                        <p:cTn id="64" dur="200" decel="100000" autoRev="1" fill="hold">
                                          <p:stCondLst>
                                            <p:cond delay="600"/>
                                          </p:stCondLst>
                                        </p:cTn>
                                        <p:tgtEl>
                                          <p:spTgt spid="3">
                                            <p:txEl>
                                              <p:pRg st="13" end="1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Τι επιτυγχάνεται με τους μακαρισμούς</a:t>
            </a:r>
            <a:endParaRPr lang="el-GR" sz="3200" dirty="0"/>
          </a:p>
        </p:txBody>
      </p:sp>
      <p:sp>
        <p:nvSpPr>
          <p:cNvPr id="3" name="2 - Θέση περιεχομένου"/>
          <p:cNvSpPr>
            <a:spLocks noGrp="1"/>
          </p:cNvSpPr>
          <p:nvPr>
            <p:ph idx="1"/>
          </p:nvPr>
        </p:nvSpPr>
        <p:spPr/>
        <p:txBody>
          <a:bodyPr>
            <a:normAutofit/>
          </a:bodyPr>
          <a:lstStyle/>
          <a:p>
            <a:pPr>
              <a:buClr>
                <a:schemeClr val="tx2">
                  <a:lumMod val="75000"/>
                </a:schemeClr>
              </a:buClr>
              <a:buFont typeface="Wingdings" pitchFamily="2" charset="2"/>
              <a:buChar char="Ø"/>
            </a:pPr>
            <a:r>
              <a:rPr lang="el-GR" sz="1500" dirty="0" smtClean="0">
                <a:solidFill>
                  <a:schemeClr val="tx2">
                    <a:lumMod val="75000"/>
                  </a:schemeClr>
                </a:solidFill>
              </a:rPr>
              <a:t>Ο Χριστός με τους μακαρισμούς ουσιαστικά περιγράφει τα χαρακτηριστικά που θα πρέπει να έχει ένας πιστός για να θεωρείται μακάριος και ευνοούμενος από τον Θεό. Ταυτόχρονα αναφέρεται στις αξίες που πρέπει να έχουν οι χριστιανοί έτσι ώστε να ζουν σύμφωνα με το θέλημα του Θεού . Ακόμη εκτός από τις συμβουλές που δίνει , ο Κύριος διασαφηνίζει πως μακάριοι είναι επίσης αυτοί που θα παραμείνουν πιστοί παρά του διωγμούς και τους χλευασμούς  που μπορεί να δεχτούν και θα υπερασπιστούν το θέλημα του Θεού με κάθε τρόπο. </a:t>
            </a:r>
            <a:r>
              <a:rPr lang="el-GR" sz="1500" dirty="0" smtClean="0">
                <a:solidFill>
                  <a:schemeClr val="tx2">
                    <a:lumMod val="75000"/>
                  </a:schemeClr>
                </a:solidFill>
              </a:rPr>
              <a:t>Τέλος </a:t>
            </a:r>
            <a:r>
              <a:rPr lang="el-GR" sz="1500" dirty="0" smtClean="0">
                <a:solidFill>
                  <a:schemeClr val="tx2">
                    <a:lumMod val="75000"/>
                  </a:schemeClr>
                </a:solidFill>
              </a:rPr>
              <a:t>οι μακαρισμοί είναι λιτοί , περιεκτικοί και σαφείς ως προς το νόημα τους , έτσι ώστε να μπορούν να είναι κατανοητοί από όλους τους χριστιανούς .</a:t>
            </a:r>
            <a:endParaRPr lang="el-GR" sz="1500" dirty="0">
              <a:solidFill>
                <a:schemeClr val="tx2">
                  <a:lumMod val="75000"/>
                </a:schemeClr>
              </a:solidFill>
            </a:endParaRPr>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t>Πηγές</a:t>
            </a:r>
            <a:endParaRPr lang="el-GR" sz="3200" dirty="0"/>
          </a:p>
        </p:txBody>
      </p:sp>
      <p:sp>
        <p:nvSpPr>
          <p:cNvPr id="3" name="2 - Θέση περιεχομένου"/>
          <p:cNvSpPr>
            <a:spLocks noGrp="1"/>
          </p:cNvSpPr>
          <p:nvPr>
            <p:ph idx="1"/>
          </p:nvPr>
        </p:nvSpPr>
        <p:spPr/>
        <p:txBody>
          <a:bodyPr>
            <a:normAutofit/>
          </a:bodyPr>
          <a:lstStyle/>
          <a:p>
            <a:pPr>
              <a:buClr>
                <a:schemeClr val="tx2">
                  <a:lumMod val="75000"/>
                </a:schemeClr>
              </a:buClr>
              <a:buFont typeface="Wingdings" pitchFamily="2" charset="2"/>
              <a:buChar char="Ø"/>
            </a:pPr>
            <a:r>
              <a:rPr lang="en-US" sz="1500" dirty="0" smtClean="0">
                <a:solidFill>
                  <a:schemeClr val="tx2">
                    <a:lumMod val="75000"/>
                  </a:schemeClr>
                </a:solidFill>
                <a:hlinkClick r:id="rId2"/>
              </a:rPr>
              <a:t>http://laptonarchives.blogspot.gr/2013/10/blog-post_7.html</a:t>
            </a:r>
            <a:endParaRPr lang="el-GR" sz="1500" dirty="0" smtClean="0">
              <a:solidFill>
                <a:schemeClr val="tx2">
                  <a:lumMod val="75000"/>
                </a:schemeClr>
              </a:solidFill>
            </a:endParaRPr>
          </a:p>
          <a:p>
            <a:pPr>
              <a:buClr>
                <a:schemeClr val="tx2">
                  <a:lumMod val="75000"/>
                </a:schemeClr>
              </a:buClr>
              <a:buFont typeface="Wingdings" pitchFamily="2" charset="2"/>
              <a:buChar char="Ø"/>
            </a:pPr>
            <a:r>
              <a:rPr lang="en-US" sz="1500" dirty="0" smtClean="0">
                <a:solidFill>
                  <a:schemeClr val="tx2">
                    <a:lumMod val="75000"/>
                  </a:schemeClr>
                </a:solidFill>
                <a:hlinkClick r:id="rId3"/>
              </a:rPr>
              <a:t>https://www.pemptousia.gr/2015/09/i-makarismi-anatrepoun-tin-kosmiki-logiki-i-chrisostomos/</a:t>
            </a:r>
            <a:endParaRPr lang="el-GR" sz="1500" dirty="0" smtClean="0">
              <a:solidFill>
                <a:schemeClr val="tx2">
                  <a:lumMod val="75000"/>
                </a:schemeClr>
              </a:solidFill>
            </a:endParaRPr>
          </a:p>
          <a:p>
            <a:pPr>
              <a:buClr>
                <a:schemeClr val="tx2">
                  <a:lumMod val="75000"/>
                </a:schemeClr>
              </a:buClr>
              <a:buFont typeface="Wingdings" pitchFamily="2" charset="2"/>
              <a:buChar char="Ø"/>
            </a:pPr>
            <a:r>
              <a:rPr lang="en-US" sz="1500" dirty="0" smtClean="0">
                <a:solidFill>
                  <a:schemeClr val="tx2">
                    <a:lumMod val="75000"/>
                  </a:schemeClr>
                </a:solidFill>
                <a:hlinkClick r:id="rId4"/>
              </a:rPr>
              <a:t>http://iep.edu.gr/index.php/el/40-thriskeftika1/521-thriskeftika-didaktiko-yliko-gymnasio</a:t>
            </a:r>
            <a:endParaRPr lang="el-GR" sz="1500" dirty="0" smtClean="0">
              <a:solidFill>
                <a:schemeClr val="tx2">
                  <a:lumMod val="75000"/>
                </a:schemeClr>
              </a:solidFill>
            </a:endParaRPr>
          </a:p>
          <a:p>
            <a:pPr>
              <a:buClr>
                <a:schemeClr val="tx2">
                  <a:lumMod val="75000"/>
                </a:schemeClr>
              </a:buClr>
              <a:buFont typeface="Wingdings" pitchFamily="2" charset="2"/>
              <a:buChar char="Ø"/>
            </a:pPr>
            <a:endParaRPr lang="el-GR" sz="1500" dirty="0">
              <a:solidFill>
                <a:schemeClr val="tx2">
                  <a:lumMod val="75000"/>
                </a:schemeClr>
              </a:solidFill>
            </a:endParaRPr>
          </a:p>
        </p:txBody>
      </p:sp>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74</TotalTime>
  <Words>497</Words>
  <Application>Microsoft Office PowerPoint</Application>
  <PresentationFormat>Προβολή στην οθόνη (4:3)</PresentationFormat>
  <Paragraphs>39</Paragraphs>
  <Slides>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6</vt:i4>
      </vt:variant>
    </vt:vector>
  </HeadingPairs>
  <TitlesOfParts>
    <vt:vector size="7" baseType="lpstr">
      <vt:lpstr>Αστικό</vt:lpstr>
      <vt:lpstr>Μακαρισμοί Θεματική ενότητα 2</vt:lpstr>
      <vt:lpstr>Εισαγωγή</vt:lpstr>
      <vt:lpstr>Ποιοί είναι οι μακαρισμοί</vt:lpstr>
      <vt:lpstr>Διαφάνεια 4</vt:lpstr>
      <vt:lpstr>Τι επιτυγχάνεται με τους μακαρισμούς</vt:lpstr>
      <vt:lpstr>Πηγές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Μακαρισμοί</dc:title>
  <dc:creator>Μένιος</dc:creator>
  <cp:lastModifiedBy>Μένιος</cp:lastModifiedBy>
  <cp:revision>11</cp:revision>
  <dcterms:created xsi:type="dcterms:W3CDTF">2016-11-09T21:09:11Z</dcterms:created>
  <dcterms:modified xsi:type="dcterms:W3CDTF">2016-11-10T20:49:01Z</dcterms:modified>
</cp:coreProperties>
</file>