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6" r:id="rId11"/>
    <p:sldId id="269" r:id="rId12"/>
    <p:sldId id="268" r:id="rId13"/>
    <p:sldId id="267" r:id="rId14"/>
    <p:sldId id="270"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4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20" name="Footer Placeholder 19"/>
          <p:cNvSpPr>
            <a:spLocks noGrp="1"/>
          </p:cNvSpPr>
          <p:nvPr>
            <p:ph type="ftr" sz="quarter" idx="11"/>
          </p:nvPr>
        </p:nvSpPr>
        <p:spPr/>
        <p:txBody>
          <a:bodyPr/>
          <a:lstStyle>
            <a:extLst/>
          </a:lstStyle>
          <a:p>
            <a:endParaRPr lang="el-GR"/>
          </a:p>
        </p:txBody>
      </p:sp>
      <p:sp>
        <p:nvSpPr>
          <p:cNvPr id="10" name="Slide Number Placeholder 9"/>
          <p:cNvSpPr>
            <a:spLocks noGrp="1"/>
          </p:cNvSpPr>
          <p:nvPr>
            <p:ph type="sldNum" sz="quarter" idx="12"/>
          </p:nvPr>
        </p:nvSpPr>
        <p:spPr/>
        <p:txBody>
          <a:bodyPr/>
          <a:lstStyle>
            <a:extLst/>
          </a:lstStyle>
          <a:p>
            <a:fld id="{40712EE7-1E66-42F6-9829-A499E2051E37}" type="slidenum">
              <a:rPr lang="el-GR" smtClean="0"/>
              <a:pPr/>
              <a:t>‹#›</a:t>
            </a:fld>
            <a:endParaRPr lang="el-G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0712EE7-1E66-42F6-9829-A499E2051E37}" type="slidenum">
              <a:rPr lang="el-GR" smtClean="0"/>
              <a:pPr/>
              <a:t>‹#›</a:t>
            </a:fld>
            <a:endParaRPr lang="el-G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40712EE7-1E66-42F6-9829-A499E2051E37}" type="slidenum">
              <a:rPr lang="el-GR" smtClean="0"/>
              <a:pPr/>
              <a:t>‹#›</a:t>
            </a:fld>
            <a:endParaRPr lang="el-G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0712EE7-1E66-42F6-9829-A499E2051E3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AE76E5C-524A-4A0C-80A7-8508BCCCFF93}" type="datetimeFigureOut">
              <a:rPr lang="el-GR" smtClean="0"/>
              <a:pPr/>
              <a:t>20/11/2016</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0712EE7-1E66-42F6-9829-A499E2051E37}" type="slidenum">
              <a:rPr lang="el-GR" smtClean="0"/>
              <a:pPr/>
              <a:t>‹#›</a:t>
            </a:fld>
            <a:endParaRPr lang="el-G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AE76E5C-524A-4A0C-80A7-8508BCCCFF93}" type="datetimeFigureOut">
              <a:rPr lang="el-GR" smtClean="0"/>
              <a:pPr/>
              <a:t>20/11/2016</a:t>
            </a:fld>
            <a:endParaRPr lang="el-G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0712EE7-1E66-42F6-9829-A499E2051E37}" type="slidenum">
              <a:rPr lang="el-GR" smtClean="0"/>
              <a:pPr/>
              <a:t>‹#›</a:t>
            </a:fld>
            <a:endParaRPr lang="el-G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iakonima.gr/" TargetMode="External"/><Relationship Id="rId2" Type="http://schemas.openxmlformats.org/officeDocument/2006/relationships/hyperlink" Target="https://imkykkou.wordpress.com/" TargetMode="External"/><Relationship Id="rId1" Type="http://schemas.openxmlformats.org/officeDocument/2006/relationships/slideLayout" Target="../slideLayouts/slideLayout2.xml"/><Relationship Id="rId5" Type="http://schemas.openxmlformats.org/officeDocument/2006/relationships/hyperlink" Target="https://el.wikipedia.org/" TargetMode="External"/><Relationship Id="rId4" Type="http://schemas.openxmlformats.org/officeDocument/2006/relationships/hyperlink" Target="http://cosmopoliti.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808" y="1772816"/>
            <a:ext cx="6110496" cy="1472184"/>
          </a:xfrm>
        </p:spPr>
        <p:txBody>
          <a:bodyPr>
            <a:normAutofit/>
          </a:bodyPr>
          <a:lstStyle/>
          <a:p>
            <a:r>
              <a:rPr lang="el-GR" dirty="0" smtClean="0"/>
              <a:t>Το δέντρο ή ρίζα </a:t>
            </a:r>
            <a:br>
              <a:rPr lang="el-GR" dirty="0" smtClean="0"/>
            </a:br>
            <a:r>
              <a:rPr lang="el-GR" dirty="0" smtClean="0"/>
              <a:t>του Ιεσσαί</a:t>
            </a:r>
            <a:endParaRPr lang="el-GR" dirty="0"/>
          </a:p>
        </p:txBody>
      </p:sp>
      <p:sp>
        <p:nvSpPr>
          <p:cNvPr id="3" name="Subtitle 2"/>
          <p:cNvSpPr>
            <a:spLocks noGrp="1"/>
          </p:cNvSpPr>
          <p:nvPr>
            <p:ph type="subTitle" idx="1"/>
          </p:nvPr>
        </p:nvSpPr>
        <p:spPr>
          <a:xfrm>
            <a:off x="1835696" y="4365104"/>
            <a:ext cx="4618856" cy="2376264"/>
          </a:xfrm>
        </p:spPr>
        <p:txBody>
          <a:bodyPr>
            <a:normAutofit/>
          </a:bodyPr>
          <a:lstStyle/>
          <a:p>
            <a:pPr algn="r"/>
            <a:r>
              <a:rPr lang="el-GR" sz="3800" i="1" dirty="0" smtClean="0">
                <a:solidFill>
                  <a:schemeClr val="accent1">
                    <a:lumMod val="75000"/>
                  </a:schemeClr>
                </a:solidFill>
                <a:effectLst>
                  <a:outerShdw blurRad="38100" dist="38100" dir="2700000" algn="tl">
                    <a:srgbClr val="000000">
                      <a:alpha val="43137"/>
                    </a:srgbClr>
                  </a:outerShdw>
                </a:effectLst>
                <a:latin typeface="Gabriola" pitchFamily="82" charset="0"/>
              </a:rPr>
              <a:t>Παραδεισοκόλαση</a:t>
            </a:r>
          </a:p>
          <a:p>
            <a:pPr algn="r"/>
            <a:endParaRPr lang="el-GR" dirty="0" smtClean="0"/>
          </a:p>
          <a:p>
            <a:pPr algn="r"/>
            <a:r>
              <a:rPr lang="el-GR" sz="2000" b="1" i="1" dirty="0" smtClean="0"/>
              <a:t>Ειρήνη Παπαδοπούλου, Χρήστος Πολύμος, Παναγιώτης Τσιακίρης, Μαρία Φύτρου, Χρήστος Χρηστάκης </a:t>
            </a:r>
            <a:endParaRPr lang="el-GR" sz="2000" b="1" i="1" dirty="0"/>
          </a:p>
        </p:txBody>
      </p:sp>
      <p:pic>
        <p:nvPicPr>
          <p:cNvPr id="4" name="Picture 3" descr="170px-France_Chartres_JesseTree_c1145_a.jpg"/>
          <p:cNvPicPr>
            <a:picLocks noChangeAspect="1"/>
          </p:cNvPicPr>
          <p:nvPr/>
        </p:nvPicPr>
        <p:blipFill>
          <a:blip r:embed="rId2" cstate="print"/>
          <a:stretch>
            <a:fillRect/>
          </a:stretch>
        </p:blipFill>
        <p:spPr>
          <a:xfrm>
            <a:off x="6901961" y="0"/>
            <a:ext cx="2242039" cy="6858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par>
                          <p:cTn id="12" fill="hold">
                            <p:stCondLst>
                              <p:cond delay="6200"/>
                            </p:stCondLst>
                            <p:childTnLst>
                              <p:par>
                                <p:cTn id="13" presetID="38" presetClass="entr" presetSubtype="0" accel="50000" fill="hold" nodeType="afterEffect">
                                  <p:stCondLst>
                                    <p:cond delay="100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910" fill="hold">
                                          <p:stCondLst>
                                            <p:cond delay="0"/>
                                          </p:stCondLst>
                                        </p:cTn>
                                        <p:tgtEl>
                                          <p:spTgt spid="3">
                                            <p:txEl>
                                              <p:pRg st="0" end="0"/>
                                            </p:txEl>
                                          </p:spTgt>
                                        </p:tgtEl>
                                        <p:attrNameLst>
                                          <p:attrName>style.rotation</p:attrName>
                                        </p:attrNameLst>
                                      </p:cBhvr>
                                      <p:to>
                                        <p:strVal val="-45.0"/>
                                      </p:to>
                                    </p:set>
                                    <p:anim calcmode="lin" valueType="num">
                                      <p:cBhvr>
                                        <p:cTn id="16" dur="910" fill="hold">
                                          <p:stCondLst>
                                            <p:cond delay="910"/>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910"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312" decel="50000" autoRev="1" fill="hold">
                                          <p:stCondLst>
                                            <p:cond delay="910"/>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272" fill="hold">
                                          <p:stCondLst>
                                            <p:cond delay="1728"/>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23200"/>
                            </p:stCondLst>
                            <p:childTnLst>
                              <p:par>
                                <p:cTn id="21" presetID="41" presetClass="entr" presetSubtype="0" fill="hold" nodeType="afterEffect">
                                  <p:stCondLst>
                                    <p:cond delay="50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dirty="0"/>
          </a:p>
        </p:txBody>
      </p:sp>
      <p:sp>
        <p:nvSpPr>
          <p:cNvPr id="2" name="Content Placeholder 1"/>
          <p:cNvSpPr>
            <a:spLocks noGrp="1"/>
          </p:cNvSpPr>
          <p:nvPr>
            <p:ph idx="1"/>
          </p:nvPr>
        </p:nvSpPr>
        <p:spPr>
          <a:xfrm>
            <a:off x="1187624" y="1772816"/>
            <a:ext cx="7704856" cy="3744416"/>
          </a:xfrm>
        </p:spPr>
        <p:txBody>
          <a:bodyPr>
            <a:noAutofit/>
          </a:bodyPr>
          <a:lstStyle/>
          <a:p>
            <a:pPr marL="0" indent="0">
              <a:lnSpc>
                <a:spcPct val="150000"/>
              </a:lnSpc>
              <a:buNone/>
            </a:pPr>
            <a:r>
              <a:rPr lang="el-GR" sz="2400" dirty="0" smtClean="0"/>
              <a:t>Ο προφήτης Ησαΐας οραματίζεται έναν  ερχόμενο κόσμο Αγάπης και τελειότητας  όπου βασιλεύει η πίστη και η  δικαιοσύνη, οι φτωχοί και οι ταπεινοί προστατεύονται.  Παλαιότεροι εχθροί συνυπάρχουν. Το βρέφος με την έχιδνα, το μοσχάρι με το λιοντάρι, το αρνί και ο λύκος. Κανείς δεν προξενεί βλάβη στον άλλον.</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ntokratoras-troullou-moni-filotheou-agion-oros.jpg"/>
          <p:cNvPicPr>
            <a:picLocks noGrp="1" noChangeAspect="1"/>
          </p:cNvPicPr>
          <p:nvPr>
            <p:ph idx="1"/>
          </p:nvPr>
        </p:nvPicPr>
        <p:blipFill>
          <a:blip r:embed="rId2" cstate="print"/>
          <a:stretch>
            <a:fillRect/>
          </a:stretch>
        </p:blipFill>
        <p:spPr>
          <a:xfrm>
            <a:off x="1287310" y="332656"/>
            <a:ext cx="7533162" cy="6015769"/>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772816"/>
            <a:ext cx="7704856" cy="3096344"/>
          </a:xfrm>
        </p:spPr>
        <p:txBody>
          <a:bodyPr>
            <a:noAutofit/>
          </a:bodyPr>
          <a:lstStyle/>
          <a:p>
            <a:pPr marL="0" indent="0">
              <a:lnSpc>
                <a:spcPct val="150000"/>
              </a:lnSpc>
              <a:buNone/>
            </a:pPr>
            <a:r>
              <a:rPr lang="el-GR" sz="2800" i="1" dirty="0" smtClean="0">
                <a:solidFill>
                  <a:schemeClr val="accent6">
                    <a:lumMod val="75000"/>
                  </a:schemeClr>
                </a:solidFill>
                <a:latin typeface="Century Schoolbook" pitchFamily="18" charset="0"/>
              </a:rPr>
              <a:t>Ο Κύριος τότε  θα στέκεται για τους λαούς σημαία. </a:t>
            </a:r>
          </a:p>
          <a:p>
            <a:pPr marL="0" indent="0">
              <a:lnSpc>
                <a:spcPct val="150000"/>
              </a:lnSpc>
              <a:buNone/>
            </a:pPr>
            <a:r>
              <a:rPr lang="el-GR" sz="2800" i="1" dirty="0" smtClean="0">
                <a:solidFill>
                  <a:schemeClr val="accent6">
                    <a:lumMod val="75000"/>
                  </a:schemeClr>
                </a:solidFill>
                <a:latin typeface="Century Schoolbook" pitchFamily="18" charset="0"/>
              </a:rPr>
              <a:t>Τα </a:t>
            </a:r>
            <a:r>
              <a:rPr lang="el-GR" sz="2800" i="1" dirty="0" smtClean="0">
                <a:solidFill>
                  <a:schemeClr val="accent6">
                    <a:lumMod val="75000"/>
                  </a:schemeClr>
                </a:solidFill>
                <a:latin typeface="Century Schoolbook" pitchFamily="18" charset="0"/>
              </a:rPr>
              <a:t>έθνη θα ’ρχονται να του ζητάνε συμβουλή και κατοικία του θα είναι  η δόξα.</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S1-1024x768.jpg"/>
          <p:cNvPicPr>
            <a:picLocks noGrp="1" noChangeAspect="1"/>
          </p:cNvPicPr>
          <p:nvPr>
            <p:ph idx="1"/>
          </p:nvPr>
        </p:nvPicPr>
        <p:blipFill>
          <a:blip r:embed="rId2" cstate="print"/>
          <a:stretch>
            <a:fillRect/>
          </a:stretch>
        </p:blipFill>
        <p:spPr>
          <a:xfrm>
            <a:off x="1331640" y="692696"/>
            <a:ext cx="7392822" cy="5544616"/>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340768"/>
            <a:ext cx="7704856" cy="3816424"/>
          </a:xfrm>
        </p:spPr>
        <p:txBody>
          <a:bodyPr>
            <a:noAutofit/>
          </a:bodyPr>
          <a:lstStyle/>
          <a:p>
            <a:pPr marL="0" indent="0">
              <a:lnSpc>
                <a:spcPct val="150000"/>
              </a:lnSpc>
              <a:buNone/>
            </a:pPr>
            <a:r>
              <a:rPr lang="el-GR" sz="2400" dirty="0" smtClean="0"/>
              <a:t>Το όραμα του Ησαΐα αποτελεί πηγή έμπνευσης για τους πιστούς που οφείλουν  να εργαστούν από τώρα για να μεταμορφώσουν  τον κόσμο κατά το πρότυπο του ερχόμενου κόσμου που περιγράφει ο  προφήτης. </a:t>
            </a:r>
          </a:p>
          <a:p>
            <a:pPr marL="0" indent="0">
              <a:lnSpc>
                <a:spcPct val="150000"/>
              </a:lnSpc>
              <a:buNone/>
            </a:pPr>
            <a:r>
              <a:rPr lang="el-GR" sz="2400" dirty="0" smtClean="0"/>
              <a:t>Ως τέτοια υποδείγματα πιστών η Εκκλησία έχει να παρουσιάσει τους Αγίους της.</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a:t>
            </a:r>
            <a:endParaRPr lang="el-GR" dirty="0"/>
          </a:p>
        </p:txBody>
      </p:sp>
      <p:sp>
        <p:nvSpPr>
          <p:cNvPr id="3" name="Content Placeholder 2"/>
          <p:cNvSpPr>
            <a:spLocks noGrp="1"/>
          </p:cNvSpPr>
          <p:nvPr>
            <p:ph idx="1"/>
          </p:nvPr>
        </p:nvSpPr>
        <p:spPr/>
        <p:txBody>
          <a:bodyPr>
            <a:normAutofit/>
          </a:bodyPr>
          <a:lstStyle/>
          <a:p>
            <a:pPr>
              <a:buNone/>
            </a:pPr>
            <a:endParaRPr lang="el-GR" sz="1800" dirty="0" smtClean="0">
              <a:solidFill>
                <a:schemeClr val="accent3">
                  <a:lumMod val="75000"/>
                </a:schemeClr>
              </a:solidFill>
              <a:hlinkClick r:id="rId2"/>
            </a:endParaRPr>
          </a:p>
          <a:p>
            <a:pPr>
              <a:buNone/>
            </a:pPr>
            <a:endParaRPr lang="el-GR" sz="1800" dirty="0" smtClean="0">
              <a:solidFill>
                <a:schemeClr val="accent3">
                  <a:lumMod val="75000"/>
                </a:schemeClr>
              </a:solidFill>
              <a:hlinkClick r:id="rId2"/>
            </a:endParaRPr>
          </a:p>
          <a:p>
            <a:pPr>
              <a:buNone/>
            </a:pPr>
            <a:endParaRPr lang="el-GR" sz="1800" dirty="0" smtClean="0">
              <a:solidFill>
                <a:schemeClr val="accent3">
                  <a:lumMod val="75000"/>
                </a:schemeClr>
              </a:solidFill>
              <a:hlinkClick r:id="rId2"/>
            </a:endParaRPr>
          </a:p>
          <a:p>
            <a:pPr>
              <a:buNone/>
            </a:pPr>
            <a:r>
              <a:rPr lang="en-US" sz="1800" dirty="0" smtClean="0">
                <a:solidFill>
                  <a:schemeClr val="accent3">
                    <a:lumMod val="75000"/>
                  </a:schemeClr>
                </a:solidFill>
                <a:hlinkClick r:id="rId2"/>
              </a:rPr>
              <a:t>https://imkykkou.wordpress.com</a:t>
            </a:r>
            <a:endParaRPr lang="el-GR" sz="1800" dirty="0" smtClean="0">
              <a:solidFill>
                <a:schemeClr val="accent3">
                  <a:lumMod val="75000"/>
                </a:schemeClr>
              </a:solidFill>
            </a:endParaRPr>
          </a:p>
          <a:p>
            <a:pPr>
              <a:buNone/>
            </a:pPr>
            <a:endParaRPr lang="el-GR" sz="1800" dirty="0" smtClean="0">
              <a:solidFill>
                <a:schemeClr val="accent3">
                  <a:lumMod val="75000"/>
                </a:schemeClr>
              </a:solidFill>
              <a:hlinkClick r:id="rId3"/>
            </a:endParaRPr>
          </a:p>
          <a:p>
            <a:pPr>
              <a:buNone/>
            </a:pPr>
            <a:r>
              <a:rPr lang="en-US" sz="1800" dirty="0" smtClean="0">
                <a:solidFill>
                  <a:schemeClr val="accent3">
                    <a:lumMod val="75000"/>
                  </a:schemeClr>
                </a:solidFill>
                <a:hlinkClick r:id="rId3"/>
              </a:rPr>
              <a:t>http://www.diakonima.gr</a:t>
            </a:r>
            <a:endParaRPr lang="el-GR" sz="1800" dirty="0" smtClean="0">
              <a:solidFill>
                <a:schemeClr val="accent3">
                  <a:lumMod val="75000"/>
                </a:schemeClr>
              </a:solidFill>
            </a:endParaRPr>
          </a:p>
          <a:p>
            <a:pPr>
              <a:buNone/>
            </a:pPr>
            <a:endParaRPr lang="el-GR" sz="1800" dirty="0" smtClean="0">
              <a:solidFill>
                <a:schemeClr val="accent3">
                  <a:lumMod val="75000"/>
                </a:schemeClr>
              </a:solidFill>
            </a:endParaRPr>
          </a:p>
          <a:p>
            <a:pPr>
              <a:buNone/>
            </a:pPr>
            <a:r>
              <a:rPr lang="en-US" sz="1800" dirty="0" smtClean="0">
                <a:solidFill>
                  <a:schemeClr val="accent3">
                    <a:lumMod val="75000"/>
                  </a:schemeClr>
                </a:solidFill>
                <a:hlinkClick r:id="rId4"/>
              </a:rPr>
              <a:t>http://cosmopoliti.com</a:t>
            </a:r>
            <a:endParaRPr lang="el-GR" sz="1800" dirty="0" smtClean="0">
              <a:solidFill>
                <a:schemeClr val="accent3">
                  <a:lumMod val="75000"/>
                </a:schemeClr>
              </a:solidFill>
            </a:endParaRPr>
          </a:p>
          <a:p>
            <a:pPr>
              <a:buNone/>
            </a:pPr>
            <a:endParaRPr lang="el-GR" sz="1800" dirty="0" smtClean="0">
              <a:solidFill>
                <a:schemeClr val="accent3">
                  <a:lumMod val="75000"/>
                </a:schemeClr>
              </a:solidFill>
            </a:endParaRPr>
          </a:p>
          <a:p>
            <a:pPr>
              <a:buNone/>
            </a:pPr>
            <a:r>
              <a:rPr lang="en-US" sz="1800" dirty="0" smtClean="0">
                <a:solidFill>
                  <a:schemeClr val="accent3">
                    <a:lumMod val="75000"/>
                  </a:schemeClr>
                </a:solidFill>
                <a:hlinkClick r:id="rId5"/>
              </a:rPr>
              <a:t>https://el.wikipedia.org</a:t>
            </a:r>
            <a:endParaRPr lang="el-GR" sz="1800" dirty="0" smtClean="0">
              <a:solidFill>
                <a:schemeClr val="accent3">
                  <a:lumMod val="75000"/>
                </a:schemeClr>
              </a:solidFill>
            </a:endParaRPr>
          </a:p>
          <a:p>
            <a:pPr>
              <a:buNone/>
            </a:pPr>
            <a:endParaRPr lang="el-GR" sz="1800" dirty="0" smtClean="0"/>
          </a:p>
          <a:p>
            <a:pPr>
              <a:buNone/>
            </a:pPr>
            <a:endParaRPr lang="el-GR" sz="1800" dirty="0" smtClean="0"/>
          </a:p>
          <a:p>
            <a:pPr>
              <a:buNone/>
            </a:pPr>
            <a:endParaRPr lang="el-GR" sz="1800" dirty="0" smtClean="0"/>
          </a:p>
          <a:p>
            <a:pPr>
              <a:buNone/>
            </a:pPr>
            <a:endParaRPr lang="el-GR" dirty="0" smtClean="0"/>
          </a:p>
          <a:p>
            <a:pPr>
              <a:buNone/>
            </a:pPr>
            <a:endParaRPr lang="el-GR" dirty="0" smtClean="0"/>
          </a:p>
          <a:p>
            <a:pPr>
              <a:buNone/>
            </a:pPr>
            <a:endParaRPr lang="el-GR"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27c0-rizatouiessai01.jpg"/>
          <p:cNvPicPr>
            <a:picLocks noGrp="1" noChangeAspect="1"/>
          </p:cNvPicPr>
          <p:nvPr>
            <p:ph idx="1"/>
          </p:nvPr>
        </p:nvPicPr>
        <p:blipFill>
          <a:blip r:embed="rId2" cstate="print"/>
          <a:stretch>
            <a:fillRect/>
          </a:stretch>
        </p:blipFill>
        <p:spPr>
          <a:xfrm>
            <a:off x="2699792" y="332656"/>
            <a:ext cx="4392488" cy="6112624"/>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628800"/>
            <a:ext cx="7632848" cy="3096344"/>
          </a:xfrm>
        </p:spPr>
        <p:txBody>
          <a:bodyPr>
            <a:normAutofit/>
          </a:bodyPr>
          <a:lstStyle/>
          <a:p>
            <a:pPr marL="0" indent="0" algn="just">
              <a:lnSpc>
                <a:spcPct val="150000"/>
              </a:lnSpc>
              <a:buNone/>
            </a:pPr>
            <a:r>
              <a:rPr lang="el-GR" sz="2800" i="1" dirty="0" smtClean="0">
                <a:solidFill>
                  <a:schemeClr val="accent6">
                    <a:lumMod val="75000"/>
                  </a:schemeClr>
                </a:solidFill>
                <a:latin typeface="Century" pitchFamily="18" charset="0"/>
              </a:rPr>
              <a:t>Ένα κλωνάρι θα φυτρώσει απ’ τον κορμό του </a:t>
            </a:r>
            <a:r>
              <a:rPr lang="el-GR" sz="2800" b="1" i="1" dirty="0" smtClean="0">
                <a:solidFill>
                  <a:schemeClr val="accent6">
                    <a:lumMod val="75000"/>
                  </a:schemeClr>
                </a:solidFill>
                <a:latin typeface="Century" pitchFamily="18" charset="0"/>
              </a:rPr>
              <a:t>Ιεσσαί</a:t>
            </a:r>
            <a:r>
              <a:rPr lang="el-GR" sz="2800" i="1" dirty="0" smtClean="0">
                <a:solidFill>
                  <a:schemeClr val="accent6">
                    <a:lumMod val="75000"/>
                  </a:schemeClr>
                </a:solidFill>
                <a:latin typeface="Century" pitchFamily="18" charset="0"/>
              </a:rPr>
              <a:t> κι ένα κλαδί θα ξεπροβάλλει από τις ρίζες του.  Πάνω του θ’ αναπαύεται το Πνεύμα του Κυρίου…</a:t>
            </a:r>
            <a:endParaRPr lang="el-GR" sz="2800" i="1" dirty="0">
              <a:solidFill>
                <a:schemeClr val="accent6">
                  <a:lumMod val="75000"/>
                </a:schemeClr>
              </a:solidFill>
              <a:latin typeface="Century"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640" y="980728"/>
            <a:ext cx="7560840" cy="4608512"/>
          </a:xfrm>
        </p:spPr>
        <p:txBody>
          <a:bodyPr>
            <a:noAutofit/>
          </a:bodyPr>
          <a:lstStyle/>
          <a:p>
            <a:pPr marL="0" indent="0">
              <a:lnSpc>
                <a:spcPct val="150000"/>
              </a:lnSpc>
              <a:buNone/>
            </a:pPr>
            <a:r>
              <a:rPr lang="el-GR" sz="2800" dirty="0" smtClean="0"/>
              <a:t>Το  </a:t>
            </a:r>
            <a:r>
              <a:rPr lang="el-GR" sz="2800" b="1" dirty="0" smtClean="0"/>
              <a:t>δέντρο</a:t>
            </a:r>
            <a:r>
              <a:rPr lang="el-GR" sz="2800" dirty="0" smtClean="0"/>
              <a:t> ή </a:t>
            </a:r>
            <a:r>
              <a:rPr lang="el-GR" sz="2800" b="1" dirty="0" smtClean="0"/>
              <a:t>ρίζα του Ιεσσαί </a:t>
            </a:r>
            <a:r>
              <a:rPr lang="el-GR" sz="2800" dirty="0" smtClean="0"/>
              <a:t>παριστάνεται σε πολλές αγιογραφίες στις οποίες εικονογραφείται το γενεαλογικό δέντρο της ενσάρκωσης του Ιησού Χριστού. </a:t>
            </a:r>
          </a:p>
          <a:p>
            <a:pPr marL="0" indent="0">
              <a:lnSpc>
                <a:spcPct val="150000"/>
              </a:lnSpc>
              <a:buNone/>
            </a:pPr>
            <a:r>
              <a:rPr lang="el-GR" sz="2800" dirty="0" smtClean="0"/>
              <a:t>Ο </a:t>
            </a:r>
            <a:r>
              <a:rPr lang="el-GR" sz="2800" b="1" dirty="0" smtClean="0"/>
              <a:t>Ιεσσαί</a:t>
            </a:r>
            <a:r>
              <a:rPr lang="el-GR" sz="2800" dirty="0" smtClean="0"/>
              <a:t> ήταν πατέρας του </a:t>
            </a:r>
            <a:r>
              <a:rPr lang="el-GR" sz="2800" b="1" dirty="0" smtClean="0"/>
              <a:t>Βασιλέως του</a:t>
            </a:r>
            <a:r>
              <a:rPr lang="el-GR" sz="2800" dirty="0" smtClean="0"/>
              <a:t> </a:t>
            </a:r>
            <a:r>
              <a:rPr lang="el-GR" sz="2800" b="1" dirty="0" smtClean="0"/>
              <a:t>Ισραήλ, Δαυίδ.</a:t>
            </a:r>
            <a:endParaRPr lang="el-GR" sz="28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908720"/>
            <a:ext cx="7776864" cy="5040560"/>
          </a:xfrm>
        </p:spPr>
        <p:txBody>
          <a:bodyPr>
            <a:normAutofit fontScale="92500" lnSpcReduction="20000"/>
          </a:bodyPr>
          <a:lstStyle/>
          <a:p>
            <a:pPr marL="0" indent="0">
              <a:lnSpc>
                <a:spcPct val="150000"/>
              </a:lnSpc>
              <a:buNone/>
            </a:pPr>
            <a:r>
              <a:rPr lang="el-GR" sz="2800" dirty="0" smtClean="0"/>
              <a:t>Οι εν λόγω αγιογραφίες  παρουσιάζουν ξαπλωμένο τον Ιεσσαί, ενώ  από το  σώμα του αναφύεται κορμός δένδρου.  Στην κορυφή του άνθους παρίσταται η βρεφοκρατούσα </a:t>
            </a:r>
            <a:r>
              <a:rPr lang="el-GR" sz="2800" b="1" dirty="0" smtClean="0"/>
              <a:t>Θεοτόκος</a:t>
            </a:r>
            <a:r>
              <a:rPr lang="el-GR" sz="2800" dirty="0" smtClean="0"/>
              <a:t>. Στα κλαδιά του δένδρου απεικονίζονται, κατά γενεαλογική σειρά, από κάτω προς τα πάνω οι επίγειοι προπάτορες του </a:t>
            </a:r>
            <a:r>
              <a:rPr lang="el-GR" sz="2800" b="1" dirty="0" smtClean="0"/>
              <a:t>Ιωσήφ</a:t>
            </a:r>
            <a:r>
              <a:rPr lang="el-GR" sz="2800" dirty="0" smtClean="0"/>
              <a:t> ενώ παρεμβάλλονται, ανάλογα της έμπνευσης των διαφόρων αγιογράφων, και άλλα βιβλικά πρόσωπα, κυρίως </a:t>
            </a:r>
            <a:r>
              <a:rPr lang="el-GR" sz="2800" b="1" dirty="0" smtClean="0"/>
              <a:t>Προφήτες</a:t>
            </a:r>
            <a:r>
              <a:rPr lang="el-GR" sz="2800" dirty="0" smtClean="0"/>
              <a:t>.</a:t>
            </a:r>
            <a:endParaRPr lang="el-GR" sz="28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untitled.png"/>
          <p:cNvPicPr>
            <a:picLocks noGrp="1" noChangeAspect="1"/>
          </p:cNvPicPr>
          <p:nvPr>
            <p:ph idx="1"/>
          </p:nvPr>
        </p:nvPicPr>
        <p:blipFill>
          <a:blip r:embed="rId2" cstate="print"/>
          <a:stretch>
            <a:fillRect/>
          </a:stretch>
        </p:blipFill>
        <p:spPr>
          <a:xfrm>
            <a:off x="1735291" y="476671"/>
            <a:ext cx="6653133" cy="5904657"/>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124744"/>
            <a:ext cx="7704856" cy="4464496"/>
          </a:xfrm>
        </p:spPr>
        <p:txBody>
          <a:bodyPr>
            <a:noAutofit/>
          </a:bodyPr>
          <a:lstStyle/>
          <a:p>
            <a:pPr marL="0" indent="0">
              <a:lnSpc>
                <a:spcPct val="150000"/>
              </a:lnSpc>
              <a:buNone/>
            </a:pPr>
            <a:r>
              <a:rPr lang="el-GR" sz="2400" dirty="0" smtClean="0"/>
              <a:t>Η ρίζα του Ιεσσαί αναφέρεται και στον εκκλησιαστικό ύμνο  που αρχίζει με τους στίχους: </a:t>
            </a:r>
          </a:p>
          <a:p>
            <a:pPr marL="0" indent="0" algn="ctr">
              <a:lnSpc>
                <a:spcPct val="150000"/>
              </a:lnSpc>
              <a:buNone/>
            </a:pPr>
            <a:r>
              <a:rPr lang="el-GR" sz="2400" dirty="0" smtClean="0"/>
              <a:t>"</a:t>
            </a:r>
            <a:r>
              <a:rPr lang="el-GR" sz="2400" i="1" dirty="0" smtClean="0"/>
              <a:t>Ράβδος εκ της </a:t>
            </a:r>
            <a:r>
              <a:rPr lang="el-GR" sz="2400" i="1" dirty="0" err="1" smtClean="0"/>
              <a:t>ρίζης</a:t>
            </a:r>
            <a:r>
              <a:rPr lang="el-GR" sz="2400" i="1" dirty="0" smtClean="0"/>
              <a:t> Ιεσσαί και άνθος εξ αυτής Χριστέ εκ της Παρθένου </a:t>
            </a:r>
            <a:r>
              <a:rPr lang="el-GR" sz="2400" i="1" dirty="0" err="1" smtClean="0"/>
              <a:t>ανεβλάστησας</a:t>
            </a:r>
            <a:r>
              <a:rPr lang="el-GR" sz="2400" i="1" dirty="0" smtClean="0"/>
              <a:t>...</a:t>
            </a:r>
            <a:r>
              <a:rPr lang="el-GR" sz="2400" dirty="0" smtClean="0"/>
              <a:t>". </a:t>
            </a:r>
          </a:p>
          <a:p>
            <a:pPr marL="0" indent="0">
              <a:lnSpc>
                <a:spcPct val="150000"/>
              </a:lnSpc>
              <a:buNone/>
            </a:pPr>
            <a:r>
              <a:rPr lang="el-GR" sz="2400" dirty="0" smtClean="0"/>
              <a:t>Αποτελεί το γνωστό θέμα του δέντρου της ζωής, ενός συμβόλου που ενώνει το φυσικό με το μεταφυσικό στοιχείο ή τον κόσμο των νεκρών.</a:t>
            </a:r>
            <a:endParaRPr lang="el-GR" sz="2400"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titled3.png"/>
          <p:cNvPicPr>
            <a:picLocks noGrp="1" noChangeAspect="1"/>
          </p:cNvPicPr>
          <p:nvPr>
            <p:ph idx="1"/>
          </p:nvPr>
        </p:nvPicPr>
        <p:blipFill>
          <a:blip r:embed="rId2" cstate="print"/>
          <a:stretch>
            <a:fillRect/>
          </a:stretch>
        </p:blipFill>
        <p:spPr>
          <a:xfrm>
            <a:off x="2483768" y="260647"/>
            <a:ext cx="4824536" cy="6290737"/>
          </a:xfr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124744"/>
            <a:ext cx="7704856" cy="4104456"/>
          </a:xfrm>
        </p:spPr>
        <p:txBody>
          <a:bodyPr>
            <a:noAutofit/>
          </a:bodyPr>
          <a:lstStyle/>
          <a:p>
            <a:pPr marL="0" indent="0">
              <a:lnSpc>
                <a:spcPct val="150000"/>
              </a:lnSpc>
              <a:buNone/>
            </a:pPr>
            <a:r>
              <a:rPr lang="el-GR" sz="2400" dirty="0" smtClean="0"/>
              <a:t>Από το κλωνάρι που φυτρώνει από τον κορμό του Ιεσσαί φτάνουμε στη θεία γέννηση,  την ενσάρκωση του Κυρίου.  Με τη διδασκαλία, τα θαύματα, τα Πάθη, τη Σταύρωση και την Ανάσταση του έφερε στον κόσμο το μήνυμα της Αγάπης.  Ο Θεός έγινε άνθρωπος, για να γίνει ο άνθρωπος θεός. Αποκάλυψε στους ανθρώπους ποιος είναι ο δρόμος που οδηγεί στην πνευματική τελειότητα.</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166</TotalTime>
  <Words>377</Words>
  <Application>Microsoft Office PowerPoint</Application>
  <PresentationFormat>On-screen Show (4:3)</PresentationFormat>
  <Paragraphs>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Το δέντρο ή ρίζα  του Ιεσσαί</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M</cp:lastModifiedBy>
  <cp:revision>40</cp:revision>
  <dcterms:created xsi:type="dcterms:W3CDTF">2016-11-20T16:20:30Z</dcterms:created>
  <dcterms:modified xsi:type="dcterms:W3CDTF">2016-11-20T19:08:36Z</dcterms:modified>
</cp:coreProperties>
</file>