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0"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21/1/2017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21/1/2017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21/1/2017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21/1/2017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orthodoxalblog.wordpress.com/2012/02/01/&#951;-&#960;&#945;&#961;&#945;&#946;&#959;&#955;&#942;-&#964;&#959;&#965;-&#963;&#960;&#955;&#945;&#967;&#957;&#953;&#954;&#959;&#973;-&#960;&#945;&#964;&#941;&#961;&#945;-&#945;&#963;&#974;&#964;/" TargetMode="External"/><Relationship Id="rId2" Type="http://schemas.openxmlformats.org/officeDocument/2006/relationships/hyperlink" Target="https://i1.wp.com/www.lib-art.com/imgpainting/4/1/15914-the-return-of-the-prodigal-son-rembrandt-harmenszoon-van-rijn.jpg?zoom=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560" y="908720"/>
            <a:ext cx="7772400" cy="1470025"/>
          </a:xfrm>
        </p:spPr>
        <p:txBody>
          <a:bodyPr>
            <a:normAutofit fontScale="90000"/>
          </a:bodyPr>
          <a:lstStyle/>
          <a:p>
            <a:r>
              <a:rPr lang="el-GR" dirty="0" smtClean="0"/>
              <a:t>Η ΠΑΡΑΒΟΛΗ ΤΟΥ ΣΠΛΑΧΝΙΚΟΥ ΠΑΤΕΡΑ</a:t>
            </a:r>
            <a:br>
              <a:rPr lang="el-GR" dirty="0" smtClean="0"/>
            </a:br>
            <a:r>
              <a:rPr lang="el-GR" dirty="0" smtClean="0"/>
              <a:t>ΘΕ2Δ2</a:t>
            </a:r>
            <a:endParaRPr lang="el-GR" dirty="0"/>
          </a:p>
        </p:txBody>
      </p:sp>
      <p:sp>
        <p:nvSpPr>
          <p:cNvPr id="4" name="3 - TextBox"/>
          <p:cNvSpPr txBox="1"/>
          <p:nvPr/>
        </p:nvSpPr>
        <p:spPr>
          <a:xfrm>
            <a:off x="323528" y="5301208"/>
            <a:ext cx="8280920" cy="923330"/>
          </a:xfrm>
          <a:prstGeom prst="rect">
            <a:avLst/>
          </a:prstGeom>
          <a:noFill/>
        </p:spPr>
        <p:txBody>
          <a:bodyPr wrap="square" rtlCol="0">
            <a:spAutoFit/>
          </a:bodyPr>
          <a:lstStyle/>
          <a:p>
            <a:r>
              <a:rPr lang="el-GR" dirty="0" smtClean="0"/>
              <a:t>Σχολείο     ΠΓΕΣΣ</a:t>
            </a:r>
          </a:p>
          <a:p>
            <a:r>
              <a:rPr lang="el-GR" dirty="0" smtClean="0"/>
              <a:t>Τάξη           Β2 ΓΥΜΝΑΣΙΟΥ</a:t>
            </a:r>
          </a:p>
          <a:p>
            <a:r>
              <a:rPr lang="el-GR" dirty="0" smtClean="0"/>
              <a:t>Υπεύθυνος καθηγητής      ΓΕΩΡΓΙΟΣ ΚΑΠΕΤΑΝΑΚΗΣ</a:t>
            </a:r>
            <a:endParaRPr lang="el-GR" dirty="0"/>
          </a:p>
        </p:txBody>
      </p:sp>
      <p:sp>
        <p:nvSpPr>
          <p:cNvPr id="5" name="4 - TextBox"/>
          <p:cNvSpPr txBox="1"/>
          <p:nvPr/>
        </p:nvSpPr>
        <p:spPr>
          <a:xfrm>
            <a:off x="395536" y="260648"/>
            <a:ext cx="2664296" cy="369332"/>
          </a:xfrm>
          <a:prstGeom prst="rect">
            <a:avLst/>
          </a:prstGeom>
          <a:noFill/>
        </p:spPr>
        <p:txBody>
          <a:bodyPr wrap="square" rtlCol="0">
            <a:spAutoFit/>
          </a:bodyPr>
          <a:lstStyle/>
          <a:p>
            <a:r>
              <a:rPr lang="el-GR" dirty="0" smtClean="0"/>
              <a:t>ΘΡΗΣΚΕΥΤΙΚΑ 2016-2017</a:t>
            </a:r>
            <a:endParaRPr lang="el-GR" dirty="0"/>
          </a:p>
        </p:txBody>
      </p:sp>
      <p:sp>
        <p:nvSpPr>
          <p:cNvPr id="6" name="5 - TextBox"/>
          <p:cNvSpPr txBox="1"/>
          <p:nvPr/>
        </p:nvSpPr>
        <p:spPr>
          <a:xfrm>
            <a:off x="323528" y="4221088"/>
            <a:ext cx="8640960" cy="461665"/>
          </a:xfrm>
          <a:prstGeom prst="rect">
            <a:avLst/>
          </a:prstGeom>
          <a:noFill/>
        </p:spPr>
        <p:txBody>
          <a:bodyPr wrap="square" rtlCol="0">
            <a:spAutoFit/>
          </a:bodyPr>
          <a:lstStyle/>
          <a:p>
            <a:r>
              <a:rPr lang="el-GR" sz="2400" dirty="0" smtClean="0"/>
              <a:t>ΒΕΡΓΑΔΗΣ </a:t>
            </a:r>
            <a:r>
              <a:rPr lang="el-GR" sz="2400" dirty="0" smtClean="0"/>
              <a:t>ΧΑΡΗΣ</a:t>
            </a:r>
            <a:endParaRPr lang="el-GR"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just"/>
            <a:r>
              <a:rPr lang="el-GR" dirty="0" smtClean="0"/>
              <a:t>Ποιο λοιπόν είναι το μήνυμα που θέλει να περάσει ο Ιησούς;</a:t>
            </a:r>
            <a:endParaRPr lang="el-GR" dirty="0"/>
          </a:p>
        </p:txBody>
      </p:sp>
      <p:sp>
        <p:nvSpPr>
          <p:cNvPr id="3" name="2 - Θέση περιεχομένου"/>
          <p:cNvSpPr>
            <a:spLocks noGrp="1"/>
          </p:cNvSpPr>
          <p:nvPr>
            <p:ph idx="1"/>
          </p:nvPr>
        </p:nvSpPr>
        <p:spPr/>
        <p:txBody>
          <a:bodyPr/>
          <a:lstStyle/>
          <a:p>
            <a:pPr algn="just"/>
            <a:r>
              <a:rPr lang="el-GR" dirty="0" smtClean="0"/>
              <a:t>Το μήνυμα που επιθυμεί να μεταβιβάσει ο Ιησούς είναι πως όποιο αμάρτημα και να έχει πράξει κάποιος εμείς πρέπει να τον αποδεχόμαστε, εφόσον έχει μετανοήσει, και να των συγχωρούμε.</a:t>
            </a:r>
            <a:endParaRPr lang="el-GR" dirty="0"/>
          </a:p>
        </p:txBody>
      </p:sp>
      <p:pic>
        <p:nvPicPr>
          <p:cNvPr id="4" name="3 - Εικόνα" descr="λήψη (3).jpg"/>
          <p:cNvPicPr>
            <a:picLocks noChangeAspect="1"/>
          </p:cNvPicPr>
          <p:nvPr/>
        </p:nvPicPr>
        <p:blipFill>
          <a:blip r:embed="rId2" cstate="print"/>
          <a:stretch>
            <a:fillRect/>
          </a:stretch>
        </p:blipFill>
        <p:spPr>
          <a:xfrm>
            <a:off x="4932040" y="3933056"/>
            <a:ext cx="2179634" cy="2382391"/>
          </a:xfrm>
          <a:prstGeom prst="rect">
            <a:avLst/>
          </a:prstGeom>
        </p:spPr>
      </p:pic>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4" presetClass="entr" presetSubtype="0" accel="10000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strVal val="#ppt_w*0.05"/>
                                          </p:val>
                                        </p:tav>
                                        <p:tav tm="100000">
                                          <p:val>
                                            <p:strVal val="#ppt_w"/>
                                          </p:val>
                                        </p:tav>
                                      </p:tavLst>
                                    </p:anim>
                                    <p:anim calcmode="lin" valueType="num">
                                      <p:cBhvr>
                                        <p:cTn id="18" dur="500" fill="hold"/>
                                        <p:tgtEl>
                                          <p:spTgt spid="4"/>
                                        </p:tgtEl>
                                        <p:attrNameLst>
                                          <p:attrName>ppt_h</p:attrName>
                                        </p:attrNameLst>
                                      </p:cBhvr>
                                      <p:tavLst>
                                        <p:tav tm="0">
                                          <p:val>
                                            <p:strVal val="#ppt_h"/>
                                          </p:val>
                                        </p:tav>
                                        <p:tav tm="100000">
                                          <p:val>
                                            <p:strVal val="#ppt_h"/>
                                          </p:val>
                                        </p:tav>
                                      </p:tavLst>
                                    </p:anim>
                                    <p:anim calcmode="lin" valueType="num">
                                      <p:cBhvr>
                                        <p:cTn id="19" dur="500" fill="hold"/>
                                        <p:tgtEl>
                                          <p:spTgt spid="4"/>
                                        </p:tgtEl>
                                        <p:attrNameLst>
                                          <p:attrName>ppt_x</p:attrName>
                                        </p:attrNameLst>
                                      </p:cBhvr>
                                      <p:tavLst>
                                        <p:tav tm="0">
                                          <p:val>
                                            <p:strVal val="#ppt_x-.2"/>
                                          </p:val>
                                        </p:tav>
                                        <p:tav tm="100000">
                                          <p:val>
                                            <p:strVal val="#ppt_x"/>
                                          </p:val>
                                        </p:tav>
                                      </p:tavLst>
                                    </p:anim>
                                    <p:anim calcmode="lin" valueType="num">
                                      <p:cBhvr>
                                        <p:cTn id="20" dur="500" fill="hold"/>
                                        <p:tgtEl>
                                          <p:spTgt spid="4"/>
                                        </p:tgtEl>
                                        <p:attrNameLst>
                                          <p:attrName>ppt_y</p:attrName>
                                        </p:attrNameLst>
                                      </p:cBhvr>
                                      <p:tavLst>
                                        <p:tav tm="0">
                                          <p:val>
                                            <p:strVal val="#ppt_y"/>
                                          </p:val>
                                        </p:tav>
                                        <p:tav tm="100000">
                                          <p:val>
                                            <p:strVal val="#ppt_y"/>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ΠΗΓΕΣ</a:t>
            </a:r>
            <a:endParaRPr lang="el-GR" dirty="0"/>
          </a:p>
        </p:txBody>
      </p:sp>
      <p:sp>
        <p:nvSpPr>
          <p:cNvPr id="3" name="2 - Θέση περιεχομένου"/>
          <p:cNvSpPr>
            <a:spLocks noGrp="1"/>
          </p:cNvSpPr>
          <p:nvPr>
            <p:ph idx="1"/>
          </p:nvPr>
        </p:nvSpPr>
        <p:spPr/>
        <p:txBody>
          <a:bodyPr>
            <a:normAutofit fontScale="47500" lnSpcReduction="20000"/>
          </a:bodyPr>
          <a:lstStyle/>
          <a:p>
            <a:r>
              <a:rPr lang="en-US" dirty="0" smtClean="0">
                <a:hlinkClick r:id="rId2"/>
              </a:rPr>
              <a:t>https://i1.wp.com/www.lib-art.com/imgpainting/4/1/15914-the-return-of-the-prodigal-son-rembrandt-harmenszoon-van-rijn.jpg?zoom=2</a:t>
            </a:r>
            <a:endParaRPr lang="el-GR" dirty="0" smtClean="0"/>
          </a:p>
          <a:p>
            <a:r>
              <a:rPr lang="en-US" dirty="0" smtClean="0">
                <a:hlinkClick r:id="rId3"/>
              </a:rPr>
              <a:t>https://orthodoxalblog.wordpress.com/2012/02/01/</a:t>
            </a:r>
            <a:r>
              <a:rPr lang="el-GR" dirty="0" smtClean="0">
                <a:hlinkClick r:id="rId3"/>
              </a:rPr>
              <a:t>η-παραβολή-του-σπλαχνικού-πατέρα-</a:t>
            </a:r>
            <a:r>
              <a:rPr lang="el-GR" dirty="0" err="1" smtClean="0">
                <a:hlinkClick r:id="rId3"/>
              </a:rPr>
              <a:t>ασώτ/</a:t>
            </a:r>
            <a:endParaRPr lang="el-GR" dirty="0" smtClean="0"/>
          </a:p>
          <a:p>
            <a:r>
              <a:rPr lang="en-US" dirty="0" smtClean="0"/>
              <a:t>https://www.google.gr/imgres?imgurl=http%3A%2F%2Fwww.mixanitouxronou.gr%2Fwp-content%2Fuploads%2F2015%2F04%2F11136922_977814572237386_1378811090_n.jpg&amp;imgrefurl=http%3A%2F%2Fwww.mixanitouxronou.gr%2Fpii-itan-i-grammatis-ke-i-farisei-tous-opious-katingile-orgismenos-o-iisous-oti-diilizoun-ton-konopa-ke-katapinoun-tin-kamila%2F&amp;docid=YltICjx8oya0CM&amp;tbnid=V_eSZD8V00kozM%3A&amp;vet=1&amp;w=757&amp;h=506&amp;safe=active&amp;client=opera&amp;bih=526&amp;biw=1093&amp;ved=0ahUKEwi0je3J8rnQAhVEWBQKHe5KDs8QMwgbKAEwAQ&amp;iact=mrc&amp;uact=</a:t>
            </a:r>
            <a:r>
              <a:rPr lang="el-GR" dirty="0" smtClean="0"/>
              <a:t>8</a:t>
            </a:r>
          </a:p>
          <a:p>
            <a:r>
              <a:rPr lang="en-US" dirty="0" smtClean="0"/>
              <a:t>https://www.google.gr/imgres?imgurl=http%3A%2F%2Fi50.tinypic.com%2F2eaqp36.jpg&amp;imgrefurl=http%3A%2F%2Ftheologosgr.blogspot.com%2F2014%2F02%2Fblog-post_8652.html&amp;docid=8L8GvBe4c5KTKM&amp;tbnid=1Ofen4nJgOICUM%3A&amp;vet=1&amp;w=409&amp;h=521&amp;safe=active&amp;client=opera&amp;bih=526&amp;biw=1093&amp;ved=0ahUKEwi12qqq-rnQAhXMiRoKHYwDCegQMwgbKAEwAQ&amp;iact=mrc&amp;uact=8</a:t>
            </a:r>
            <a:endParaRPr lang="el-GR" dirty="0" smtClean="0"/>
          </a:p>
          <a:p>
            <a:r>
              <a:rPr lang="en-US" dirty="0" smtClean="0"/>
              <a:t>https://www.google.gr/imgres?imgurl=http%3A%2F%2Fdigitalschool.minedu.gov.gr%2Fmodules%2Febook%2Fshow.php%2FDSGYM-B118%2F381%2F2537%2C9845%2Fimages%2F3.14.6.jpg&amp;imgrefurl=http%3A%2F%2Fdigitalschool.minedu.gov.gr%2Fmodules%2Febook%2Fshow.php%2FDSGYM-B118%2F381%2F2537%2C9845%2F&amp;docid=Xvnu37F6hsKGnM&amp;tbnid=6hjw2OZ_eLiFBM%3A&amp;vet=1&amp;w=440&amp;h=531&amp;safe=active&amp;client=opera&amp;bih=526&amp;biw=1093&amp;ved=0ahUKEwi12qqq-rnQAhXMiRoKHYwDCegQMwgaKAAwAA&amp;iact=mrc&amp;uact=8</a:t>
            </a:r>
            <a:endParaRPr lang="el-GR" dirty="0" smtClean="0"/>
          </a:p>
          <a:p>
            <a:endParaRPr lang="el-GR" dirty="0" smtClean="0"/>
          </a:p>
          <a:p>
            <a:endParaRPr lang="el-GR" dirty="0" smtClean="0"/>
          </a:p>
          <a:p>
            <a:endParaRPr lang="el-GR" dirty="0" smtClean="0"/>
          </a:p>
          <a:p>
            <a:endParaRPr lang="el-GR" dirty="0"/>
          </a:p>
        </p:txBody>
      </p:sp>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ΚΕΙΜΕΝΟ</a:t>
            </a:r>
            <a:endParaRPr lang="el-GR" dirty="0"/>
          </a:p>
        </p:txBody>
      </p:sp>
      <p:sp>
        <p:nvSpPr>
          <p:cNvPr id="3" name="2 - Θέση περιεχομένου"/>
          <p:cNvSpPr>
            <a:spLocks noGrp="1"/>
          </p:cNvSpPr>
          <p:nvPr>
            <p:ph idx="1"/>
          </p:nvPr>
        </p:nvSpPr>
        <p:spPr>
          <a:xfrm>
            <a:off x="-252536" y="1484784"/>
            <a:ext cx="6347048" cy="4525963"/>
          </a:xfrm>
        </p:spPr>
        <p:txBody>
          <a:bodyPr>
            <a:normAutofit fontScale="92500" lnSpcReduction="10000"/>
          </a:bodyPr>
          <a:lstStyle/>
          <a:p>
            <a:pPr algn="just"/>
            <a:r>
              <a:rPr lang="el-GR" dirty="0" smtClean="0"/>
              <a:t>Κάποιος άνθρωπος είχε δυο γιους. Όταν ο μικρότερος αποφάσισε να φύγει από το σπίτι του εύπορου πατέρα του, του ζήτησε το μερίδιο που του αντιστοιχούσε. Εκείνος μοίρασε την περιουσία και τον άφησε να φύγει. Ο γιος ξόδεψε όλα του τα χρήματα κάνοντας άσωτη ζωή, και για κακή του τύχη τότε έπεσε πείνα στην χώρα εκείνη.</a:t>
            </a:r>
            <a:endParaRPr lang="el-GR" dirty="0"/>
          </a:p>
        </p:txBody>
      </p:sp>
      <p:pic>
        <p:nvPicPr>
          <p:cNvPr id="4098" name="Picture 2" descr="https://i1.wp.com/www.lib-art.com/imgpainting/4/1/15914-the-return-of-the-prodigal-son-rembrandt-harmenszoon-van-rijn.jpg"/>
          <p:cNvPicPr>
            <a:picLocks noChangeAspect="1" noChangeArrowheads="1"/>
          </p:cNvPicPr>
          <p:nvPr/>
        </p:nvPicPr>
        <p:blipFill>
          <a:blip r:embed="rId2" cstate="print"/>
          <a:srcRect/>
          <a:stretch>
            <a:fillRect/>
          </a:stretch>
        </p:blipFill>
        <p:spPr bwMode="auto">
          <a:xfrm>
            <a:off x="6084168" y="1844824"/>
            <a:ext cx="2852262" cy="3384376"/>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Scale>
                                      <p:cBhvr>
                                        <p:cTn id="15"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
                                            <p:txEl>
                                              <p:pRg st="0" end="0"/>
                                            </p:txEl>
                                          </p:spTgt>
                                        </p:tgtEl>
                                        <p:attrNameLst>
                                          <p:attrName>ppt_x</p:attrName>
                                          <p:attrName>ppt_y</p:attrName>
                                        </p:attrNameLst>
                                      </p:cBhvr>
                                    </p:animMotion>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nodeType="clickEffect">
                                  <p:stCondLst>
                                    <p:cond delay="0"/>
                                  </p:stCondLst>
                                  <p:childTnLst>
                                    <p:set>
                                      <p:cBhvr>
                                        <p:cTn id="21" dur="1" fill="hold">
                                          <p:stCondLst>
                                            <p:cond delay="0"/>
                                          </p:stCondLst>
                                        </p:cTn>
                                        <p:tgtEl>
                                          <p:spTgt spid="4098"/>
                                        </p:tgtEl>
                                        <p:attrNameLst>
                                          <p:attrName>style.visibility</p:attrName>
                                        </p:attrNameLst>
                                      </p:cBhvr>
                                      <p:to>
                                        <p:strVal val="visible"/>
                                      </p:to>
                                    </p:set>
                                    <p:anim calcmode="lin" valueType="num">
                                      <p:cBhvr>
                                        <p:cTn id="22" dur="500" fill="hold"/>
                                        <p:tgtEl>
                                          <p:spTgt spid="4098"/>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4098"/>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4098"/>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40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ΚΕΙΜΕΝΟ</a:t>
            </a:r>
            <a:endParaRPr lang="el-GR" dirty="0"/>
          </a:p>
        </p:txBody>
      </p:sp>
      <p:sp>
        <p:nvSpPr>
          <p:cNvPr id="3" name="2 - Θέση περιεχομένου"/>
          <p:cNvSpPr>
            <a:spLocks noGrp="1"/>
          </p:cNvSpPr>
          <p:nvPr>
            <p:ph idx="1"/>
          </p:nvPr>
        </p:nvSpPr>
        <p:spPr>
          <a:xfrm>
            <a:off x="457200" y="1600200"/>
            <a:ext cx="8219256" cy="4525963"/>
          </a:xfrm>
        </p:spPr>
        <p:txBody>
          <a:bodyPr>
            <a:noAutofit/>
          </a:bodyPr>
          <a:lstStyle/>
          <a:p>
            <a:pPr algn="just"/>
            <a:r>
              <a:rPr lang="el-GR" sz="2600" dirty="0" smtClean="0"/>
              <a:t>Έτσι έγινε εργάτης κάποιου, ο οποίος τον έβαλε να βοσκεί χοίρους, πράγμα αρκετά προσβλητικό. Έφτασε στο σημείο να θέλει να χορτάσει με τα ξυλοκέρατα που έτρωγαν οι χοίροι, και κανένας δεν του ‘δινε. Τελικά είπε «Πόσοι εργάτες του πατέρα μου έχουν περίσσιο ψωμί, κι εγώ εδώ πεθαίνω της πείνας! Θα σηκωθώ και θα πάω στον πατέρα μου και θα του πω: »Πατέρα, αμάρτησα στον Θεό και σ’ εσένα· δεν είμαι άξιος να λέγομαι γιος σου, κάνε με σαν έναν από τους εργάτες σου»». Έτσι, ξεκίνησε να πάει στον πατέρα. Ενώ ήταν ακόμη μακριά, τον είδε ο πατέρας του, έτρεξε, τον αγκάλιασε και τον </a:t>
            </a:r>
            <a:r>
              <a:rPr lang="el-GR" sz="2600" dirty="0" err="1" smtClean="0"/>
              <a:t>καταφιλούσε</a:t>
            </a:r>
            <a:r>
              <a:rPr lang="el-GR" sz="2600" dirty="0" smtClean="0"/>
              <a:t>.</a:t>
            </a:r>
            <a:endParaRPr lang="el-GR" sz="26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229600" cy="1143000"/>
          </a:xfrm>
        </p:spPr>
        <p:txBody>
          <a:bodyPr/>
          <a:lstStyle/>
          <a:p>
            <a:r>
              <a:rPr lang="el-GR" dirty="0" smtClean="0"/>
              <a:t>ΚΕΙΜΕΝΟ</a:t>
            </a:r>
            <a:endParaRPr lang="el-GR" dirty="0"/>
          </a:p>
        </p:txBody>
      </p:sp>
      <p:sp>
        <p:nvSpPr>
          <p:cNvPr id="3" name="2 - Θέση περιεχομένου"/>
          <p:cNvSpPr>
            <a:spLocks noGrp="1"/>
          </p:cNvSpPr>
          <p:nvPr>
            <p:ph idx="1"/>
          </p:nvPr>
        </p:nvSpPr>
        <p:spPr>
          <a:xfrm>
            <a:off x="323528" y="836712"/>
            <a:ext cx="8229600" cy="4525963"/>
          </a:xfrm>
        </p:spPr>
        <p:txBody>
          <a:bodyPr>
            <a:noAutofit/>
          </a:bodyPr>
          <a:lstStyle/>
          <a:p>
            <a:pPr algn="just"/>
            <a:r>
              <a:rPr lang="el-GR" sz="2400" dirty="0" smtClean="0"/>
              <a:t>Τότε ο γιος του, του είπε να τον κρατήσει για εργάτη του, μα ο πατέρας του ζήτησε από τους δούλους να φέρουν στολή, υποδήματα και δαχτυλίδι. Έπειτα, τους ζήτησε να σφάξουν ένα καλοθρεμμένο μοσχάρι και να το φέρουν για να το φάνε. Ο πατέρας τότε είπε «</a:t>
            </a:r>
            <a:r>
              <a:rPr lang="el-GR" sz="2400" b="1" dirty="0" smtClean="0"/>
              <a:t>γιατί αυτός ο γιος μου ήταν νεκρός και αναστήθηκε, ήταν χαμένος και βρέθηκε</a:t>
            </a:r>
            <a:r>
              <a:rPr lang="el-GR" sz="2400" dirty="0" smtClean="0"/>
              <a:t>». Όταν το είδε αυτό ο μεγάλος γιος θύμωσε και δεν θέλησε να μπει μέσα. Εκείνη τη στιγμή βγήκε έξω ο πατέρας του και τον παρακαλούσε να μπει μέσα αλλά εκείνος του είπε ότι ποτέ για αυτόν δεν έσφαξε ένα κατσίκι για να το διασκεδάσει με τους φίλους του, αλλά όταν ήρθε αυτός έσφαξε το καλοθρεμμένο μοσχάρι. Ο πατέρας του </a:t>
            </a:r>
            <a:r>
              <a:rPr lang="el-GR" sz="2400" dirty="0" err="1" smtClean="0"/>
              <a:t>του</a:t>
            </a:r>
            <a:r>
              <a:rPr lang="el-GR" sz="2400" dirty="0" smtClean="0"/>
              <a:t> απάντησε «Παιδί μου, εσύ είσαι πάντοτε μαζί μου και όλα τα δικά μου είναι και δικά σου. </a:t>
            </a:r>
            <a:r>
              <a:rPr lang="el-GR" sz="2400" b="1" dirty="0" smtClean="0"/>
              <a:t>Έπρεπε όμως να χαρούμε και να ευχαριστηθούμε, γιατί ο αδερφός σου αυτός ήταν νεκρός και αναστήθηκε, ήταν χαμένος και βρέθηκε</a:t>
            </a:r>
            <a:r>
              <a:rPr lang="el-GR" sz="2400" dirty="0" smtClean="0"/>
              <a:t>».</a:t>
            </a:r>
            <a:endParaRPr lang="el-GR" sz="24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τελικά αυτή η παραβολή;</a:t>
            </a:r>
            <a:endParaRPr lang="el-GR" dirty="0"/>
          </a:p>
        </p:txBody>
      </p:sp>
      <p:sp>
        <p:nvSpPr>
          <p:cNvPr id="3" name="2 - Θέση περιεχομένου"/>
          <p:cNvSpPr>
            <a:spLocks noGrp="1"/>
          </p:cNvSpPr>
          <p:nvPr>
            <p:ph idx="1"/>
          </p:nvPr>
        </p:nvSpPr>
        <p:spPr/>
        <p:txBody>
          <a:bodyPr/>
          <a:lstStyle/>
          <a:p>
            <a:pPr algn="just"/>
            <a:r>
              <a:rPr lang="el-GR" dirty="0" smtClean="0"/>
              <a:t>Η παραβολή αυτή είχε ειπωθεί από τον Ιησού Χριστό ως απάντηση στις κατηγορίες των Φαρισαίων και των Γραμματέων, οι οποίοι έλεγαν ότι συναναστρέφεται με αμαρτωλούς.</a:t>
            </a:r>
            <a:endParaRPr lang="el-GR" dirty="0"/>
          </a:p>
        </p:txBody>
      </p:sp>
      <p:pic>
        <p:nvPicPr>
          <p:cNvPr id="4" name="3 - Εικόνα" descr="λήψη.jpg"/>
          <p:cNvPicPr>
            <a:picLocks noChangeAspect="1"/>
          </p:cNvPicPr>
          <p:nvPr/>
        </p:nvPicPr>
        <p:blipFill>
          <a:blip r:embed="rId2" cstate="print"/>
          <a:stretch>
            <a:fillRect/>
          </a:stretch>
        </p:blipFill>
        <p:spPr>
          <a:xfrm>
            <a:off x="2555776" y="3861048"/>
            <a:ext cx="3895515" cy="2592288"/>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to="" calcmode="lin" valueType="num">
                                      <p:cBhvr>
                                        <p:cTn id="20"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43408"/>
            <a:ext cx="8229600" cy="1143000"/>
          </a:xfrm>
        </p:spPr>
        <p:txBody>
          <a:bodyPr/>
          <a:lstStyle/>
          <a:p>
            <a:r>
              <a:rPr lang="el-GR" dirty="0" smtClean="0"/>
              <a:t>Ο πατέρας</a:t>
            </a:r>
            <a:endParaRPr lang="el-GR" dirty="0"/>
          </a:p>
        </p:txBody>
      </p:sp>
      <p:sp>
        <p:nvSpPr>
          <p:cNvPr id="3" name="2 - Θέση περιεχομένου"/>
          <p:cNvSpPr>
            <a:spLocks noGrp="1"/>
          </p:cNvSpPr>
          <p:nvPr>
            <p:ph idx="1"/>
          </p:nvPr>
        </p:nvSpPr>
        <p:spPr>
          <a:xfrm>
            <a:off x="2051720" y="1052736"/>
            <a:ext cx="6912768" cy="5805264"/>
          </a:xfrm>
        </p:spPr>
        <p:txBody>
          <a:bodyPr>
            <a:normAutofit fontScale="85000" lnSpcReduction="20000"/>
          </a:bodyPr>
          <a:lstStyle/>
          <a:p>
            <a:pPr algn="just"/>
            <a:r>
              <a:rPr lang="el-GR" dirty="0" smtClean="0"/>
              <a:t>Ο πατέρας μέσα στην παραβολή αυτή φαίνεται</a:t>
            </a:r>
            <a:r>
              <a:rPr lang="en-US" dirty="0" smtClean="0"/>
              <a:t>:</a:t>
            </a:r>
          </a:p>
          <a:p>
            <a:pPr marL="514350" indent="-514350" algn="just">
              <a:buFont typeface="+mj-lt"/>
              <a:buAutoNum type="arabicPeriod"/>
            </a:pPr>
            <a:r>
              <a:rPr lang="el-GR" dirty="0" smtClean="0"/>
              <a:t>Να μπορεί να αποτρέψει τον υιό του από το να φύγει μη δίνοντάς του την περιουσία του αλλά το κάνει παρόλο που λυπάται γιατί δεν θέλει να του στερήσει την επιθυμία του.</a:t>
            </a:r>
          </a:p>
          <a:p>
            <a:pPr marL="514350" indent="-514350" algn="just">
              <a:buFont typeface="+mj-lt"/>
              <a:buAutoNum type="arabicPeriod"/>
            </a:pPr>
            <a:r>
              <a:rPr lang="el-GR" dirty="0" smtClean="0"/>
              <a:t>Να μην παύει να αγαπάει τον υιό του ύστερα από την προδοσία του. </a:t>
            </a:r>
          </a:p>
          <a:p>
            <a:pPr marL="514350" indent="-514350" algn="just">
              <a:buFont typeface="+mj-lt"/>
              <a:buAutoNum type="arabicPeriod"/>
            </a:pPr>
            <a:r>
              <a:rPr lang="el-GR" dirty="0" smtClean="0"/>
              <a:t>Να είναι στοργικός και φιλεύσπλαχνος καθώς τον σφιχταγκαλιάζει και του σφάζει ένα κατσίκι για να τον τιμήσει.</a:t>
            </a:r>
          </a:p>
          <a:p>
            <a:pPr marL="514350" indent="-514350" algn="just">
              <a:buFont typeface="+mj-lt"/>
              <a:buAutoNum type="arabicPeriod"/>
            </a:pPr>
            <a:r>
              <a:rPr lang="el-GR" dirty="0" smtClean="0"/>
              <a:t>Να μπορεί να συγχωρεί και να δέχεται πίσω τους ανθρώπους που έπραξαν εσφαλμένα. (π.χ. τον υιό του που καταχράστηκε την περιουσία του. </a:t>
            </a:r>
          </a:p>
          <a:p>
            <a:pPr marL="514350" indent="-514350">
              <a:buFont typeface="+mj-lt"/>
              <a:buAutoNum type="arabicPeriod"/>
            </a:pPr>
            <a:endParaRPr lang="el-GR" dirty="0"/>
          </a:p>
        </p:txBody>
      </p:sp>
      <p:pic>
        <p:nvPicPr>
          <p:cNvPr id="4" name="3 - Εικόνα" descr="λήψη (1).jpg"/>
          <p:cNvPicPr>
            <a:picLocks noChangeAspect="1"/>
          </p:cNvPicPr>
          <p:nvPr/>
        </p:nvPicPr>
        <p:blipFill>
          <a:blip r:embed="rId2" cstate="print"/>
          <a:stretch>
            <a:fillRect/>
          </a:stretch>
        </p:blipFill>
        <p:spPr>
          <a:xfrm>
            <a:off x="251520" y="2420888"/>
            <a:ext cx="1705933" cy="2697857"/>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to="" calcmode="lin" valueType="num">
                                      <p:cBhvr>
                                        <p:cTn id="16" dur="1" fill="hold"/>
                                        <p:tgtEl>
                                          <p:spTgt spid="3">
                                            <p:txEl>
                                              <p:pRg st="0" end="0"/>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to="" calcmode="lin" valueType="num">
                                      <p:cBhvr>
                                        <p:cTn id="19" dur="1" fill="hold"/>
                                        <p:tgtEl>
                                          <p:spTgt spid="3">
                                            <p:txEl>
                                              <p:pRg st="1" end="1"/>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to="" calcmode="lin" valueType="num">
                                      <p:cBhvr>
                                        <p:cTn id="24" dur="1" fill="hold"/>
                                        <p:tgtEl>
                                          <p:spTgt spid="3">
                                            <p:txEl>
                                              <p:pRg st="2" end="2"/>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to="" calcmode="lin" valueType="num">
                                      <p:cBhvr>
                                        <p:cTn id="29" dur="1" fill="hold"/>
                                        <p:tgtEl>
                                          <p:spTgt spid="3">
                                            <p:txEl>
                                              <p:pRg st="3" end="3"/>
                                            </p:txEl>
                                          </p:spTgt>
                                        </p:tgtEl>
                                        <p:attrNameLst>
                                          <p:attrName/>
                                        </p:attrNameLst>
                                      </p:cBhvr>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to="" calcmode="lin" valueType="num">
                                      <p:cBhvr>
                                        <p:cTn id="34" dur="1" fill="hold"/>
                                        <p:tgtEl>
                                          <p:spTgt spid="3">
                                            <p:txEl>
                                              <p:pRg st="4" end="4"/>
                                            </p:txEl>
                                          </p:spTgt>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diamond(in)">
                                      <p:cBhvr>
                                        <p:cTn id="3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80728" y="0"/>
            <a:ext cx="8229600" cy="1143000"/>
          </a:xfrm>
        </p:spPr>
        <p:txBody>
          <a:bodyPr/>
          <a:lstStyle/>
          <a:p>
            <a:r>
              <a:rPr lang="el-GR" dirty="0" smtClean="0"/>
              <a:t>Ο μικρός υιός</a:t>
            </a:r>
            <a:endParaRPr lang="el-GR" dirty="0"/>
          </a:p>
        </p:txBody>
      </p:sp>
      <p:sp>
        <p:nvSpPr>
          <p:cNvPr id="3" name="2 - Θέση περιεχομένου"/>
          <p:cNvSpPr>
            <a:spLocks noGrp="1"/>
          </p:cNvSpPr>
          <p:nvPr>
            <p:ph idx="1"/>
          </p:nvPr>
        </p:nvSpPr>
        <p:spPr>
          <a:xfrm>
            <a:off x="0" y="1124744"/>
            <a:ext cx="5364088" cy="5733256"/>
          </a:xfrm>
        </p:spPr>
        <p:txBody>
          <a:bodyPr>
            <a:normAutofit fontScale="77500" lnSpcReduction="20000"/>
          </a:bodyPr>
          <a:lstStyle/>
          <a:p>
            <a:pPr algn="just"/>
            <a:r>
              <a:rPr lang="el-GR" dirty="0" smtClean="0"/>
              <a:t>Ο μικρότερος υιός μέσα στην παραβολή αυτή φαίνεται</a:t>
            </a:r>
            <a:r>
              <a:rPr lang="en-US" dirty="0" smtClean="0"/>
              <a:t>:</a:t>
            </a:r>
          </a:p>
          <a:p>
            <a:pPr marL="514350" indent="-514350" algn="just">
              <a:buFont typeface="+mj-lt"/>
              <a:buAutoNum type="arabicPeriod"/>
            </a:pPr>
            <a:r>
              <a:rPr lang="el-GR" dirty="0" smtClean="0"/>
              <a:t>Να είναι επιπόλαιος και αχάριστος καταπατώντας την περιουσία του πατέρα του άσκοπα με εκδιδόμενες γυναίκες.</a:t>
            </a:r>
          </a:p>
          <a:p>
            <a:pPr marL="514350" indent="-514350" algn="just">
              <a:buFont typeface="+mj-lt"/>
              <a:buAutoNum type="arabicPeriod"/>
            </a:pPr>
            <a:r>
              <a:rPr lang="el-GR" dirty="0" smtClean="0"/>
              <a:t>Να λαμβάνει την ανάλογη τιμωρία για την αμαρτία που διέπραξε.</a:t>
            </a:r>
          </a:p>
          <a:p>
            <a:pPr marL="514350" indent="-514350" algn="just">
              <a:buFont typeface="+mj-lt"/>
              <a:buAutoNum type="arabicPeriod"/>
            </a:pPr>
            <a:r>
              <a:rPr lang="el-GR" dirty="0" smtClean="0"/>
              <a:t>Να μετανιώνει και να συνετίζεται</a:t>
            </a:r>
          </a:p>
          <a:p>
            <a:pPr marL="514350" indent="-514350" algn="just">
              <a:buFont typeface="+mj-lt"/>
              <a:buAutoNum type="arabicPeriod"/>
            </a:pPr>
            <a:r>
              <a:rPr lang="el-GR" dirty="0" smtClean="0"/>
              <a:t>Να επιστρέφει πίσω για να συμφιλιωθεί με τον πατέρα του.</a:t>
            </a:r>
          </a:p>
          <a:p>
            <a:pPr marL="514350" indent="-514350" algn="just">
              <a:buFont typeface="+mj-lt"/>
              <a:buAutoNum type="arabicPeriod"/>
            </a:pPr>
            <a:r>
              <a:rPr lang="el-GR" dirty="0" smtClean="0"/>
              <a:t>Να αποδεικνύει πως τελικά οι άνθρωποι μπορούν να μετανοήσουν.</a:t>
            </a:r>
          </a:p>
          <a:p>
            <a:pPr marL="514350" indent="-514350">
              <a:buFont typeface="+mj-lt"/>
              <a:buAutoNum type="arabicPeriod"/>
            </a:pPr>
            <a:endParaRPr lang="el-GR" dirty="0"/>
          </a:p>
        </p:txBody>
      </p:sp>
      <p:pic>
        <p:nvPicPr>
          <p:cNvPr id="4" name="3 - Εικόνα" descr="λήψη (2).jpg"/>
          <p:cNvPicPr>
            <a:picLocks noChangeAspect="1"/>
          </p:cNvPicPr>
          <p:nvPr/>
        </p:nvPicPr>
        <p:blipFill>
          <a:blip r:embed="rId2" cstate="print"/>
          <a:stretch>
            <a:fillRect/>
          </a:stretch>
        </p:blipFill>
        <p:spPr>
          <a:xfrm>
            <a:off x="5868144" y="1772816"/>
            <a:ext cx="2520280" cy="3051515"/>
          </a:xfrm>
          <a:prstGeom prst="rect">
            <a:avLst/>
          </a:prstGeom>
        </p:spPr>
      </p:pic>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to="" calcmode="lin" valueType="num">
                                      <p:cBhvr>
                                        <p:cTn id="16" dur="1" fill="hold"/>
                                        <p:tgtEl>
                                          <p:spTgt spid="3">
                                            <p:txEl>
                                              <p:pRg st="0" end="0"/>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to="" calcmode="lin" valueType="num">
                                      <p:cBhvr>
                                        <p:cTn id="19" dur="1" fill="hold"/>
                                        <p:tgtEl>
                                          <p:spTgt spid="3">
                                            <p:txEl>
                                              <p:pRg st="1" end="1"/>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to="" calcmode="lin" valueType="num">
                                      <p:cBhvr>
                                        <p:cTn id="24" dur="1" fill="hold"/>
                                        <p:tgtEl>
                                          <p:spTgt spid="3">
                                            <p:txEl>
                                              <p:pRg st="2" end="2"/>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to="" calcmode="lin" valueType="num">
                                      <p:cBhvr>
                                        <p:cTn id="29" dur="1" fill="hold"/>
                                        <p:tgtEl>
                                          <p:spTgt spid="3">
                                            <p:txEl>
                                              <p:pRg st="3" end="3"/>
                                            </p:txEl>
                                          </p:spTgt>
                                        </p:tgtEl>
                                        <p:attrNameLst>
                                          <p:attrName/>
                                        </p:attrNameLst>
                                      </p:cBhvr>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to="" calcmode="lin" valueType="num">
                                      <p:cBhvr>
                                        <p:cTn id="34" dur="1" fill="hold"/>
                                        <p:tgtEl>
                                          <p:spTgt spid="3">
                                            <p:txEl>
                                              <p:pRg st="4" end="4"/>
                                            </p:txEl>
                                          </p:spTgt>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24"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to="" calcmode="lin" valueType="num">
                                      <p:cBhvr>
                                        <p:cTn id="39" dur="1" fill="hold"/>
                                        <p:tgtEl>
                                          <p:spTgt spid="3">
                                            <p:txEl>
                                              <p:pRg st="5" end="5"/>
                                            </p:txEl>
                                          </p:spTgt>
                                        </p:tgtEl>
                                        <p:attrNameLst>
                                          <p:attrName/>
                                        </p:attrNameLst>
                                      </p:cBhvr>
                                    </p:anim>
                                  </p:childTnLst>
                                </p:cTn>
                              </p:par>
                            </p:childTnLst>
                          </p:cTn>
                        </p:par>
                      </p:childTnLst>
                    </p:cTn>
                  </p:par>
                  <p:par>
                    <p:cTn id="40" fill="hold">
                      <p:stCondLst>
                        <p:cond delay="indefinite"/>
                      </p:stCondLst>
                      <p:childTnLst>
                        <p:par>
                          <p:cTn id="41" fill="hold">
                            <p:stCondLst>
                              <p:cond delay="0"/>
                            </p:stCondLst>
                            <p:childTnLst>
                              <p:par>
                                <p:cTn id="42" presetID="24" presetClass="entr" presetSubtype="0"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 to="" calcmode="lin" valueType="num">
                                      <p:cBhvr>
                                        <p:cTn id="44"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07704" y="0"/>
            <a:ext cx="8229600" cy="1143000"/>
          </a:xfrm>
        </p:spPr>
        <p:txBody>
          <a:bodyPr/>
          <a:lstStyle/>
          <a:p>
            <a:r>
              <a:rPr lang="el-GR" dirty="0" smtClean="0"/>
              <a:t>Ο μεγαλύτερος υιός</a:t>
            </a:r>
            <a:endParaRPr lang="el-GR" dirty="0"/>
          </a:p>
        </p:txBody>
      </p:sp>
      <p:sp>
        <p:nvSpPr>
          <p:cNvPr id="3" name="2 - Θέση περιεχομένου"/>
          <p:cNvSpPr>
            <a:spLocks noGrp="1"/>
          </p:cNvSpPr>
          <p:nvPr>
            <p:ph idx="1"/>
          </p:nvPr>
        </p:nvSpPr>
        <p:spPr>
          <a:xfrm>
            <a:off x="3131840" y="980728"/>
            <a:ext cx="6012160" cy="5877272"/>
          </a:xfrm>
        </p:spPr>
        <p:txBody>
          <a:bodyPr>
            <a:normAutofit fontScale="92500"/>
          </a:bodyPr>
          <a:lstStyle/>
          <a:p>
            <a:pPr algn="just"/>
            <a:r>
              <a:rPr lang="el-GR" dirty="0" smtClean="0"/>
              <a:t>Ο μεγαλύτερος υιός μέσα στην παραβολή αυτή φαίνεται</a:t>
            </a:r>
            <a:r>
              <a:rPr lang="en-US" dirty="0" smtClean="0"/>
              <a:t>:</a:t>
            </a:r>
          </a:p>
          <a:p>
            <a:pPr marL="514350" indent="-514350" algn="just">
              <a:buFont typeface="+mj-lt"/>
              <a:buAutoNum type="arabicPeriod"/>
            </a:pPr>
            <a:r>
              <a:rPr lang="el-GR" dirty="0" smtClean="0"/>
              <a:t>Να ενοχλείται ιδιαίτερα που ο πατέρας του έσφαξε κατσίκι στον γιο του που τον πρόδωσε και σε αυτόν να μην έχει σφάξει ποτέ.</a:t>
            </a:r>
          </a:p>
          <a:p>
            <a:pPr marL="514350" indent="-514350" algn="just">
              <a:buFont typeface="+mj-lt"/>
              <a:buAutoNum type="arabicPeriod"/>
            </a:pPr>
            <a:r>
              <a:rPr lang="el-GR" dirty="0" smtClean="0"/>
              <a:t>Να νιώθει αδικημένος και να αρνείται να ακούσει τον πατέρα του.</a:t>
            </a:r>
          </a:p>
          <a:p>
            <a:pPr marL="514350" indent="-514350" algn="just">
              <a:buFont typeface="+mj-lt"/>
              <a:buAutoNum type="arabicPeriod"/>
            </a:pPr>
            <a:r>
              <a:rPr lang="el-GR" dirty="0" smtClean="0"/>
              <a:t>Να μην μπορεί με τίποτα να συγχωρήσει τον μικρότερο αδελφό του.</a:t>
            </a:r>
          </a:p>
          <a:p>
            <a:pPr marL="514350" indent="-514350">
              <a:buFont typeface="+mj-lt"/>
              <a:buAutoNum type="arabicPeriod"/>
            </a:pPr>
            <a:endParaRPr lang="el-GR" dirty="0"/>
          </a:p>
        </p:txBody>
      </p:sp>
      <p:pic>
        <p:nvPicPr>
          <p:cNvPr id="4" name="3 - Εικόνα" descr="images.jpg"/>
          <p:cNvPicPr>
            <a:picLocks noChangeAspect="1"/>
          </p:cNvPicPr>
          <p:nvPr/>
        </p:nvPicPr>
        <p:blipFill>
          <a:blip r:embed="rId2" cstate="print"/>
          <a:stretch>
            <a:fillRect/>
          </a:stretch>
        </p:blipFill>
        <p:spPr>
          <a:xfrm>
            <a:off x="251520" y="1844824"/>
            <a:ext cx="2808312" cy="3496349"/>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to="" calcmode="lin" valueType="num">
                                      <p:cBhvr>
                                        <p:cTn id="20" dur="1" fill="hold"/>
                                        <p:tgtEl>
                                          <p:spTgt spid="3">
                                            <p:txEl>
                                              <p:pRg st="2" end="2"/>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to="" calcmode="lin" valueType="num">
                                      <p:cBhvr>
                                        <p:cTn id="25" dur="1" fill="hold"/>
                                        <p:tgtEl>
                                          <p:spTgt spid="3">
                                            <p:txEl>
                                              <p:pRg st="3" end="3"/>
                                            </p:txEl>
                                          </p:spTgt>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 to="" calcmode="lin" valueType="num">
                                      <p:cBhvr>
                                        <p:cTn id="30"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Τι μπορούμε να συμπεράνουμε από αυτή την παραβολή του Ιησού;</a:t>
            </a:r>
            <a:endParaRPr lang="el-GR" dirty="0"/>
          </a:p>
        </p:txBody>
      </p:sp>
      <p:sp>
        <p:nvSpPr>
          <p:cNvPr id="3" name="2 - Θέση περιεχομένου"/>
          <p:cNvSpPr>
            <a:spLocks noGrp="1"/>
          </p:cNvSpPr>
          <p:nvPr>
            <p:ph idx="1"/>
          </p:nvPr>
        </p:nvSpPr>
        <p:spPr>
          <a:xfrm>
            <a:off x="0" y="1772816"/>
            <a:ext cx="6444208" cy="5085184"/>
          </a:xfrm>
        </p:spPr>
        <p:txBody>
          <a:bodyPr>
            <a:normAutofit/>
          </a:bodyPr>
          <a:lstStyle/>
          <a:p>
            <a:pPr algn="just"/>
            <a:r>
              <a:rPr lang="el-GR" dirty="0" smtClean="0"/>
              <a:t>Όπως καταλαβαίνετε , ο Θεός παριστάνεται από τον πατέρα που τους δέχεται όλους πίσω, ο άσωτος υιός παριστάνει τον αμαρτωλό που μετανιωμένος επιστρέφει πίσω και ο μεγάλος γιος παριστάνει τους Γραμματείς και τους Φαρισαίους που δεν ξέρουν να συγχωρούν.</a:t>
            </a:r>
            <a:endParaRPr lang="el-GR" dirty="0"/>
          </a:p>
        </p:txBody>
      </p:sp>
      <p:pic>
        <p:nvPicPr>
          <p:cNvPr id="4" name="3 - Εικόνα" descr="ΧΡΙΣΤΟΣ.jpg"/>
          <p:cNvPicPr>
            <a:picLocks noChangeAspect="1"/>
          </p:cNvPicPr>
          <p:nvPr/>
        </p:nvPicPr>
        <p:blipFill>
          <a:blip r:embed="rId2" cstate="print"/>
          <a:stretch>
            <a:fillRect/>
          </a:stretch>
        </p:blipFill>
        <p:spPr>
          <a:xfrm>
            <a:off x="6732240" y="2348880"/>
            <a:ext cx="2016224" cy="3107881"/>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to="" calcmode="lin" valueType="num">
                                      <p:cBhvr>
                                        <p:cTn id="1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699</Words>
  <Application>Microsoft Office PowerPoint</Application>
  <PresentationFormat>Προβολή στην οθόνη (4:3)</PresentationFormat>
  <Paragraphs>44</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Η ΠΑΡΑΒΟΛΗ ΤΟΥ ΣΠΛΑΧΝΙΚΟΥ ΠΑΤΕΡΑ ΘΕ2Δ2</vt:lpstr>
      <vt:lpstr>ΚΕΙΜΕΝΟ</vt:lpstr>
      <vt:lpstr>ΚΕΙΜΕΝΟ</vt:lpstr>
      <vt:lpstr>ΚΕΙΜΕΝΟ</vt:lpstr>
      <vt:lpstr>Τι είναι τελικά αυτή η παραβολή;</vt:lpstr>
      <vt:lpstr>Ο πατέρας</vt:lpstr>
      <vt:lpstr>Ο μικρός υιός</vt:lpstr>
      <vt:lpstr>Ο μεγαλύτερος υιός</vt:lpstr>
      <vt:lpstr>Τι μπορούμε να συμπεράνουμε από αυτή την παραβολή του Ιησού;</vt:lpstr>
      <vt:lpstr>Ποιο λοιπόν είναι το μήνυμα που θέλει να περάσει ο Ιησούς;</vt:lpstr>
      <vt:lpstr>ΠΗΓΕΣ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ΠΑΡΑΒΟΛΗ ΤΟΥ ΣΠΛΑΧΝΙΚΟΥ ΠΑΤΕΡΑ ΘΕ2Δ2</dc:title>
  <dc:creator>George Vergadis</dc:creator>
  <cp:lastModifiedBy>Haralambos Vergadis</cp:lastModifiedBy>
  <cp:revision>15</cp:revision>
  <dcterms:created xsi:type="dcterms:W3CDTF">2016-11-21T12:28:56Z</dcterms:created>
  <dcterms:modified xsi:type="dcterms:W3CDTF">2017-01-21T09:42:19Z</dcterms:modified>
</cp:coreProperties>
</file>