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1" r:id="rId6"/>
    <p:sldId id="262" r:id="rId7"/>
    <p:sldId id="263" r:id="rId8"/>
    <p:sldId id="264" r:id="rId9"/>
    <p:sldId id="265" r:id="rId10"/>
    <p:sldId id="266" r:id="rId11"/>
    <p:sldId id="260" r:id="rId12"/>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3" d="100"/>
          <a:sy n="83" d="100"/>
        </p:scale>
        <p:origin x="-1416" y="-77"/>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Κάντε κλικ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21/1/2017</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21/1/2017</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Κάντε κλικ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21/1/2017</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21/1/2017</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Κάντε κλικ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Κάντε κλικ για να επεξεργαστείτε τα στυλ κειμένου του υποδείγματος</a:t>
            </a: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21/1/2017</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21/1/2017</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Κάντε κλικ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Κάντε κλικ για να επεξεργαστείτε τα στυλ κειμένου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Κάντε κλικ για να επεξεργαστείτε τα στυλ κειμένου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2342CEA3-3058-4D43-AE35-B3DA76CB4003}" type="datetimeFigureOut">
              <a:rPr lang="el-GR" smtClean="0"/>
              <a:pPr/>
              <a:t>21/1/2017</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2342CEA3-3058-4D43-AE35-B3DA76CB4003}" type="datetimeFigureOut">
              <a:rPr lang="el-GR" smtClean="0"/>
              <a:pPr/>
              <a:t>21/1/2017</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2342CEA3-3058-4D43-AE35-B3DA76CB4003}" type="datetimeFigureOut">
              <a:rPr lang="el-GR" smtClean="0"/>
              <a:pPr/>
              <a:t>21/1/2017</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Κάντε κλικ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Κάντε κλικ για να επεξεργαστείτε τα στυλ κειμένου του υποδείγματος</a:t>
            </a: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21/1/2017</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Κάντε κλικ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Κάντε κλικ για να επεξεργαστείτε τα στυλ κειμένου του υποδείγματος</a:t>
            </a: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21/1/2017</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DDEBCF"/>
            </a:gs>
            <a:gs pos="50000">
              <a:srgbClr val="9CB86E"/>
            </a:gs>
            <a:gs pos="100000">
              <a:srgbClr val="156B13"/>
            </a:gs>
          </a:gsLst>
          <a:lin ang="5400000" scaled="0"/>
          <a:tileRect/>
        </a:gradFill>
        <a:effectLst/>
      </p:bgPr>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Κάντε κλικ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342CEA3-3058-4D43-AE35-B3DA76CB4003}" type="datetimeFigureOut">
              <a:rPr lang="el-GR" smtClean="0"/>
              <a:pPr/>
              <a:t>21/1/2017</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F1D1C4-C2D9-4231-9FB2-B2D9D97AA41D}" type="slidenum">
              <a:rPr lang="el-GR" smtClean="0"/>
              <a:pPr/>
              <a:t>‹#›</a:t>
            </a:fld>
            <a:endParaRPr lang="el-GR"/>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orthodoxalblog.wordpress.com/2012/02/01/&#951;-&#960;&#945;&#961;&#945;&#946;&#959;&#955;&#942;-&#964;&#959;&#965;-&#963;&#960;&#955;&#945;&#967;&#957;&#953;&#954;&#959;&#973;-&#960;&#945;&#964;&#941;&#961;&#945;-&#945;&#963;&#974;&#964;/" TargetMode="External"/><Relationship Id="rId2" Type="http://schemas.openxmlformats.org/officeDocument/2006/relationships/hyperlink" Target="https://i1.wp.com/www.lib-art.com/imgpainting/4/1/15914-the-return-of-the-prodigal-son-rembrandt-harmenszoon-van-rijn.jpg?zoom=2"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000082"/>
            </a:gs>
            <a:gs pos="13000">
              <a:srgbClr val="0047FF"/>
            </a:gs>
            <a:gs pos="28000">
              <a:srgbClr val="000082"/>
            </a:gs>
            <a:gs pos="42999">
              <a:srgbClr val="0047FF"/>
            </a:gs>
            <a:gs pos="58000">
              <a:srgbClr val="000082"/>
            </a:gs>
            <a:gs pos="72000">
              <a:srgbClr val="0047FF"/>
            </a:gs>
            <a:gs pos="87000">
              <a:srgbClr val="000082"/>
            </a:gs>
            <a:gs pos="100000">
              <a:srgbClr val="0047FF"/>
            </a:gs>
          </a:gsLst>
          <a:lin ang="5400000" scaled="0"/>
          <a:tileRect/>
        </a:gradFill>
        <a:effectLst/>
      </p:bgPr>
    </p:bg>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11560" y="908720"/>
            <a:ext cx="7772400" cy="1470025"/>
          </a:xfrm>
        </p:spPr>
        <p:txBody>
          <a:bodyPr>
            <a:normAutofit fontScale="90000"/>
          </a:bodyPr>
          <a:lstStyle/>
          <a:p>
            <a:r>
              <a:rPr lang="el-GR" dirty="0" smtClean="0"/>
              <a:t>Η ΠΑΡΑΒΟΛΗ ΤΟΥ ΣΠΛΑΧΝΙΚΟΥ ΠΑΤΕΡΑ</a:t>
            </a:r>
            <a:br>
              <a:rPr lang="el-GR" dirty="0" smtClean="0"/>
            </a:br>
            <a:r>
              <a:rPr lang="el-GR" dirty="0" smtClean="0"/>
              <a:t>ΘΕ2Δ2</a:t>
            </a:r>
            <a:endParaRPr lang="el-GR" dirty="0"/>
          </a:p>
        </p:txBody>
      </p:sp>
      <p:sp>
        <p:nvSpPr>
          <p:cNvPr id="4" name="3 - TextBox"/>
          <p:cNvSpPr txBox="1"/>
          <p:nvPr/>
        </p:nvSpPr>
        <p:spPr>
          <a:xfrm>
            <a:off x="323528" y="5301208"/>
            <a:ext cx="8280920" cy="923330"/>
          </a:xfrm>
          <a:prstGeom prst="rect">
            <a:avLst/>
          </a:prstGeom>
          <a:noFill/>
        </p:spPr>
        <p:txBody>
          <a:bodyPr wrap="square" rtlCol="0">
            <a:spAutoFit/>
          </a:bodyPr>
          <a:lstStyle/>
          <a:p>
            <a:r>
              <a:rPr lang="el-GR" dirty="0" smtClean="0"/>
              <a:t>Σχολείο     ΠΓΕΣΣ</a:t>
            </a:r>
          </a:p>
          <a:p>
            <a:r>
              <a:rPr lang="el-GR" dirty="0" smtClean="0"/>
              <a:t>Τάξη           Β2 ΓΥΜΝΑΣΙΟΥ</a:t>
            </a:r>
          </a:p>
          <a:p>
            <a:r>
              <a:rPr lang="el-GR" dirty="0" smtClean="0"/>
              <a:t>Υπεύθυνος καθηγητής      ΓΕΩΡΓΙΟΣ ΚΑΠΕΤΑΝΑΚΗΣ</a:t>
            </a:r>
            <a:endParaRPr lang="el-GR" dirty="0"/>
          </a:p>
        </p:txBody>
      </p:sp>
      <p:sp>
        <p:nvSpPr>
          <p:cNvPr id="5" name="4 - TextBox"/>
          <p:cNvSpPr txBox="1"/>
          <p:nvPr/>
        </p:nvSpPr>
        <p:spPr>
          <a:xfrm>
            <a:off x="395536" y="260648"/>
            <a:ext cx="2664296" cy="369332"/>
          </a:xfrm>
          <a:prstGeom prst="rect">
            <a:avLst/>
          </a:prstGeom>
          <a:noFill/>
        </p:spPr>
        <p:txBody>
          <a:bodyPr wrap="square" rtlCol="0">
            <a:spAutoFit/>
          </a:bodyPr>
          <a:lstStyle/>
          <a:p>
            <a:r>
              <a:rPr lang="el-GR" dirty="0" smtClean="0"/>
              <a:t>ΘΡΗΣΚΕΥΤΙΚΑ 2016-2017</a:t>
            </a:r>
            <a:endParaRPr lang="el-GR" dirty="0"/>
          </a:p>
        </p:txBody>
      </p:sp>
      <p:sp>
        <p:nvSpPr>
          <p:cNvPr id="6" name="5 - TextBox"/>
          <p:cNvSpPr txBox="1"/>
          <p:nvPr/>
        </p:nvSpPr>
        <p:spPr>
          <a:xfrm>
            <a:off x="323528" y="4221088"/>
            <a:ext cx="8640960" cy="461665"/>
          </a:xfrm>
          <a:prstGeom prst="rect">
            <a:avLst/>
          </a:prstGeom>
          <a:noFill/>
        </p:spPr>
        <p:txBody>
          <a:bodyPr wrap="square" rtlCol="0">
            <a:spAutoFit/>
          </a:bodyPr>
          <a:lstStyle/>
          <a:p>
            <a:r>
              <a:rPr lang="el-GR" sz="2400" dirty="0" smtClean="0"/>
              <a:t>ΒΕΡΓΑΔΗΣ </a:t>
            </a:r>
            <a:r>
              <a:rPr lang="el-GR" sz="2400" dirty="0" smtClean="0"/>
              <a:t>ΧΑΡΗΣ</a:t>
            </a:r>
            <a:endParaRPr lang="el-GR" sz="24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pPr algn="just"/>
            <a:r>
              <a:rPr lang="el-GR" dirty="0" smtClean="0"/>
              <a:t>Ποιο λοιπόν είναι το μήνυμα που θέλει να περάσει ο Ιησούς;</a:t>
            </a:r>
            <a:endParaRPr lang="el-GR" dirty="0"/>
          </a:p>
        </p:txBody>
      </p:sp>
      <p:sp>
        <p:nvSpPr>
          <p:cNvPr id="3" name="2 - Θέση περιεχομένου"/>
          <p:cNvSpPr>
            <a:spLocks noGrp="1"/>
          </p:cNvSpPr>
          <p:nvPr>
            <p:ph idx="1"/>
          </p:nvPr>
        </p:nvSpPr>
        <p:spPr/>
        <p:txBody>
          <a:bodyPr/>
          <a:lstStyle/>
          <a:p>
            <a:pPr algn="just"/>
            <a:r>
              <a:rPr lang="el-GR" dirty="0" smtClean="0"/>
              <a:t>Το μήνυμα που επιθυμεί να μεταβιβάσει ο Ιησούς είναι πως όποιο αμάρτημα και να έχει πράξει κάποιος εμείς πρέπει να τον αποδεχόμαστε, εφόσον έχει μετανοήσει, και να των συγχωρούμε.</a:t>
            </a:r>
            <a:endParaRPr lang="el-GR" dirty="0"/>
          </a:p>
        </p:txBody>
      </p:sp>
      <p:pic>
        <p:nvPicPr>
          <p:cNvPr id="4" name="3 - Εικόνα" descr="λήψη (3).jpg"/>
          <p:cNvPicPr>
            <a:picLocks noChangeAspect="1"/>
          </p:cNvPicPr>
          <p:nvPr/>
        </p:nvPicPr>
        <p:blipFill>
          <a:blip r:embed="rId2" cstate="print"/>
          <a:stretch>
            <a:fillRect/>
          </a:stretch>
        </p:blipFill>
        <p:spPr>
          <a:xfrm>
            <a:off x="4932040" y="3933056"/>
            <a:ext cx="2179634" cy="2382391"/>
          </a:xfrm>
          <a:prstGeom prst="rect">
            <a:avLst/>
          </a:prstGeom>
        </p:spPr>
      </p:pic>
    </p:spTree>
  </p:cSld>
  <p:clrMapOvr>
    <a:masterClrMapping/>
  </p:clrMapOvr>
  <p:transition>
    <p:cover dir="l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plus(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6"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arn(inHorizont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4" presetClass="entr" presetSubtype="0" accel="100000" fill="hold" nodeType="clickEffect">
                                  <p:stCondLst>
                                    <p:cond delay="0"/>
                                  </p:stCondLst>
                                  <p:childTnLst>
                                    <p:set>
                                      <p:cBhvr>
                                        <p:cTn id="16" dur="1" fill="hold">
                                          <p:stCondLst>
                                            <p:cond delay="0"/>
                                          </p:stCondLst>
                                        </p:cTn>
                                        <p:tgtEl>
                                          <p:spTgt spid="4"/>
                                        </p:tgtEl>
                                        <p:attrNameLst>
                                          <p:attrName>style.visibility</p:attrName>
                                        </p:attrNameLst>
                                      </p:cBhvr>
                                      <p:to>
                                        <p:strVal val="visible"/>
                                      </p:to>
                                    </p:set>
                                    <p:anim calcmode="lin" valueType="num">
                                      <p:cBhvr>
                                        <p:cTn id="17" dur="500" fill="hold"/>
                                        <p:tgtEl>
                                          <p:spTgt spid="4"/>
                                        </p:tgtEl>
                                        <p:attrNameLst>
                                          <p:attrName>ppt_w</p:attrName>
                                        </p:attrNameLst>
                                      </p:cBhvr>
                                      <p:tavLst>
                                        <p:tav tm="0">
                                          <p:val>
                                            <p:strVal val="#ppt_w*0.05"/>
                                          </p:val>
                                        </p:tav>
                                        <p:tav tm="100000">
                                          <p:val>
                                            <p:strVal val="#ppt_w"/>
                                          </p:val>
                                        </p:tav>
                                      </p:tavLst>
                                    </p:anim>
                                    <p:anim calcmode="lin" valueType="num">
                                      <p:cBhvr>
                                        <p:cTn id="18" dur="500" fill="hold"/>
                                        <p:tgtEl>
                                          <p:spTgt spid="4"/>
                                        </p:tgtEl>
                                        <p:attrNameLst>
                                          <p:attrName>ppt_h</p:attrName>
                                        </p:attrNameLst>
                                      </p:cBhvr>
                                      <p:tavLst>
                                        <p:tav tm="0">
                                          <p:val>
                                            <p:strVal val="#ppt_h"/>
                                          </p:val>
                                        </p:tav>
                                        <p:tav tm="100000">
                                          <p:val>
                                            <p:strVal val="#ppt_h"/>
                                          </p:val>
                                        </p:tav>
                                      </p:tavLst>
                                    </p:anim>
                                    <p:anim calcmode="lin" valueType="num">
                                      <p:cBhvr>
                                        <p:cTn id="19" dur="500" fill="hold"/>
                                        <p:tgtEl>
                                          <p:spTgt spid="4"/>
                                        </p:tgtEl>
                                        <p:attrNameLst>
                                          <p:attrName>ppt_x</p:attrName>
                                        </p:attrNameLst>
                                      </p:cBhvr>
                                      <p:tavLst>
                                        <p:tav tm="0">
                                          <p:val>
                                            <p:strVal val="#ppt_x-.2"/>
                                          </p:val>
                                        </p:tav>
                                        <p:tav tm="100000">
                                          <p:val>
                                            <p:strVal val="#ppt_x"/>
                                          </p:val>
                                        </p:tav>
                                      </p:tavLst>
                                    </p:anim>
                                    <p:anim calcmode="lin" valueType="num">
                                      <p:cBhvr>
                                        <p:cTn id="20" dur="500" fill="hold"/>
                                        <p:tgtEl>
                                          <p:spTgt spid="4"/>
                                        </p:tgtEl>
                                        <p:attrNameLst>
                                          <p:attrName>ppt_y</p:attrName>
                                        </p:attrNameLst>
                                      </p:cBhvr>
                                      <p:tavLst>
                                        <p:tav tm="0">
                                          <p:val>
                                            <p:strVal val="#ppt_y"/>
                                          </p:val>
                                        </p:tav>
                                        <p:tav tm="100000">
                                          <p:val>
                                            <p:strVal val="#ppt_y"/>
                                          </p:val>
                                        </p:tav>
                                      </p:tavLst>
                                    </p:anim>
                                    <p:animEffect transition="in" filter="fade">
                                      <p:cBhvr>
                                        <p:cTn id="21"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03D4A8"/>
            </a:gs>
            <a:gs pos="25000">
              <a:srgbClr val="21D6E0"/>
            </a:gs>
            <a:gs pos="75000">
              <a:srgbClr val="0087E6"/>
            </a:gs>
            <a:gs pos="100000">
              <a:srgbClr val="005CBF"/>
            </a:gs>
          </a:gsLst>
          <a:lin ang="5400000" scaled="0"/>
          <a:tileRect/>
        </a:gradFill>
        <a:effectLst/>
      </p:bgPr>
    </p:bg>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ΠΗΓΕΣ</a:t>
            </a:r>
            <a:endParaRPr lang="el-GR" dirty="0"/>
          </a:p>
        </p:txBody>
      </p:sp>
      <p:sp>
        <p:nvSpPr>
          <p:cNvPr id="3" name="2 - Θέση περιεχομένου"/>
          <p:cNvSpPr>
            <a:spLocks noGrp="1"/>
          </p:cNvSpPr>
          <p:nvPr>
            <p:ph idx="1"/>
          </p:nvPr>
        </p:nvSpPr>
        <p:spPr/>
        <p:txBody>
          <a:bodyPr>
            <a:normAutofit fontScale="47500" lnSpcReduction="20000"/>
          </a:bodyPr>
          <a:lstStyle/>
          <a:p>
            <a:r>
              <a:rPr lang="en-US" dirty="0" smtClean="0">
                <a:hlinkClick r:id="rId2"/>
              </a:rPr>
              <a:t>https://i1.wp.com/www.lib-art.com/imgpainting/4/1/15914-the-return-of-the-prodigal-son-rembrandt-harmenszoon-van-rijn.jpg?zoom=2</a:t>
            </a:r>
            <a:endParaRPr lang="el-GR" dirty="0" smtClean="0"/>
          </a:p>
          <a:p>
            <a:r>
              <a:rPr lang="en-US" dirty="0" smtClean="0">
                <a:hlinkClick r:id="rId3"/>
              </a:rPr>
              <a:t>https://orthodoxalblog.wordpress.com/2012/02/01/</a:t>
            </a:r>
            <a:r>
              <a:rPr lang="el-GR" dirty="0" smtClean="0">
                <a:hlinkClick r:id="rId3"/>
              </a:rPr>
              <a:t>η-παραβολή-του-σπλαχνικού-πατέρα-</a:t>
            </a:r>
            <a:r>
              <a:rPr lang="el-GR" dirty="0" err="1" smtClean="0">
                <a:hlinkClick r:id="rId3"/>
              </a:rPr>
              <a:t>ασώτ/</a:t>
            </a:r>
            <a:endParaRPr lang="el-GR" dirty="0" smtClean="0"/>
          </a:p>
          <a:p>
            <a:r>
              <a:rPr lang="en-US" dirty="0" smtClean="0"/>
              <a:t>https://www.google.gr/imgres?imgurl=http%3A%2F%2Fwww.mixanitouxronou.gr%2Fwp-content%2Fuploads%2F2015%2F04%2F11136922_977814572237386_1378811090_n.jpg&amp;imgrefurl=http%3A%2F%2Fwww.mixanitouxronou.gr%2Fpii-itan-i-grammatis-ke-i-farisei-tous-opious-katingile-orgismenos-o-iisous-oti-diilizoun-ton-konopa-ke-katapinoun-tin-kamila%2F&amp;docid=YltICjx8oya0CM&amp;tbnid=V_eSZD8V00kozM%3A&amp;vet=1&amp;w=757&amp;h=506&amp;safe=active&amp;client=opera&amp;bih=526&amp;biw=1093&amp;ved=0ahUKEwi0je3J8rnQAhVEWBQKHe5KDs8QMwgbKAEwAQ&amp;iact=mrc&amp;uact=</a:t>
            </a:r>
            <a:r>
              <a:rPr lang="el-GR" dirty="0" smtClean="0"/>
              <a:t>8</a:t>
            </a:r>
          </a:p>
          <a:p>
            <a:r>
              <a:rPr lang="en-US" dirty="0" smtClean="0"/>
              <a:t>https://www.google.gr/imgres?imgurl=http%3A%2F%2Fi50.tinypic.com%2F2eaqp36.jpg&amp;imgrefurl=http%3A%2F%2Ftheologosgr.blogspot.com%2F2014%2F02%2Fblog-post_8652.html&amp;docid=8L8GvBe4c5KTKM&amp;tbnid=1Ofen4nJgOICUM%3A&amp;vet=1&amp;w=409&amp;h=521&amp;safe=active&amp;client=opera&amp;bih=526&amp;biw=1093&amp;ved=0ahUKEwi12qqq-rnQAhXMiRoKHYwDCegQMwgbKAEwAQ&amp;iact=mrc&amp;uact=8</a:t>
            </a:r>
            <a:endParaRPr lang="el-GR" dirty="0" smtClean="0"/>
          </a:p>
          <a:p>
            <a:r>
              <a:rPr lang="en-US" dirty="0" smtClean="0"/>
              <a:t>https://www.google.gr/imgres?imgurl=http%3A%2F%2Fdigitalschool.minedu.gov.gr%2Fmodules%2Febook%2Fshow.php%2FDSGYM-B118%2F381%2F2537%2C9845%2Fimages%2F3.14.6.jpg&amp;imgrefurl=http%3A%2F%2Fdigitalschool.minedu.gov.gr%2Fmodules%2Febook%2Fshow.php%2FDSGYM-B118%2F381%2F2537%2C9845%2F&amp;docid=Xvnu37F6hsKGnM&amp;tbnid=6hjw2OZ_eLiFBM%3A&amp;vet=1&amp;w=440&amp;h=531&amp;safe=active&amp;client=opera&amp;bih=526&amp;biw=1093&amp;ved=0ahUKEwi12qqq-rnQAhXMiRoKHYwDCegQMwgaKAAwAA&amp;iact=mrc&amp;uact=8</a:t>
            </a:r>
            <a:endParaRPr lang="el-GR" dirty="0" smtClean="0"/>
          </a:p>
          <a:p>
            <a:endParaRPr lang="el-GR" dirty="0" smtClean="0"/>
          </a:p>
          <a:p>
            <a:endParaRPr lang="el-GR" dirty="0" smtClean="0"/>
          </a:p>
          <a:p>
            <a:endParaRPr lang="el-GR" dirty="0" smtClean="0"/>
          </a:p>
          <a:p>
            <a:endParaRPr lang="el-GR" dirty="0"/>
          </a:p>
        </p:txBody>
      </p:sp>
    </p:spTree>
  </p:cSld>
  <p:clrMapOvr>
    <a:masterClrMapping/>
  </p:clrMapOvr>
  <p:transition>
    <p:plus/>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ΚΕΙΜΕΝΟ</a:t>
            </a:r>
            <a:endParaRPr lang="el-GR" dirty="0"/>
          </a:p>
        </p:txBody>
      </p:sp>
      <p:sp>
        <p:nvSpPr>
          <p:cNvPr id="3" name="2 - Θέση περιεχομένου"/>
          <p:cNvSpPr>
            <a:spLocks noGrp="1"/>
          </p:cNvSpPr>
          <p:nvPr>
            <p:ph idx="1"/>
          </p:nvPr>
        </p:nvSpPr>
        <p:spPr>
          <a:xfrm>
            <a:off x="-252536" y="1484784"/>
            <a:ext cx="6347048" cy="4525963"/>
          </a:xfrm>
        </p:spPr>
        <p:txBody>
          <a:bodyPr>
            <a:normAutofit fontScale="92500" lnSpcReduction="10000"/>
          </a:bodyPr>
          <a:lstStyle/>
          <a:p>
            <a:pPr algn="just"/>
            <a:r>
              <a:rPr lang="el-GR" dirty="0" smtClean="0"/>
              <a:t>Κάποιος άνθρωπος είχε δυο γιους. Όταν ο μικρότερος αποφάσισε να φύγει από το σπίτι του εύπορου πατέρα του, του ζήτησε το μερίδιο που του αντιστοιχούσε. Εκείνος μοίρασε την περιουσία και τον άφησε να φύγει. Ο γιος ξόδεψε όλα του τα χρήματα κάνοντας άσωτη ζωή, και για κακή του τύχη τότε έπεσε πείνα στην χώρα εκείνη.</a:t>
            </a:r>
            <a:endParaRPr lang="el-GR" dirty="0"/>
          </a:p>
        </p:txBody>
      </p:sp>
      <p:pic>
        <p:nvPicPr>
          <p:cNvPr id="4098" name="Picture 2" descr="https://i1.wp.com/www.lib-art.com/imgpainting/4/1/15914-the-return-of-the-prodigal-son-rembrandt-harmenszoon-van-rijn.jpg"/>
          <p:cNvPicPr>
            <a:picLocks noChangeAspect="1" noChangeArrowheads="1"/>
          </p:cNvPicPr>
          <p:nvPr/>
        </p:nvPicPr>
        <p:blipFill>
          <a:blip r:embed="rId2" cstate="print"/>
          <a:srcRect/>
          <a:stretch>
            <a:fillRect/>
          </a:stretch>
        </p:blipFill>
        <p:spPr bwMode="auto">
          <a:xfrm>
            <a:off x="6084168" y="1844824"/>
            <a:ext cx="2852262" cy="3384376"/>
          </a:xfrm>
          <a:prstGeom prst="rect">
            <a:avLst/>
          </a:prstGeom>
          <a:noFill/>
        </p:spPr>
      </p:pic>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9" presetClass="entr" presetSubtype="0" accel="10000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ppt_h</p:attrName>
                                        </p:attrNameLst>
                                      </p:cBhvr>
                                      <p:tavLst>
                                        <p:tav tm="0">
                                          <p:val>
                                            <p:strVal val="#ppt_h/20"/>
                                          </p:val>
                                        </p:tav>
                                        <p:tav tm="50000">
                                          <p:val>
                                            <p:strVal val="#ppt_h/20"/>
                                          </p:val>
                                        </p:tav>
                                        <p:tav tm="100000">
                                          <p:val>
                                            <p:strVal val="#ppt_h"/>
                                          </p:val>
                                        </p:tav>
                                      </p:tavLst>
                                    </p:anim>
                                    <p:anim calcmode="lin" valueType="num">
                                      <p:cBhvr>
                                        <p:cTn id="8" dur="500" fill="hold"/>
                                        <p:tgtEl>
                                          <p:spTgt spid="2"/>
                                        </p:tgtEl>
                                        <p:attrNameLst>
                                          <p:attrName>ppt_w</p:attrName>
                                        </p:attrNameLst>
                                      </p:cBhvr>
                                      <p:tavLst>
                                        <p:tav tm="0">
                                          <p:val>
                                            <p:strVal val="#ppt_w+.3"/>
                                          </p:val>
                                        </p:tav>
                                        <p:tav tm="50000">
                                          <p:val>
                                            <p:strVal val="#ppt_w+.3"/>
                                          </p:val>
                                        </p:tav>
                                        <p:tav tm="100000">
                                          <p:val>
                                            <p:strVal val="#ppt_w"/>
                                          </p:val>
                                        </p:tav>
                                      </p:tavLst>
                                    </p:anim>
                                    <p:anim calcmode="lin" valueType="num">
                                      <p:cBhvr>
                                        <p:cTn id="9" dur="500" fill="hold"/>
                                        <p:tgtEl>
                                          <p:spTgt spid="2"/>
                                        </p:tgtEl>
                                        <p:attrNameLst>
                                          <p:attrName>ppt_x</p:attrName>
                                        </p:attrNameLst>
                                      </p:cBhvr>
                                      <p:tavLst>
                                        <p:tav tm="0">
                                          <p:val>
                                            <p:strVal val="#ppt_x-.3"/>
                                          </p:val>
                                        </p:tav>
                                        <p:tav tm="50000">
                                          <p:val>
                                            <p:strVal val="#ppt_x"/>
                                          </p:val>
                                        </p:tav>
                                        <p:tav tm="100000">
                                          <p:val>
                                            <p:strVal val="#ppt_x"/>
                                          </p:val>
                                        </p:tav>
                                      </p:tavLst>
                                    </p:anim>
                                    <p:anim calcmode="lin" valueType="num">
                                      <p:cBhvr>
                                        <p:cTn id="10"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52" presetClass="entr" presetSubtype="0" fill="hold"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Scale>
                                      <p:cBhvr>
                                        <p:cTn id="15" dur="1000" decel="50000" fill="hold">
                                          <p:stCondLst>
                                            <p:cond delay="0"/>
                                          </p:stCondLst>
                                        </p:cTn>
                                        <p:tgtEl>
                                          <p:spTgt spid="3">
                                            <p:txEl>
                                              <p:pRg st="0" end="0"/>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6" dur="1000" decel="50000" fill="hold">
                                          <p:stCondLst>
                                            <p:cond delay="0"/>
                                          </p:stCondLst>
                                        </p:cTn>
                                        <p:tgtEl>
                                          <p:spTgt spid="3">
                                            <p:txEl>
                                              <p:pRg st="0" end="0"/>
                                            </p:txEl>
                                          </p:spTgt>
                                        </p:tgtEl>
                                        <p:attrNameLst>
                                          <p:attrName>ppt_x</p:attrName>
                                          <p:attrName>ppt_y</p:attrName>
                                        </p:attrNameLst>
                                      </p:cBhvr>
                                    </p:animMotion>
                                    <p:animEffect transition="in" filter="fade">
                                      <p:cBhvr>
                                        <p:cTn id="17" dur="10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9" presetClass="entr" presetSubtype="0" accel="100000" fill="hold" nodeType="clickEffect">
                                  <p:stCondLst>
                                    <p:cond delay="0"/>
                                  </p:stCondLst>
                                  <p:childTnLst>
                                    <p:set>
                                      <p:cBhvr>
                                        <p:cTn id="21" dur="1" fill="hold">
                                          <p:stCondLst>
                                            <p:cond delay="0"/>
                                          </p:stCondLst>
                                        </p:cTn>
                                        <p:tgtEl>
                                          <p:spTgt spid="4098"/>
                                        </p:tgtEl>
                                        <p:attrNameLst>
                                          <p:attrName>style.visibility</p:attrName>
                                        </p:attrNameLst>
                                      </p:cBhvr>
                                      <p:to>
                                        <p:strVal val="visible"/>
                                      </p:to>
                                    </p:set>
                                    <p:anim calcmode="lin" valueType="num">
                                      <p:cBhvr>
                                        <p:cTn id="22" dur="500" fill="hold"/>
                                        <p:tgtEl>
                                          <p:spTgt spid="4098"/>
                                        </p:tgtEl>
                                        <p:attrNameLst>
                                          <p:attrName>ppt_h</p:attrName>
                                        </p:attrNameLst>
                                      </p:cBhvr>
                                      <p:tavLst>
                                        <p:tav tm="0">
                                          <p:val>
                                            <p:strVal val="#ppt_h/20"/>
                                          </p:val>
                                        </p:tav>
                                        <p:tav tm="50000">
                                          <p:val>
                                            <p:strVal val="#ppt_h/20"/>
                                          </p:val>
                                        </p:tav>
                                        <p:tav tm="100000">
                                          <p:val>
                                            <p:strVal val="#ppt_h"/>
                                          </p:val>
                                        </p:tav>
                                      </p:tavLst>
                                    </p:anim>
                                    <p:anim calcmode="lin" valueType="num">
                                      <p:cBhvr>
                                        <p:cTn id="23" dur="500" fill="hold"/>
                                        <p:tgtEl>
                                          <p:spTgt spid="4098"/>
                                        </p:tgtEl>
                                        <p:attrNameLst>
                                          <p:attrName>ppt_w</p:attrName>
                                        </p:attrNameLst>
                                      </p:cBhvr>
                                      <p:tavLst>
                                        <p:tav tm="0">
                                          <p:val>
                                            <p:strVal val="#ppt_w+.3"/>
                                          </p:val>
                                        </p:tav>
                                        <p:tav tm="50000">
                                          <p:val>
                                            <p:strVal val="#ppt_w+.3"/>
                                          </p:val>
                                        </p:tav>
                                        <p:tav tm="100000">
                                          <p:val>
                                            <p:strVal val="#ppt_w"/>
                                          </p:val>
                                        </p:tav>
                                      </p:tavLst>
                                    </p:anim>
                                    <p:anim calcmode="lin" valueType="num">
                                      <p:cBhvr>
                                        <p:cTn id="24" dur="500" fill="hold"/>
                                        <p:tgtEl>
                                          <p:spTgt spid="4098"/>
                                        </p:tgtEl>
                                        <p:attrNameLst>
                                          <p:attrName>ppt_x</p:attrName>
                                        </p:attrNameLst>
                                      </p:cBhvr>
                                      <p:tavLst>
                                        <p:tav tm="0">
                                          <p:val>
                                            <p:strVal val="#ppt_x-.3"/>
                                          </p:val>
                                        </p:tav>
                                        <p:tav tm="50000">
                                          <p:val>
                                            <p:strVal val="#ppt_x"/>
                                          </p:val>
                                        </p:tav>
                                        <p:tav tm="100000">
                                          <p:val>
                                            <p:strVal val="#ppt_x"/>
                                          </p:val>
                                        </p:tav>
                                      </p:tavLst>
                                    </p:anim>
                                    <p:anim calcmode="lin" valueType="num">
                                      <p:cBhvr>
                                        <p:cTn id="25" dur="500" fill="hold"/>
                                        <p:tgtEl>
                                          <p:spTgt spid="409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ΚΕΙΜΕΝΟ</a:t>
            </a:r>
            <a:endParaRPr lang="el-GR" dirty="0"/>
          </a:p>
        </p:txBody>
      </p:sp>
      <p:sp>
        <p:nvSpPr>
          <p:cNvPr id="3" name="2 - Θέση περιεχομένου"/>
          <p:cNvSpPr>
            <a:spLocks noGrp="1"/>
          </p:cNvSpPr>
          <p:nvPr>
            <p:ph idx="1"/>
          </p:nvPr>
        </p:nvSpPr>
        <p:spPr>
          <a:xfrm>
            <a:off x="457200" y="1600200"/>
            <a:ext cx="8219256" cy="4525963"/>
          </a:xfrm>
        </p:spPr>
        <p:txBody>
          <a:bodyPr>
            <a:noAutofit/>
          </a:bodyPr>
          <a:lstStyle/>
          <a:p>
            <a:pPr algn="just"/>
            <a:r>
              <a:rPr lang="el-GR" sz="2600" dirty="0" smtClean="0"/>
              <a:t>Έτσι έγινε εργάτης κάποιου, ο οποίος τον έβαλε να βοσκεί χοίρους, πράγμα αρκετά προσβλητικό. Έφτασε στο σημείο να θέλει να χορτάσει με τα ξυλοκέρατα που έτρωγαν οι χοίροι, και κανένας δεν του ‘δινε. Τελικά είπε «Πόσοι εργάτες του πατέρα μου έχουν περίσσιο ψωμί, κι εγώ εδώ πεθαίνω της πείνας! Θα σηκωθώ και θα πάω στον πατέρα μου και θα του πω: »Πατέρα, αμάρτησα στον Θεό και σ’ εσένα· δεν είμαι άξιος να λέγομαι γιος σου, κάνε με σαν έναν από τους εργάτες σου»». Έτσι, ξεκίνησε να πάει στον πατέρα. Ενώ ήταν ακόμη μακριά, τον είδε ο πατέρας του, έτρεξε, τον αγκάλιασε και τον </a:t>
            </a:r>
            <a:r>
              <a:rPr lang="el-GR" sz="2600" dirty="0" err="1" smtClean="0"/>
              <a:t>καταφιλούσε</a:t>
            </a:r>
            <a:r>
              <a:rPr lang="el-GR" sz="2600" dirty="0" smtClean="0"/>
              <a:t>.</a:t>
            </a:r>
            <a:endParaRPr lang="el-GR" sz="2600" dirty="0"/>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3"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plus(in)">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95536" y="0"/>
            <a:ext cx="8229600" cy="1143000"/>
          </a:xfrm>
        </p:spPr>
        <p:txBody>
          <a:bodyPr/>
          <a:lstStyle/>
          <a:p>
            <a:r>
              <a:rPr lang="el-GR" dirty="0" smtClean="0"/>
              <a:t>ΚΕΙΜΕΝΟ</a:t>
            </a:r>
            <a:endParaRPr lang="el-GR" dirty="0"/>
          </a:p>
        </p:txBody>
      </p:sp>
      <p:sp>
        <p:nvSpPr>
          <p:cNvPr id="3" name="2 - Θέση περιεχομένου"/>
          <p:cNvSpPr>
            <a:spLocks noGrp="1"/>
          </p:cNvSpPr>
          <p:nvPr>
            <p:ph idx="1"/>
          </p:nvPr>
        </p:nvSpPr>
        <p:spPr>
          <a:xfrm>
            <a:off x="323528" y="836712"/>
            <a:ext cx="8229600" cy="4525963"/>
          </a:xfrm>
        </p:spPr>
        <p:txBody>
          <a:bodyPr>
            <a:noAutofit/>
          </a:bodyPr>
          <a:lstStyle/>
          <a:p>
            <a:pPr algn="just"/>
            <a:r>
              <a:rPr lang="el-GR" sz="2400" dirty="0" smtClean="0"/>
              <a:t>Τότε ο γιος του, του είπε να τον κρατήσει για εργάτη του, μα ο πατέρας του ζήτησε από τους δούλους να φέρουν στολή, υποδήματα και δαχτυλίδι. Έπειτα, τους ζήτησε να σφάξουν ένα καλοθρεμμένο μοσχάρι και να το φέρουν για να το φάνε. Ο πατέρας τότε είπε «</a:t>
            </a:r>
            <a:r>
              <a:rPr lang="el-GR" sz="2400" b="1" dirty="0" smtClean="0"/>
              <a:t>γιατί αυτός ο γιος μου ήταν νεκρός και αναστήθηκε, ήταν χαμένος και βρέθηκε</a:t>
            </a:r>
            <a:r>
              <a:rPr lang="el-GR" sz="2400" dirty="0" smtClean="0"/>
              <a:t>». Όταν το είδε αυτό ο μεγάλος γιος θύμωσε και δεν θέλησε να μπει μέσα. Εκείνη τη στιγμή βγήκε έξω ο πατέρας του και τον παρακαλούσε να μπει μέσα αλλά εκείνος του είπε ότι ποτέ για αυτόν δεν έσφαξε ένα κατσίκι για να το διασκεδάσει με τους φίλους του, αλλά όταν ήρθε αυτός έσφαξε το καλοθρεμμένο μοσχάρι. Ο πατέρας του </a:t>
            </a:r>
            <a:r>
              <a:rPr lang="el-GR" sz="2400" dirty="0" err="1" smtClean="0"/>
              <a:t>του</a:t>
            </a:r>
            <a:r>
              <a:rPr lang="el-GR" sz="2400" dirty="0" smtClean="0"/>
              <a:t> απάντησε «Παιδί μου, εσύ είσαι πάντοτε μαζί μου και όλα τα δικά μου είναι και δικά σου. </a:t>
            </a:r>
            <a:r>
              <a:rPr lang="el-GR" sz="2400" b="1" dirty="0" smtClean="0"/>
              <a:t>Έπρεπε όμως να χαρούμε και να ευχαριστηθούμε, γιατί ο αδερφός σου αυτός ήταν νεκρός και αναστήθηκε, ήταν χαμένος και βρέθηκε</a:t>
            </a:r>
            <a:r>
              <a:rPr lang="el-GR" sz="2400" dirty="0" smtClean="0"/>
              <a:t>».</a:t>
            </a:r>
            <a:endParaRPr lang="el-GR" sz="2400" dirty="0"/>
          </a:p>
        </p:txBody>
      </p:sp>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to="" calcmode="lin" valueType="num">
                                      <p:cBhvr>
                                        <p:cTn id="7" dur="1" fill="hold"/>
                                        <p:tgtEl>
                                          <p:spTgt spid="3">
                                            <p:txEl>
                                              <p:pRg st="0" end="0"/>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Τι είναι τελικά αυτή η παραβολή;</a:t>
            </a:r>
            <a:endParaRPr lang="el-GR" dirty="0"/>
          </a:p>
        </p:txBody>
      </p:sp>
      <p:sp>
        <p:nvSpPr>
          <p:cNvPr id="3" name="2 - Θέση περιεχομένου"/>
          <p:cNvSpPr>
            <a:spLocks noGrp="1"/>
          </p:cNvSpPr>
          <p:nvPr>
            <p:ph idx="1"/>
          </p:nvPr>
        </p:nvSpPr>
        <p:spPr/>
        <p:txBody>
          <a:bodyPr/>
          <a:lstStyle/>
          <a:p>
            <a:pPr algn="just"/>
            <a:r>
              <a:rPr lang="el-GR" dirty="0" smtClean="0"/>
              <a:t>Η παραβολή αυτή είχε ειπωθεί από τον Ιησού Χριστό ως απάντηση στις κατηγορίες των Φαρισαίων και των Γραμματέων, οι οποίοι έλεγαν ότι συναναστρέφεται με αμαρτωλούς.</a:t>
            </a:r>
            <a:endParaRPr lang="el-GR" dirty="0"/>
          </a:p>
        </p:txBody>
      </p:sp>
      <p:pic>
        <p:nvPicPr>
          <p:cNvPr id="4" name="3 - Εικόνα" descr="λήψη.jpg"/>
          <p:cNvPicPr>
            <a:picLocks noChangeAspect="1"/>
          </p:cNvPicPr>
          <p:nvPr/>
        </p:nvPicPr>
        <p:blipFill>
          <a:blip r:embed="rId2" cstate="print"/>
          <a:stretch>
            <a:fillRect/>
          </a:stretch>
        </p:blipFill>
        <p:spPr>
          <a:xfrm>
            <a:off x="2555776" y="3861048"/>
            <a:ext cx="3895515" cy="2592288"/>
          </a:xfrm>
          <a:prstGeom prst="rect">
            <a:avLst/>
          </a:prstGeom>
        </p:spPr>
      </p:pic>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plus(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9" presetClass="entr" presetSubtype="0" accel="10000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p:cTn id="12" dur="500" fill="hold"/>
                                        <p:tgtEl>
                                          <p:spTgt spid="3">
                                            <p:txEl>
                                              <p:pRg st="0" end="0"/>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13" dur="500" fill="hold"/>
                                        <p:tgtEl>
                                          <p:spTgt spid="3">
                                            <p:txEl>
                                              <p:pRg st="0" end="0"/>
                                            </p:txEl>
                                          </p:spTgt>
                                        </p:tgtEl>
                                        <p:attrNameLst>
                                          <p:attrName>ppt_w</p:attrName>
                                        </p:attrNameLst>
                                      </p:cBhvr>
                                      <p:tavLst>
                                        <p:tav tm="0">
                                          <p:val>
                                            <p:strVal val="#ppt_w+.3"/>
                                          </p:val>
                                        </p:tav>
                                        <p:tav tm="50000">
                                          <p:val>
                                            <p:strVal val="#ppt_w+.3"/>
                                          </p:val>
                                        </p:tav>
                                        <p:tav tm="100000">
                                          <p:val>
                                            <p:strVal val="#ppt_w"/>
                                          </p:val>
                                        </p:tav>
                                      </p:tavLst>
                                    </p:anim>
                                    <p:anim calcmode="lin" valueType="num">
                                      <p:cBhvr>
                                        <p:cTn id="14" dur="500" fill="hold"/>
                                        <p:tgtEl>
                                          <p:spTgt spid="3">
                                            <p:txEl>
                                              <p:pRg st="0" end="0"/>
                                            </p:txEl>
                                          </p:spTgt>
                                        </p:tgtEl>
                                        <p:attrNameLst>
                                          <p:attrName>ppt_x</p:attrName>
                                        </p:attrNameLst>
                                      </p:cBhvr>
                                      <p:tavLst>
                                        <p:tav tm="0">
                                          <p:val>
                                            <p:strVal val="#ppt_x-.3"/>
                                          </p:val>
                                        </p:tav>
                                        <p:tav tm="50000">
                                          <p:val>
                                            <p:strVal val="#ppt_x"/>
                                          </p:val>
                                        </p:tav>
                                        <p:tav tm="100000">
                                          <p:val>
                                            <p:strVal val="#ppt_x"/>
                                          </p:val>
                                        </p:tav>
                                      </p:tavLst>
                                    </p:anim>
                                    <p:anim calcmode="lin" valueType="num">
                                      <p:cBhvr>
                                        <p:cTn id="15"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4" presetClass="entr" presetSubtype="0" fill="hold" nodeType="clickEffect">
                                  <p:stCondLst>
                                    <p:cond delay="0"/>
                                  </p:stCondLst>
                                  <p:childTnLst>
                                    <p:set>
                                      <p:cBhvr>
                                        <p:cTn id="19" dur="1" fill="hold">
                                          <p:stCondLst>
                                            <p:cond delay="0"/>
                                          </p:stCondLst>
                                        </p:cTn>
                                        <p:tgtEl>
                                          <p:spTgt spid="4"/>
                                        </p:tgtEl>
                                        <p:attrNameLst>
                                          <p:attrName>style.visibility</p:attrName>
                                        </p:attrNameLst>
                                      </p:cBhvr>
                                      <p:to>
                                        <p:strVal val="visible"/>
                                      </p:to>
                                    </p:set>
                                    <p:anim to="" calcmode="lin" valueType="num">
                                      <p:cBhvr>
                                        <p:cTn id="20" dur="1" fill="hold"/>
                                        <p:tgtEl>
                                          <p:spTgt spid="4"/>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914400" y="-243408"/>
            <a:ext cx="8229600" cy="1143000"/>
          </a:xfrm>
        </p:spPr>
        <p:txBody>
          <a:bodyPr/>
          <a:lstStyle/>
          <a:p>
            <a:r>
              <a:rPr lang="el-GR" dirty="0" smtClean="0"/>
              <a:t>Ο πατέρας</a:t>
            </a:r>
            <a:endParaRPr lang="el-GR" dirty="0"/>
          </a:p>
        </p:txBody>
      </p:sp>
      <p:sp>
        <p:nvSpPr>
          <p:cNvPr id="3" name="2 - Θέση περιεχομένου"/>
          <p:cNvSpPr>
            <a:spLocks noGrp="1"/>
          </p:cNvSpPr>
          <p:nvPr>
            <p:ph idx="1"/>
          </p:nvPr>
        </p:nvSpPr>
        <p:spPr>
          <a:xfrm>
            <a:off x="2051720" y="1052736"/>
            <a:ext cx="6912768" cy="5805264"/>
          </a:xfrm>
        </p:spPr>
        <p:txBody>
          <a:bodyPr>
            <a:normAutofit fontScale="85000" lnSpcReduction="20000"/>
          </a:bodyPr>
          <a:lstStyle/>
          <a:p>
            <a:pPr algn="just"/>
            <a:r>
              <a:rPr lang="el-GR" dirty="0" smtClean="0"/>
              <a:t>Ο πατέρας μέσα στην παραβολή αυτή φαίνεται</a:t>
            </a:r>
            <a:r>
              <a:rPr lang="en-US" dirty="0" smtClean="0"/>
              <a:t>:</a:t>
            </a:r>
          </a:p>
          <a:p>
            <a:pPr marL="514350" indent="-514350" algn="just">
              <a:buFont typeface="+mj-lt"/>
              <a:buAutoNum type="arabicPeriod"/>
            </a:pPr>
            <a:r>
              <a:rPr lang="el-GR" dirty="0" smtClean="0"/>
              <a:t>Να μπορεί να αποτρέψει τον υιό του από το να φύγει μη δίνοντάς του την περιουσία του αλλά το κάνει παρόλο που λυπάται γιατί δεν θέλει να του στερήσει την επιθυμία του.</a:t>
            </a:r>
          </a:p>
          <a:p>
            <a:pPr marL="514350" indent="-514350" algn="just">
              <a:buFont typeface="+mj-lt"/>
              <a:buAutoNum type="arabicPeriod"/>
            </a:pPr>
            <a:r>
              <a:rPr lang="el-GR" dirty="0" smtClean="0"/>
              <a:t>Να μην παύει να αγαπάει τον υιό του ύστερα από την προδοσία του. </a:t>
            </a:r>
          </a:p>
          <a:p>
            <a:pPr marL="514350" indent="-514350" algn="just">
              <a:buFont typeface="+mj-lt"/>
              <a:buAutoNum type="arabicPeriod"/>
            </a:pPr>
            <a:r>
              <a:rPr lang="el-GR" dirty="0" smtClean="0"/>
              <a:t>Να είναι στοργικός και φιλεύσπλαχνος καθώς τον σφιχταγκαλιάζει και του σφάζει ένα κατσίκι για να τον τιμήσει.</a:t>
            </a:r>
          </a:p>
          <a:p>
            <a:pPr marL="514350" indent="-514350" algn="just">
              <a:buFont typeface="+mj-lt"/>
              <a:buAutoNum type="arabicPeriod"/>
            </a:pPr>
            <a:r>
              <a:rPr lang="el-GR" dirty="0" smtClean="0"/>
              <a:t>Να μπορεί να συγχωρεί και να δέχεται πίσω τους ανθρώπους που έπραξαν εσφαλμένα. (π.χ. τον υιό του που καταχράστηκε την περιουσία του. </a:t>
            </a:r>
          </a:p>
          <a:p>
            <a:pPr marL="514350" indent="-514350">
              <a:buFont typeface="+mj-lt"/>
              <a:buAutoNum type="arabicPeriod"/>
            </a:pPr>
            <a:endParaRPr lang="el-GR" dirty="0"/>
          </a:p>
        </p:txBody>
      </p:sp>
      <p:pic>
        <p:nvPicPr>
          <p:cNvPr id="4" name="3 - Εικόνα" descr="λήψη (1).jpg"/>
          <p:cNvPicPr>
            <a:picLocks noChangeAspect="1"/>
          </p:cNvPicPr>
          <p:nvPr/>
        </p:nvPicPr>
        <p:blipFill>
          <a:blip r:embed="rId2" cstate="print"/>
          <a:stretch>
            <a:fillRect/>
          </a:stretch>
        </p:blipFill>
        <p:spPr>
          <a:xfrm>
            <a:off x="251520" y="2420888"/>
            <a:ext cx="1705933" cy="2697857"/>
          </a:xfrm>
          <a:prstGeom prst="rect">
            <a:avLst/>
          </a:prstGeom>
        </p:spPr>
      </p:pic>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4" presetClass="entr" presetSubtype="0" accel="10000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strVal val="#ppt_w*0.05"/>
                                          </p:val>
                                        </p:tav>
                                        <p:tav tm="100000">
                                          <p:val>
                                            <p:strVal val="#ppt_w"/>
                                          </p:val>
                                        </p:tav>
                                      </p:tavLst>
                                    </p:anim>
                                    <p:anim calcmode="lin" valueType="num">
                                      <p:cBhvr>
                                        <p:cTn id="8" dur="500" fill="hold"/>
                                        <p:tgtEl>
                                          <p:spTgt spid="2"/>
                                        </p:tgtEl>
                                        <p:attrNameLst>
                                          <p:attrName>ppt_h</p:attrName>
                                        </p:attrNameLst>
                                      </p:cBhvr>
                                      <p:tavLst>
                                        <p:tav tm="0">
                                          <p:val>
                                            <p:strVal val="#ppt_h"/>
                                          </p:val>
                                        </p:tav>
                                        <p:tav tm="100000">
                                          <p:val>
                                            <p:strVal val="#ppt_h"/>
                                          </p:val>
                                        </p:tav>
                                      </p:tavLst>
                                    </p:anim>
                                    <p:anim calcmode="lin" valueType="num">
                                      <p:cBhvr>
                                        <p:cTn id="9" dur="500" fill="hold"/>
                                        <p:tgtEl>
                                          <p:spTgt spid="2"/>
                                        </p:tgtEl>
                                        <p:attrNameLst>
                                          <p:attrName>ppt_x</p:attrName>
                                        </p:attrNameLst>
                                      </p:cBhvr>
                                      <p:tavLst>
                                        <p:tav tm="0">
                                          <p:val>
                                            <p:strVal val="#ppt_x-.2"/>
                                          </p:val>
                                        </p:tav>
                                        <p:tav tm="100000">
                                          <p:val>
                                            <p:strVal val="#ppt_x"/>
                                          </p:val>
                                        </p:tav>
                                      </p:tavLst>
                                    </p:anim>
                                    <p:anim calcmode="lin" valueType="num">
                                      <p:cBhvr>
                                        <p:cTn id="10" dur="500" fill="hold"/>
                                        <p:tgtEl>
                                          <p:spTgt spid="2"/>
                                        </p:tgtEl>
                                        <p:attrNameLst>
                                          <p:attrName>ppt_y</p:attrName>
                                        </p:attrNameLst>
                                      </p:cBhvr>
                                      <p:tavLst>
                                        <p:tav tm="0">
                                          <p:val>
                                            <p:strVal val="#ppt_y"/>
                                          </p:val>
                                        </p:tav>
                                        <p:tav tm="100000">
                                          <p:val>
                                            <p:strVal val="#ppt_y"/>
                                          </p:val>
                                        </p:tav>
                                      </p:tavLst>
                                    </p:anim>
                                    <p:animEffect transition="in" filter="fade">
                                      <p:cBhvr>
                                        <p:cTn id="11" dur="500"/>
                                        <p:tgtEl>
                                          <p:spTgt spid="2"/>
                                        </p:tgtEl>
                                      </p:cBhvr>
                                    </p:animEffect>
                                  </p:childTnLst>
                                </p:cTn>
                              </p:par>
                            </p:childTnLst>
                          </p:cTn>
                        </p:par>
                      </p:childTnLst>
                    </p:cTn>
                  </p:par>
                  <p:par>
                    <p:cTn id="12" fill="hold">
                      <p:stCondLst>
                        <p:cond delay="indefinite"/>
                      </p:stCondLst>
                      <p:childTnLst>
                        <p:par>
                          <p:cTn id="13" fill="hold">
                            <p:stCondLst>
                              <p:cond delay="0"/>
                            </p:stCondLst>
                            <p:childTnLst>
                              <p:par>
                                <p:cTn id="14" presetID="24" presetClass="entr" presetSubtype="0" fill="hold" nodeType="clickEffect">
                                  <p:stCondLst>
                                    <p:cond delay="0"/>
                                  </p:stCondLst>
                                  <p:childTnLst>
                                    <p:set>
                                      <p:cBhvr>
                                        <p:cTn id="15" dur="1" fill="hold">
                                          <p:stCondLst>
                                            <p:cond delay="0"/>
                                          </p:stCondLst>
                                        </p:cTn>
                                        <p:tgtEl>
                                          <p:spTgt spid="3">
                                            <p:txEl>
                                              <p:pRg st="0" end="0"/>
                                            </p:txEl>
                                          </p:spTgt>
                                        </p:tgtEl>
                                        <p:attrNameLst>
                                          <p:attrName>style.visibility</p:attrName>
                                        </p:attrNameLst>
                                      </p:cBhvr>
                                      <p:to>
                                        <p:strVal val="visible"/>
                                      </p:to>
                                    </p:set>
                                    <p:anim to="" calcmode="lin" valueType="num">
                                      <p:cBhvr>
                                        <p:cTn id="16" dur="1" fill="hold"/>
                                        <p:tgtEl>
                                          <p:spTgt spid="3">
                                            <p:txEl>
                                              <p:pRg st="0" end="0"/>
                                            </p:txEl>
                                          </p:spTgt>
                                        </p:tgtEl>
                                        <p:attrNameLst>
                                          <p:attrName/>
                                        </p:attrNameLst>
                                      </p:cBhvr>
                                    </p:anim>
                                  </p:childTnLst>
                                </p:cTn>
                              </p:par>
                              <p:par>
                                <p:cTn id="17" presetID="24" presetClass="entr" presetSubtype="0" fill="hold" nodeType="with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to="" calcmode="lin" valueType="num">
                                      <p:cBhvr>
                                        <p:cTn id="19" dur="1" fill="hold"/>
                                        <p:tgtEl>
                                          <p:spTgt spid="3">
                                            <p:txEl>
                                              <p:pRg st="1" end="1"/>
                                            </p:txEl>
                                          </p:spTgt>
                                        </p:tgtEl>
                                        <p:attrNameLst>
                                          <p:attrName/>
                                        </p:attrNameLst>
                                      </p:cBhvr>
                                    </p:anim>
                                  </p:childTnLst>
                                </p:cTn>
                              </p:par>
                            </p:childTnLst>
                          </p:cTn>
                        </p:par>
                      </p:childTnLst>
                    </p:cTn>
                  </p:par>
                  <p:par>
                    <p:cTn id="20" fill="hold">
                      <p:stCondLst>
                        <p:cond delay="indefinite"/>
                      </p:stCondLst>
                      <p:childTnLst>
                        <p:par>
                          <p:cTn id="21" fill="hold">
                            <p:stCondLst>
                              <p:cond delay="0"/>
                            </p:stCondLst>
                            <p:childTnLst>
                              <p:par>
                                <p:cTn id="22" presetID="24" presetClass="entr" presetSubtype="0" fill="hold"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 to="" calcmode="lin" valueType="num">
                                      <p:cBhvr>
                                        <p:cTn id="24" dur="1" fill="hold"/>
                                        <p:tgtEl>
                                          <p:spTgt spid="3">
                                            <p:txEl>
                                              <p:pRg st="2" end="2"/>
                                            </p:txEl>
                                          </p:spTgt>
                                        </p:tgtEl>
                                        <p:attrNameLst>
                                          <p:attrName/>
                                        </p:attrNameLst>
                                      </p:cBhvr>
                                    </p:anim>
                                  </p:childTnLst>
                                </p:cTn>
                              </p:par>
                            </p:childTnLst>
                          </p:cTn>
                        </p:par>
                      </p:childTnLst>
                    </p:cTn>
                  </p:par>
                  <p:par>
                    <p:cTn id="25" fill="hold">
                      <p:stCondLst>
                        <p:cond delay="indefinite"/>
                      </p:stCondLst>
                      <p:childTnLst>
                        <p:par>
                          <p:cTn id="26" fill="hold">
                            <p:stCondLst>
                              <p:cond delay="0"/>
                            </p:stCondLst>
                            <p:childTnLst>
                              <p:par>
                                <p:cTn id="27" presetID="24" presetClass="entr" presetSubtype="0" fill="hold" nodeType="clickEffect">
                                  <p:stCondLst>
                                    <p:cond delay="0"/>
                                  </p:stCondLst>
                                  <p:childTnLst>
                                    <p:set>
                                      <p:cBhvr>
                                        <p:cTn id="28" dur="1" fill="hold">
                                          <p:stCondLst>
                                            <p:cond delay="0"/>
                                          </p:stCondLst>
                                        </p:cTn>
                                        <p:tgtEl>
                                          <p:spTgt spid="3">
                                            <p:txEl>
                                              <p:pRg st="3" end="3"/>
                                            </p:txEl>
                                          </p:spTgt>
                                        </p:tgtEl>
                                        <p:attrNameLst>
                                          <p:attrName>style.visibility</p:attrName>
                                        </p:attrNameLst>
                                      </p:cBhvr>
                                      <p:to>
                                        <p:strVal val="visible"/>
                                      </p:to>
                                    </p:set>
                                    <p:anim to="" calcmode="lin" valueType="num">
                                      <p:cBhvr>
                                        <p:cTn id="29" dur="1" fill="hold"/>
                                        <p:tgtEl>
                                          <p:spTgt spid="3">
                                            <p:txEl>
                                              <p:pRg st="3" end="3"/>
                                            </p:txEl>
                                          </p:spTgt>
                                        </p:tgtEl>
                                        <p:attrNameLst>
                                          <p:attrName/>
                                        </p:attrNameLst>
                                      </p:cBhvr>
                                    </p:anim>
                                  </p:childTnLst>
                                </p:cTn>
                              </p:par>
                            </p:childTnLst>
                          </p:cTn>
                        </p:par>
                      </p:childTnLst>
                    </p:cTn>
                  </p:par>
                  <p:par>
                    <p:cTn id="30" fill="hold">
                      <p:stCondLst>
                        <p:cond delay="indefinite"/>
                      </p:stCondLst>
                      <p:childTnLst>
                        <p:par>
                          <p:cTn id="31" fill="hold">
                            <p:stCondLst>
                              <p:cond delay="0"/>
                            </p:stCondLst>
                            <p:childTnLst>
                              <p:par>
                                <p:cTn id="32" presetID="24" presetClass="entr" presetSubtype="0" fill="hold" nodeType="clickEffect">
                                  <p:stCondLst>
                                    <p:cond delay="0"/>
                                  </p:stCondLst>
                                  <p:childTnLst>
                                    <p:set>
                                      <p:cBhvr>
                                        <p:cTn id="33" dur="1" fill="hold">
                                          <p:stCondLst>
                                            <p:cond delay="0"/>
                                          </p:stCondLst>
                                        </p:cTn>
                                        <p:tgtEl>
                                          <p:spTgt spid="3">
                                            <p:txEl>
                                              <p:pRg st="4" end="4"/>
                                            </p:txEl>
                                          </p:spTgt>
                                        </p:tgtEl>
                                        <p:attrNameLst>
                                          <p:attrName>style.visibility</p:attrName>
                                        </p:attrNameLst>
                                      </p:cBhvr>
                                      <p:to>
                                        <p:strVal val="visible"/>
                                      </p:to>
                                    </p:set>
                                    <p:anim to="" calcmode="lin" valueType="num">
                                      <p:cBhvr>
                                        <p:cTn id="34" dur="1" fill="hold"/>
                                        <p:tgtEl>
                                          <p:spTgt spid="3">
                                            <p:txEl>
                                              <p:pRg st="4" end="4"/>
                                            </p:txEl>
                                          </p:spTgt>
                                        </p:tgtEl>
                                        <p:attrNameLst>
                                          <p:attrName/>
                                        </p:attrNameLst>
                                      </p:cBhvr>
                                    </p:anim>
                                  </p:childTnLst>
                                </p:cTn>
                              </p:par>
                            </p:childTnLst>
                          </p:cTn>
                        </p:par>
                      </p:childTnLst>
                    </p:cTn>
                  </p:par>
                  <p:par>
                    <p:cTn id="35" fill="hold">
                      <p:stCondLst>
                        <p:cond delay="indefinite"/>
                      </p:stCondLst>
                      <p:childTnLst>
                        <p:par>
                          <p:cTn id="36" fill="hold">
                            <p:stCondLst>
                              <p:cond delay="0"/>
                            </p:stCondLst>
                            <p:childTnLst>
                              <p:par>
                                <p:cTn id="37" presetID="8" presetClass="entr" presetSubtype="16" fill="hold" nodeType="clickEffect">
                                  <p:stCondLst>
                                    <p:cond delay="0"/>
                                  </p:stCondLst>
                                  <p:childTnLst>
                                    <p:set>
                                      <p:cBhvr>
                                        <p:cTn id="38" dur="1" fill="hold">
                                          <p:stCondLst>
                                            <p:cond delay="0"/>
                                          </p:stCondLst>
                                        </p:cTn>
                                        <p:tgtEl>
                                          <p:spTgt spid="4"/>
                                        </p:tgtEl>
                                        <p:attrNameLst>
                                          <p:attrName>style.visibility</p:attrName>
                                        </p:attrNameLst>
                                      </p:cBhvr>
                                      <p:to>
                                        <p:strVal val="visible"/>
                                      </p:to>
                                    </p:set>
                                    <p:animEffect transition="in" filter="diamond(in)">
                                      <p:cBhvr>
                                        <p:cTn id="39"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1980728" y="0"/>
            <a:ext cx="8229600" cy="1143000"/>
          </a:xfrm>
        </p:spPr>
        <p:txBody>
          <a:bodyPr/>
          <a:lstStyle/>
          <a:p>
            <a:r>
              <a:rPr lang="el-GR" dirty="0" smtClean="0"/>
              <a:t>Ο μικρός υιός</a:t>
            </a:r>
            <a:endParaRPr lang="el-GR" dirty="0"/>
          </a:p>
        </p:txBody>
      </p:sp>
      <p:sp>
        <p:nvSpPr>
          <p:cNvPr id="3" name="2 - Θέση περιεχομένου"/>
          <p:cNvSpPr>
            <a:spLocks noGrp="1"/>
          </p:cNvSpPr>
          <p:nvPr>
            <p:ph idx="1"/>
          </p:nvPr>
        </p:nvSpPr>
        <p:spPr>
          <a:xfrm>
            <a:off x="0" y="1124744"/>
            <a:ext cx="5364088" cy="5733256"/>
          </a:xfrm>
        </p:spPr>
        <p:txBody>
          <a:bodyPr>
            <a:normAutofit fontScale="77500" lnSpcReduction="20000"/>
          </a:bodyPr>
          <a:lstStyle/>
          <a:p>
            <a:pPr algn="just"/>
            <a:r>
              <a:rPr lang="el-GR" dirty="0" smtClean="0"/>
              <a:t>Ο μικρότερος υιός μέσα στην παραβολή αυτή φαίνεται</a:t>
            </a:r>
            <a:r>
              <a:rPr lang="en-US" dirty="0" smtClean="0"/>
              <a:t>:</a:t>
            </a:r>
          </a:p>
          <a:p>
            <a:pPr marL="514350" indent="-514350" algn="just">
              <a:buFont typeface="+mj-lt"/>
              <a:buAutoNum type="arabicPeriod"/>
            </a:pPr>
            <a:r>
              <a:rPr lang="el-GR" dirty="0" smtClean="0"/>
              <a:t>Να είναι επιπόλαιος και αχάριστος καταπατώντας την περιουσία του πατέρα του άσκοπα με εκδιδόμενες γυναίκες.</a:t>
            </a:r>
          </a:p>
          <a:p>
            <a:pPr marL="514350" indent="-514350" algn="just">
              <a:buFont typeface="+mj-lt"/>
              <a:buAutoNum type="arabicPeriod"/>
            </a:pPr>
            <a:r>
              <a:rPr lang="el-GR" dirty="0" smtClean="0"/>
              <a:t>Να λαμβάνει την ανάλογη τιμωρία για την αμαρτία που διέπραξε.</a:t>
            </a:r>
          </a:p>
          <a:p>
            <a:pPr marL="514350" indent="-514350" algn="just">
              <a:buFont typeface="+mj-lt"/>
              <a:buAutoNum type="arabicPeriod"/>
            </a:pPr>
            <a:r>
              <a:rPr lang="el-GR" dirty="0" smtClean="0"/>
              <a:t>Να μετανιώνει και να συνετίζεται</a:t>
            </a:r>
          </a:p>
          <a:p>
            <a:pPr marL="514350" indent="-514350" algn="just">
              <a:buFont typeface="+mj-lt"/>
              <a:buAutoNum type="arabicPeriod"/>
            </a:pPr>
            <a:r>
              <a:rPr lang="el-GR" dirty="0" smtClean="0"/>
              <a:t>Να επιστρέφει πίσω για να συμφιλιωθεί με τον πατέρα του.</a:t>
            </a:r>
          </a:p>
          <a:p>
            <a:pPr marL="514350" indent="-514350" algn="just">
              <a:buFont typeface="+mj-lt"/>
              <a:buAutoNum type="arabicPeriod"/>
            </a:pPr>
            <a:r>
              <a:rPr lang="el-GR" dirty="0" smtClean="0"/>
              <a:t>Να αποδεικνύει πως τελικά οι άνθρωποι μπορούν να μετανοήσουν.</a:t>
            </a:r>
          </a:p>
          <a:p>
            <a:pPr marL="514350" indent="-514350">
              <a:buFont typeface="+mj-lt"/>
              <a:buAutoNum type="arabicPeriod"/>
            </a:pPr>
            <a:endParaRPr lang="el-GR" dirty="0"/>
          </a:p>
        </p:txBody>
      </p:sp>
      <p:pic>
        <p:nvPicPr>
          <p:cNvPr id="4" name="3 - Εικόνα" descr="λήψη (2).jpg"/>
          <p:cNvPicPr>
            <a:picLocks noChangeAspect="1"/>
          </p:cNvPicPr>
          <p:nvPr/>
        </p:nvPicPr>
        <p:blipFill>
          <a:blip r:embed="rId2" cstate="print"/>
          <a:stretch>
            <a:fillRect/>
          </a:stretch>
        </p:blipFill>
        <p:spPr>
          <a:xfrm>
            <a:off x="5868144" y="1772816"/>
            <a:ext cx="2520280" cy="3051515"/>
          </a:xfrm>
          <a:prstGeom prst="rect">
            <a:avLst/>
          </a:prstGeom>
        </p:spPr>
      </p:pic>
    </p:spTree>
  </p:cSld>
  <p:clrMapOvr>
    <a:masterClrMapping/>
  </p:clrMapOvr>
  <p:transition>
    <p:pull dir="l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4" presetClass="entr" presetSubtype="0" accel="10000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strVal val="#ppt_w*0.05"/>
                                          </p:val>
                                        </p:tav>
                                        <p:tav tm="100000">
                                          <p:val>
                                            <p:strVal val="#ppt_w"/>
                                          </p:val>
                                        </p:tav>
                                      </p:tavLst>
                                    </p:anim>
                                    <p:anim calcmode="lin" valueType="num">
                                      <p:cBhvr>
                                        <p:cTn id="8" dur="500" fill="hold"/>
                                        <p:tgtEl>
                                          <p:spTgt spid="2"/>
                                        </p:tgtEl>
                                        <p:attrNameLst>
                                          <p:attrName>ppt_h</p:attrName>
                                        </p:attrNameLst>
                                      </p:cBhvr>
                                      <p:tavLst>
                                        <p:tav tm="0">
                                          <p:val>
                                            <p:strVal val="#ppt_h"/>
                                          </p:val>
                                        </p:tav>
                                        <p:tav tm="100000">
                                          <p:val>
                                            <p:strVal val="#ppt_h"/>
                                          </p:val>
                                        </p:tav>
                                      </p:tavLst>
                                    </p:anim>
                                    <p:anim calcmode="lin" valueType="num">
                                      <p:cBhvr>
                                        <p:cTn id="9" dur="500" fill="hold"/>
                                        <p:tgtEl>
                                          <p:spTgt spid="2"/>
                                        </p:tgtEl>
                                        <p:attrNameLst>
                                          <p:attrName>ppt_x</p:attrName>
                                        </p:attrNameLst>
                                      </p:cBhvr>
                                      <p:tavLst>
                                        <p:tav tm="0">
                                          <p:val>
                                            <p:strVal val="#ppt_x-.2"/>
                                          </p:val>
                                        </p:tav>
                                        <p:tav tm="100000">
                                          <p:val>
                                            <p:strVal val="#ppt_x"/>
                                          </p:val>
                                        </p:tav>
                                      </p:tavLst>
                                    </p:anim>
                                    <p:anim calcmode="lin" valueType="num">
                                      <p:cBhvr>
                                        <p:cTn id="10" dur="500" fill="hold"/>
                                        <p:tgtEl>
                                          <p:spTgt spid="2"/>
                                        </p:tgtEl>
                                        <p:attrNameLst>
                                          <p:attrName>ppt_y</p:attrName>
                                        </p:attrNameLst>
                                      </p:cBhvr>
                                      <p:tavLst>
                                        <p:tav tm="0">
                                          <p:val>
                                            <p:strVal val="#ppt_y"/>
                                          </p:val>
                                        </p:tav>
                                        <p:tav tm="100000">
                                          <p:val>
                                            <p:strVal val="#ppt_y"/>
                                          </p:val>
                                        </p:tav>
                                      </p:tavLst>
                                    </p:anim>
                                    <p:animEffect transition="in" filter="fade">
                                      <p:cBhvr>
                                        <p:cTn id="11" dur="500"/>
                                        <p:tgtEl>
                                          <p:spTgt spid="2"/>
                                        </p:tgtEl>
                                      </p:cBhvr>
                                    </p:animEffect>
                                  </p:childTnLst>
                                </p:cTn>
                              </p:par>
                            </p:childTnLst>
                          </p:cTn>
                        </p:par>
                      </p:childTnLst>
                    </p:cTn>
                  </p:par>
                  <p:par>
                    <p:cTn id="12" fill="hold">
                      <p:stCondLst>
                        <p:cond delay="indefinite"/>
                      </p:stCondLst>
                      <p:childTnLst>
                        <p:par>
                          <p:cTn id="13" fill="hold">
                            <p:stCondLst>
                              <p:cond delay="0"/>
                            </p:stCondLst>
                            <p:childTnLst>
                              <p:par>
                                <p:cTn id="14" presetID="24" presetClass="entr" presetSubtype="0" fill="hold" nodeType="clickEffect">
                                  <p:stCondLst>
                                    <p:cond delay="0"/>
                                  </p:stCondLst>
                                  <p:childTnLst>
                                    <p:set>
                                      <p:cBhvr>
                                        <p:cTn id="15" dur="1" fill="hold">
                                          <p:stCondLst>
                                            <p:cond delay="0"/>
                                          </p:stCondLst>
                                        </p:cTn>
                                        <p:tgtEl>
                                          <p:spTgt spid="3">
                                            <p:txEl>
                                              <p:pRg st="0" end="0"/>
                                            </p:txEl>
                                          </p:spTgt>
                                        </p:tgtEl>
                                        <p:attrNameLst>
                                          <p:attrName>style.visibility</p:attrName>
                                        </p:attrNameLst>
                                      </p:cBhvr>
                                      <p:to>
                                        <p:strVal val="visible"/>
                                      </p:to>
                                    </p:set>
                                    <p:anim to="" calcmode="lin" valueType="num">
                                      <p:cBhvr>
                                        <p:cTn id="16" dur="1" fill="hold"/>
                                        <p:tgtEl>
                                          <p:spTgt spid="3">
                                            <p:txEl>
                                              <p:pRg st="0" end="0"/>
                                            </p:txEl>
                                          </p:spTgt>
                                        </p:tgtEl>
                                        <p:attrNameLst>
                                          <p:attrName/>
                                        </p:attrNameLst>
                                      </p:cBhvr>
                                    </p:anim>
                                  </p:childTnLst>
                                </p:cTn>
                              </p:par>
                              <p:par>
                                <p:cTn id="17" presetID="24" presetClass="entr" presetSubtype="0" fill="hold" nodeType="with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to="" calcmode="lin" valueType="num">
                                      <p:cBhvr>
                                        <p:cTn id="19" dur="1" fill="hold"/>
                                        <p:tgtEl>
                                          <p:spTgt spid="3">
                                            <p:txEl>
                                              <p:pRg st="1" end="1"/>
                                            </p:txEl>
                                          </p:spTgt>
                                        </p:tgtEl>
                                        <p:attrNameLst>
                                          <p:attrName/>
                                        </p:attrNameLst>
                                      </p:cBhvr>
                                    </p:anim>
                                  </p:childTnLst>
                                </p:cTn>
                              </p:par>
                            </p:childTnLst>
                          </p:cTn>
                        </p:par>
                      </p:childTnLst>
                    </p:cTn>
                  </p:par>
                  <p:par>
                    <p:cTn id="20" fill="hold">
                      <p:stCondLst>
                        <p:cond delay="indefinite"/>
                      </p:stCondLst>
                      <p:childTnLst>
                        <p:par>
                          <p:cTn id="21" fill="hold">
                            <p:stCondLst>
                              <p:cond delay="0"/>
                            </p:stCondLst>
                            <p:childTnLst>
                              <p:par>
                                <p:cTn id="22" presetID="24" presetClass="entr" presetSubtype="0" fill="hold"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 to="" calcmode="lin" valueType="num">
                                      <p:cBhvr>
                                        <p:cTn id="24" dur="1" fill="hold"/>
                                        <p:tgtEl>
                                          <p:spTgt spid="3">
                                            <p:txEl>
                                              <p:pRg st="2" end="2"/>
                                            </p:txEl>
                                          </p:spTgt>
                                        </p:tgtEl>
                                        <p:attrNameLst>
                                          <p:attrName/>
                                        </p:attrNameLst>
                                      </p:cBhvr>
                                    </p:anim>
                                  </p:childTnLst>
                                </p:cTn>
                              </p:par>
                            </p:childTnLst>
                          </p:cTn>
                        </p:par>
                      </p:childTnLst>
                    </p:cTn>
                  </p:par>
                  <p:par>
                    <p:cTn id="25" fill="hold">
                      <p:stCondLst>
                        <p:cond delay="indefinite"/>
                      </p:stCondLst>
                      <p:childTnLst>
                        <p:par>
                          <p:cTn id="26" fill="hold">
                            <p:stCondLst>
                              <p:cond delay="0"/>
                            </p:stCondLst>
                            <p:childTnLst>
                              <p:par>
                                <p:cTn id="27" presetID="24" presetClass="entr" presetSubtype="0" fill="hold" nodeType="clickEffect">
                                  <p:stCondLst>
                                    <p:cond delay="0"/>
                                  </p:stCondLst>
                                  <p:childTnLst>
                                    <p:set>
                                      <p:cBhvr>
                                        <p:cTn id="28" dur="1" fill="hold">
                                          <p:stCondLst>
                                            <p:cond delay="0"/>
                                          </p:stCondLst>
                                        </p:cTn>
                                        <p:tgtEl>
                                          <p:spTgt spid="3">
                                            <p:txEl>
                                              <p:pRg st="3" end="3"/>
                                            </p:txEl>
                                          </p:spTgt>
                                        </p:tgtEl>
                                        <p:attrNameLst>
                                          <p:attrName>style.visibility</p:attrName>
                                        </p:attrNameLst>
                                      </p:cBhvr>
                                      <p:to>
                                        <p:strVal val="visible"/>
                                      </p:to>
                                    </p:set>
                                    <p:anim to="" calcmode="lin" valueType="num">
                                      <p:cBhvr>
                                        <p:cTn id="29" dur="1" fill="hold"/>
                                        <p:tgtEl>
                                          <p:spTgt spid="3">
                                            <p:txEl>
                                              <p:pRg st="3" end="3"/>
                                            </p:txEl>
                                          </p:spTgt>
                                        </p:tgtEl>
                                        <p:attrNameLst>
                                          <p:attrName/>
                                        </p:attrNameLst>
                                      </p:cBhvr>
                                    </p:anim>
                                  </p:childTnLst>
                                </p:cTn>
                              </p:par>
                            </p:childTnLst>
                          </p:cTn>
                        </p:par>
                      </p:childTnLst>
                    </p:cTn>
                  </p:par>
                  <p:par>
                    <p:cTn id="30" fill="hold">
                      <p:stCondLst>
                        <p:cond delay="indefinite"/>
                      </p:stCondLst>
                      <p:childTnLst>
                        <p:par>
                          <p:cTn id="31" fill="hold">
                            <p:stCondLst>
                              <p:cond delay="0"/>
                            </p:stCondLst>
                            <p:childTnLst>
                              <p:par>
                                <p:cTn id="32" presetID="24" presetClass="entr" presetSubtype="0" fill="hold" nodeType="clickEffect">
                                  <p:stCondLst>
                                    <p:cond delay="0"/>
                                  </p:stCondLst>
                                  <p:childTnLst>
                                    <p:set>
                                      <p:cBhvr>
                                        <p:cTn id="33" dur="1" fill="hold">
                                          <p:stCondLst>
                                            <p:cond delay="0"/>
                                          </p:stCondLst>
                                        </p:cTn>
                                        <p:tgtEl>
                                          <p:spTgt spid="3">
                                            <p:txEl>
                                              <p:pRg st="4" end="4"/>
                                            </p:txEl>
                                          </p:spTgt>
                                        </p:tgtEl>
                                        <p:attrNameLst>
                                          <p:attrName>style.visibility</p:attrName>
                                        </p:attrNameLst>
                                      </p:cBhvr>
                                      <p:to>
                                        <p:strVal val="visible"/>
                                      </p:to>
                                    </p:set>
                                    <p:anim to="" calcmode="lin" valueType="num">
                                      <p:cBhvr>
                                        <p:cTn id="34" dur="1" fill="hold"/>
                                        <p:tgtEl>
                                          <p:spTgt spid="3">
                                            <p:txEl>
                                              <p:pRg st="4" end="4"/>
                                            </p:txEl>
                                          </p:spTgt>
                                        </p:tgtEl>
                                        <p:attrNameLst>
                                          <p:attrName/>
                                        </p:attrNameLst>
                                      </p:cBhvr>
                                    </p:anim>
                                  </p:childTnLst>
                                </p:cTn>
                              </p:par>
                            </p:childTnLst>
                          </p:cTn>
                        </p:par>
                      </p:childTnLst>
                    </p:cTn>
                  </p:par>
                  <p:par>
                    <p:cTn id="35" fill="hold">
                      <p:stCondLst>
                        <p:cond delay="indefinite"/>
                      </p:stCondLst>
                      <p:childTnLst>
                        <p:par>
                          <p:cTn id="36" fill="hold">
                            <p:stCondLst>
                              <p:cond delay="0"/>
                            </p:stCondLst>
                            <p:childTnLst>
                              <p:par>
                                <p:cTn id="37" presetID="24" presetClass="entr" presetSubtype="0" fill="hold" nodeType="clickEffect">
                                  <p:stCondLst>
                                    <p:cond delay="0"/>
                                  </p:stCondLst>
                                  <p:childTnLst>
                                    <p:set>
                                      <p:cBhvr>
                                        <p:cTn id="38" dur="1" fill="hold">
                                          <p:stCondLst>
                                            <p:cond delay="0"/>
                                          </p:stCondLst>
                                        </p:cTn>
                                        <p:tgtEl>
                                          <p:spTgt spid="3">
                                            <p:txEl>
                                              <p:pRg st="5" end="5"/>
                                            </p:txEl>
                                          </p:spTgt>
                                        </p:tgtEl>
                                        <p:attrNameLst>
                                          <p:attrName>style.visibility</p:attrName>
                                        </p:attrNameLst>
                                      </p:cBhvr>
                                      <p:to>
                                        <p:strVal val="visible"/>
                                      </p:to>
                                    </p:set>
                                    <p:anim to="" calcmode="lin" valueType="num">
                                      <p:cBhvr>
                                        <p:cTn id="39" dur="1" fill="hold"/>
                                        <p:tgtEl>
                                          <p:spTgt spid="3">
                                            <p:txEl>
                                              <p:pRg st="5" end="5"/>
                                            </p:txEl>
                                          </p:spTgt>
                                        </p:tgtEl>
                                        <p:attrNameLst>
                                          <p:attrName/>
                                        </p:attrNameLst>
                                      </p:cBhvr>
                                    </p:anim>
                                  </p:childTnLst>
                                </p:cTn>
                              </p:par>
                            </p:childTnLst>
                          </p:cTn>
                        </p:par>
                      </p:childTnLst>
                    </p:cTn>
                  </p:par>
                  <p:par>
                    <p:cTn id="40" fill="hold">
                      <p:stCondLst>
                        <p:cond delay="indefinite"/>
                      </p:stCondLst>
                      <p:childTnLst>
                        <p:par>
                          <p:cTn id="41" fill="hold">
                            <p:stCondLst>
                              <p:cond delay="0"/>
                            </p:stCondLst>
                            <p:childTnLst>
                              <p:par>
                                <p:cTn id="42" presetID="24" presetClass="entr" presetSubtype="0" fill="hold" nodeType="clickEffect">
                                  <p:stCondLst>
                                    <p:cond delay="0"/>
                                  </p:stCondLst>
                                  <p:childTnLst>
                                    <p:set>
                                      <p:cBhvr>
                                        <p:cTn id="43" dur="1" fill="hold">
                                          <p:stCondLst>
                                            <p:cond delay="0"/>
                                          </p:stCondLst>
                                        </p:cTn>
                                        <p:tgtEl>
                                          <p:spTgt spid="4"/>
                                        </p:tgtEl>
                                        <p:attrNameLst>
                                          <p:attrName>style.visibility</p:attrName>
                                        </p:attrNameLst>
                                      </p:cBhvr>
                                      <p:to>
                                        <p:strVal val="visible"/>
                                      </p:to>
                                    </p:set>
                                    <p:anim to="" calcmode="lin" valueType="num">
                                      <p:cBhvr>
                                        <p:cTn id="44" dur="1" fill="hold"/>
                                        <p:tgtEl>
                                          <p:spTgt spid="4"/>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1907704" y="0"/>
            <a:ext cx="8229600" cy="1143000"/>
          </a:xfrm>
        </p:spPr>
        <p:txBody>
          <a:bodyPr/>
          <a:lstStyle/>
          <a:p>
            <a:r>
              <a:rPr lang="el-GR" dirty="0" smtClean="0"/>
              <a:t>Ο μεγαλύτερος υιός</a:t>
            </a:r>
            <a:endParaRPr lang="el-GR" dirty="0"/>
          </a:p>
        </p:txBody>
      </p:sp>
      <p:sp>
        <p:nvSpPr>
          <p:cNvPr id="3" name="2 - Θέση περιεχομένου"/>
          <p:cNvSpPr>
            <a:spLocks noGrp="1"/>
          </p:cNvSpPr>
          <p:nvPr>
            <p:ph idx="1"/>
          </p:nvPr>
        </p:nvSpPr>
        <p:spPr>
          <a:xfrm>
            <a:off x="3131840" y="980728"/>
            <a:ext cx="6012160" cy="5877272"/>
          </a:xfrm>
        </p:spPr>
        <p:txBody>
          <a:bodyPr>
            <a:normAutofit fontScale="92500"/>
          </a:bodyPr>
          <a:lstStyle/>
          <a:p>
            <a:pPr algn="just"/>
            <a:r>
              <a:rPr lang="el-GR" dirty="0" smtClean="0"/>
              <a:t>Ο μεγαλύτερος υιός μέσα στην παραβολή αυτή φαίνεται</a:t>
            </a:r>
            <a:r>
              <a:rPr lang="en-US" dirty="0" smtClean="0"/>
              <a:t>:</a:t>
            </a:r>
          </a:p>
          <a:p>
            <a:pPr marL="514350" indent="-514350" algn="just">
              <a:buFont typeface="+mj-lt"/>
              <a:buAutoNum type="arabicPeriod"/>
            </a:pPr>
            <a:r>
              <a:rPr lang="el-GR" dirty="0" smtClean="0"/>
              <a:t>Να ενοχλείται ιδιαίτερα που ο πατέρας του έσφαξε κατσίκι στον γιο του που τον πρόδωσε και σε αυτόν να μην έχει σφάξει ποτέ.</a:t>
            </a:r>
          </a:p>
          <a:p>
            <a:pPr marL="514350" indent="-514350" algn="just">
              <a:buFont typeface="+mj-lt"/>
              <a:buAutoNum type="arabicPeriod"/>
            </a:pPr>
            <a:r>
              <a:rPr lang="el-GR" dirty="0" smtClean="0"/>
              <a:t>Να νιώθει αδικημένος και να αρνείται να ακούσει τον πατέρα του.</a:t>
            </a:r>
          </a:p>
          <a:p>
            <a:pPr marL="514350" indent="-514350" algn="just">
              <a:buFont typeface="+mj-lt"/>
              <a:buAutoNum type="arabicPeriod"/>
            </a:pPr>
            <a:r>
              <a:rPr lang="el-GR" dirty="0" smtClean="0"/>
              <a:t>Να μην μπορεί με τίποτα να συγχωρήσει τον μικρότερο αδελφό του.</a:t>
            </a:r>
          </a:p>
          <a:p>
            <a:pPr marL="514350" indent="-514350">
              <a:buFont typeface="+mj-lt"/>
              <a:buAutoNum type="arabicPeriod"/>
            </a:pPr>
            <a:endParaRPr lang="el-GR" dirty="0"/>
          </a:p>
        </p:txBody>
      </p:sp>
      <p:pic>
        <p:nvPicPr>
          <p:cNvPr id="4" name="3 - Εικόνα" descr="images.jpg"/>
          <p:cNvPicPr>
            <a:picLocks noChangeAspect="1"/>
          </p:cNvPicPr>
          <p:nvPr/>
        </p:nvPicPr>
        <p:blipFill>
          <a:blip r:embed="rId2" cstate="print"/>
          <a:stretch>
            <a:fillRect/>
          </a:stretch>
        </p:blipFill>
        <p:spPr>
          <a:xfrm>
            <a:off x="251520" y="1844824"/>
            <a:ext cx="2808312" cy="3496349"/>
          </a:xfrm>
          <a:prstGeom prst="rect">
            <a:avLst/>
          </a:prstGeom>
        </p:spPr>
      </p:pic>
    </p:spTree>
  </p:cSld>
  <p:clrMapOvr>
    <a:masterClrMapping/>
  </p:clrMapOvr>
  <p:transition>
    <p:newsfla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to="" calcmode="lin" valueType="num">
                                      <p:cBhvr>
                                        <p:cTn id="12" dur="1" fill="hold"/>
                                        <p:tgtEl>
                                          <p:spTgt spid="3">
                                            <p:txEl>
                                              <p:pRg st="0" end="0"/>
                                            </p:txEl>
                                          </p:spTgt>
                                        </p:tgtEl>
                                        <p:attrNameLst>
                                          <p:attrName/>
                                        </p:attrNameLst>
                                      </p:cBhvr>
                                    </p:anim>
                                  </p:childTnLst>
                                </p:cTn>
                              </p:par>
                              <p:par>
                                <p:cTn id="13" presetID="24" presetClass="entr" presetSubtype="0" fill="hold" nodeType="with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to="" calcmode="lin" valueType="num">
                                      <p:cBhvr>
                                        <p:cTn id="15" dur="1" fill="hold"/>
                                        <p:tgtEl>
                                          <p:spTgt spid="3">
                                            <p:txEl>
                                              <p:pRg st="1" end="1"/>
                                            </p:txEl>
                                          </p:spTgt>
                                        </p:tgtEl>
                                        <p:attrNameLst>
                                          <p:attrName/>
                                        </p:attrNameLst>
                                      </p:cBhvr>
                                    </p:anim>
                                  </p:childTnLst>
                                </p:cTn>
                              </p:par>
                            </p:childTnLst>
                          </p:cTn>
                        </p:par>
                      </p:childTnLst>
                    </p:cTn>
                  </p:par>
                  <p:par>
                    <p:cTn id="16" fill="hold">
                      <p:stCondLst>
                        <p:cond delay="indefinite"/>
                      </p:stCondLst>
                      <p:childTnLst>
                        <p:par>
                          <p:cTn id="17" fill="hold">
                            <p:stCondLst>
                              <p:cond delay="0"/>
                            </p:stCondLst>
                            <p:childTnLst>
                              <p:par>
                                <p:cTn id="18" presetID="24" presetClass="entr" presetSubtype="0" fill="hold" nodeType="click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 to="" calcmode="lin" valueType="num">
                                      <p:cBhvr>
                                        <p:cTn id="20" dur="1" fill="hold"/>
                                        <p:tgtEl>
                                          <p:spTgt spid="3">
                                            <p:txEl>
                                              <p:pRg st="2" end="2"/>
                                            </p:txEl>
                                          </p:spTgt>
                                        </p:tgtEl>
                                        <p:attrNameLst>
                                          <p:attrName/>
                                        </p:attrNameLst>
                                      </p:cBhvr>
                                    </p:anim>
                                  </p:childTnLst>
                                </p:cTn>
                              </p:par>
                            </p:childTnLst>
                          </p:cTn>
                        </p:par>
                      </p:childTnLst>
                    </p:cTn>
                  </p:par>
                  <p:par>
                    <p:cTn id="21" fill="hold">
                      <p:stCondLst>
                        <p:cond delay="indefinite"/>
                      </p:stCondLst>
                      <p:childTnLst>
                        <p:par>
                          <p:cTn id="22" fill="hold">
                            <p:stCondLst>
                              <p:cond delay="0"/>
                            </p:stCondLst>
                            <p:childTnLst>
                              <p:par>
                                <p:cTn id="23" presetID="24" presetClass="entr" presetSubtype="0"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to="" calcmode="lin" valueType="num">
                                      <p:cBhvr>
                                        <p:cTn id="25" dur="1" fill="hold"/>
                                        <p:tgtEl>
                                          <p:spTgt spid="3">
                                            <p:txEl>
                                              <p:pRg st="3" end="3"/>
                                            </p:txEl>
                                          </p:spTgt>
                                        </p:tgtEl>
                                        <p:attrNameLst>
                                          <p:attrName/>
                                        </p:attrNameLst>
                                      </p:cBhvr>
                                    </p:anim>
                                  </p:childTnLst>
                                </p:cTn>
                              </p:par>
                            </p:childTnLst>
                          </p:cTn>
                        </p:par>
                      </p:childTnLst>
                    </p:cTn>
                  </p:par>
                  <p:par>
                    <p:cTn id="26" fill="hold">
                      <p:stCondLst>
                        <p:cond delay="indefinite"/>
                      </p:stCondLst>
                      <p:childTnLst>
                        <p:par>
                          <p:cTn id="27" fill="hold">
                            <p:stCondLst>
                              <p:cond delay="0"/>
                            </p:stCondLst>
                            <p:childTnLst>
                              <p:par>
                                <p:cTn id="28" presetID="24" presetClass="entr" presetSubtype="0" fill="hold" nodeType="clickEffect">
                                  <p:stCondLst>
                                    <p:cond delay="0"/>
                                  </p:stCondLst>
                                  <p:childTnLst>
                                    <p:set>
                                      <p:cBhvr>
                                        <p:cTn id="29" dur="1" fill="hold">
                                          <p:stCondLst>
                                            <p:cond delay="0"/>
                                          </p:stCondLst>
                                        </p:cTn>
                                        <p:tgtEl>
                                          <p:spTgt spid="4"/>
                                        </p:tgtEl>
                                        <p:attrNameLst>
                                          <p:attrName>style.visibility</p:attrName>
                                        </p:attrNameLst>
                                      </p:cBhvr>
                                      <p:to>
                                        <p:strVal val="visible"/>
                                      </p:to>
                                    </p:set>
                                    <p:anim to="" calcmode="lin" valueType="num">
                                      <p:cBhvr>
                                        <p:cTn id="30" dur="1" fill="hold"/>
                                        <p:tgtEl>
                                          <p:spTgt spid="4"/>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Τι μπορούμε να συμπεράνουμε από αυτή την παραβολή του Ιησού;</a:t>
            </a:r>
            <a:endParaRPr lang="el-GR" dirty="0"/>
          </a:p>
        </p:txBody>
      </p:sp>
      <p:sp>
        <p:nvSpPr>
          <p:cNvPr id="3" name="2 - Θέση περιεχομένου"/>
          <p:cNvSpPr>
            <a:spLocks noGrp="1"/>
          </p:cNvSpPr>
          <p:nvPr>
            <p:ph idx="1"/>
          </p:nvPr>
        </p:nvSpPr>
        <p:spPr>
          <a:xfrm>
            <a:off x="0" y="1772816"/>
            <a:ext cx="6444208" cy="5085184"/>
          </a:xfrm>
        </p:spPr>
        <p:txBody>
          <a:bodyPr>
            <a:normAutofit/>
          </a:bodyPr>
          <a:lstStyle/>
          <a:p>
            <a:pPr algn="just"/>
            <a:r>
              <a:rPr lang="el-GR" dirty="0" smtClean="0"/>
              <a:t>Όπως καταλαβαίνετε , ο Θεός παριστάνεται από τον πατέρα που τους δέχεται όλους πίσω, ο άσωτος υιός παριστάνει τον αμαρτωλό που μετανιωμένος επιστρέφει πίσω και ο μεγάλος γιος παριστάνει τους Γραμματείς και τους Φαρισαίους που δεν ξέρουν να συγχωρούν.</a:t>
            </a:r>
            <a:endParaRPr lang="el-GR" dirty="0"/>
          </a:p>
        </p:txBody>
      </p:sp>
      <p:pic>
        <p:nvPicPr>
          <p:cNvPr id="4" name="3 - Εικόνα" descr="ΧΡΙΣΤΟΣ.jpg"/>
          <p:cNvPicPr>
            <a:picLocks noChangeAspect="1"/>
          </p:cNvPicPr>
          <p:nvPr/>
        </p:nvPicPr>
        <p:blipFill>
          <a:blip r:embed="rId2" cstate="print"/>
          <a:stretch>
            <a:fillRect/>
          </a:stretch>
        </p:blipFill>
        <p:spPr>
          <a:xfrm>
            <a:off x="6732240" y="2348880"/>
            <a:ext cx="2016224" cy="3107881"/>
          </a:xfrm>
          <a:prstGeom prst="rect">
            <a:avLst/>
          </a:prstGeom>
        </p:spPr>
      </p:pic>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edge">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to="" calcmode="lin" valueType="num">
                                      <p:cBhvr>
                                        <p:cTn id="12" dur="1" fill="hold"/>
                                        <p:tgtEl>
                                          <p:spTgt spid="3">
                                            <p:txEl>
                                              <p:pRg st="0" end="0"/>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nodeType="clickEffect">
                                  <p:stCondLst>
                                    <p:cond delay="0"/>
                                  </p:stCondLst>
                                  <p:childTnLst>
                                    <p:set>
                                      <p:cBhvr>
                                        <p:cTn id="16" dur="1" fill="hold">
                                          <p:stCondLst>
                                            <p:cond delay="0"/>
                                          </p:stCondLst>
                                        </p:cTn>
                                        <p:tgtEl>
                                          <p:spTgt spid="4"/>
                                        </p:tgtEl>
                                        <p:attrNameLst>
                                          <p:attrName>style.visibility</p:attrName>
                                        </p:attrNameLst>
                                      </p:cBhvr>
                                      <p:to>
                                        <p:strVal val="visible"/>
                                      </p:to>
                                    </p:set>
                                    <p:anim to="" calcmode="lin" valueType="num">
                                      <p:cBhvr>
                                        <p:cTn id="17" dur="1" fill="hold"/>
                                        <p:tgtEl>
                                          <p:spTgt spid="4"/>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75</TotalTime>
  <Words>699</Words>
  <Application>Microsoft Office PowerPoint</Application>
  <PresentationFormat>Προβολή στην οθόνη (4:3)</PresentationFormat>
  <Paragraphs>44</Paragraphs>
  <Slides>11</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11</vt:i4>
      </vt:variant>
    </vt:vector>
  </HeadingPairs>
  <TitlesOfParts>
    <vt:vector size="12" baseType="lpstr">
      <vt:lpstr>Θέμα του Office</vt:lpstr>
      <vt:lpstr>Η ΠΑΡΑΒΟΛΗ ΤΟΥ ΣΠΛΑΧΝΙΚΟΥ ΠΑΤΕΡΑ ΘΕ2Δ2</vt:lpstr>
      <vt:lpstr>ΚΕΙΜΕΝΟ</vt:lpstr>
      <vt:lpstr>ΚΕΙΜΕΝΟ</vt:lpstr>
      <vt:lpstr>ΚΕΙΜΕΝΟ</vt:lpstr>
      <vt:lpstr>Τι είναι τελικά αυτή η παραβολή;</vt:lpstr>
      <vt:lpstr>Ο πατέρας</vt:lpstr>
      <vt:lpstr>Ο μικρός υιός</vt:lpstr>
      <vt:lpstr>Ο μεγαλύτερος υιός</vt:lpstr>
      <vt:lpstr>Τι μπορούμε να συμπεράνουμε από αυτή την παραβολή του Ιησού;</vt:lpstr>
      <vt:lpstr>Ποιο λοιπόν είναι το μήνυμα που θέλει να περάσει ο Ιησούς;</vt:lpstr>
      <vt:lpstr>ΠΗΓΕΣ</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Η ΠΑΡΑΒΟΛΗ ΤΟΥ ΣΠΛΑΧΝΙΚΟΥ ΠΑΤΕΡΑ ΘΕ2Δ2</dc:title>
  <dc:creator>George Vergadis</dc:creator>
  <cp:lastModifiedBy>Haralambos Vergadis</cp:lastModifiedBy>
  <cp:revision>15</cp:revision>
  <dcterms:created xsi:type="dcterms:W3CDTF">2016-11-21T12:28:56Z</dcterms:created>
  <dcterms:modified xsi:type="dcterms:W3CDTF">2017-01-21T09:42:19Z</dcterms:modified>
</cp:coreProperties>
</file>