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1/10/2017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7037" y="565920"/>
            <a:ext cx="10572000" cy="2971051"/>
          </a:xfrm>
        </p:spPr>
        <p:txBody>
          <a:bodyPr/>
          <a:lstStyle/>
          <a:p>
            <a:r>
              <a:rPr lang="el-GR" dirty="0" smtClean="0"/>
              <a:t>Η ετυμολογία της λέξης «Εκκλησία»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110725"/>
            <a:ext cx="3107372" cy="1473245"/>
          </a:xfrm>
        </p:spPr>
        <p:txBody>
          <a:bodyPr>
            <a:noAutofit/>
          </a:bodyPr>
          <a:lstStyle/>
          <a:p>
            <a:r>
              <a:rPr lang="el-GR" sz="3600" dirty="0" smtClean="0"/>
              <a:t>Δημήτρης                                                                                                                               </a:t>
            </a:r>
          </a:p>
          <a:p>
            <a:r>
              <a:rPr lang="el-GR" sz="3600" dirty="0" smtClean="0"/>
              <a:t>Μαριόλης                                                                         </a:t>
            </a:r>
            <a:endParaRPr lang="el-GR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7485321" y="5062517"/>
            <a:ext cx="440187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4800" dirty="0" smtClean="0"/>
              <a:t>Μάθημα </a:t>
            </a:r>
          </a:p>
          <a:p>
            <a:r>
              <a:rPr lang="el-GR" sz="4800" dirty="0" smtClean="0"/>
              <a:t>θρησκευτικών</a:t>
            </a:r>
            <a:endParaRPr lang="el-GR" sz="4800" dirty="0"/>
          </a:p>
        </p:txBody>
      </p:sp>
    </p:spTree>
    <p:extLst>
      <p:ext uri="{BB962C8B-B14F-4D97-AF65-F5344CB8AC3E}">
        <p14:creationId xmlns:p14="http://schemas.microsoft.com/office/powerpoint/2010/main" val="262750757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712" y="477981"/>
            <a:ext cx="10571998" cy="1199430"/>
          </a:xfrm>
        </p:spPr>
        <p:txBody>
          <a:bodyPr/>
          <a:lstStyle/>
          <a:p>
            <a:r>
              <a:rPr lang="el-GR" dirty="0"/>
              <a:t>Ο όρος Εκκλησία στην </a:t>
            </a:r>
            <a:r>
              <a:rPr lang="el-GR" dirty="0" smtClean="0"/>
              <a:t>αρχαία Ελλάδα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Η Εκκλησία του Δήμου ήταν η βασική δημοκρατική συνέλευση στην αρχαία Αθήνα.</a:t>
            </a:r>
          </a:p>
          <a:p>
            <a:r>
              <a:rPr lang="el-GR" dirty="0"/>
              <a:t> Η συνέλευση ήταν αρμόδια για γενικά θέματα της πόλης, αλλά και για την κήρυξη του πολέμου, τις επιλογές στρατιωτικής στρατηγικής, και για την εκλογή στρατηγών και άλλων ανώτερων αξιωματούχων.</a:t>
            </a:r>
          </a:p>
          <a:p>
            <a:r>
              <a:rPr lang="el-GR" dirty="0"/>
              <a:t>Στην Αρχαία Ελλάδα πολλές φορές ο όρος εκκλησία περιέγραφε την συνάθροιση του συνόλου του στρατού για να γίνει κάποια ανακοίνωση ή σύσκεψη για να βγουν κάποιες αποφάσεις.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807771301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crush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3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3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3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31373" y="478361"/>
            <a:ext cx="8711534" cy="970450"/>
          </a:xfrm>
        </p:spPr>
        <p:txBody>
          <a:bodyPr/>
          <a:lstStyle/>
          <a:p>
            <a:pPr algn="ctr"/>
            <a:r>
              <a:rPr lang="el-GR" dirty="0"/>
              <a:t>Ο όρος Εκκλησία στην Παλαιά και Καινή Διαθήκη	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Στην Παλαιά Διαθήκη </a:t>
            </a:r>
            <a:r>
              <a:rPr lang="el-GR" dirty="0" smtClean="0"/>
              <a:t>υπάρχουν </a:t>
            </a:r>
            <a:r>
              <a:rPr lang="el-GR" dirty="0"/>
              <a:t>διάφορα χωρία για τη συναγωγή, τον περιούσιο λαό, που αργότερα στον Χριστιανισμό ταυτίστηκαν με την </a:t>
            </a:r>
            <a:r>
              <a:rPr lang="el-GR" dirty="0" smtClean="0"/>
              <a:t>Εκκλησία. Στην Καινή </a:t>
            </a:r>
            <a:r>
              <a:rPr lang="el-GR" dirty="0"/>
              <a:t>Διαθήκη αλλάζει η έννοια του περιούσιου λαού. Σε πολλά χωρία η λέξη συναγωγή περιγράφει την κοινότητα των εκλεκτών του Θεού, που καλέστηκαν (εκκαλώ) και συνάχθηκαν απ' τον Θεό.</a:t>
            </a:r>
          </a:p>
          <a:p>
            <a:r>
              <a:rPr lang="el-GR" dirty="0" smtClean="0"/>
              <a:t>Επίσης ως Εκκλησία περιγράφεται </a:t>
            </a:r>
            <a:r>
              <a:rPr lang="el-GR" dirty="0"/>
              <a:t>ο Ναός που έχτισε ο Σολομώντας για να γίνεται η λατρεία του Θεού.</a:t>
            </a:r>
          </a:p>
          <a:p>
            <a:r>
              <a:rPr lang="el-GR" dirty="0"/>
              <a:t>Για τους πρώτους Χριστιανούς η λέξη εκκλησία είχε ήδη θρησκευτική σημασία λόγω της χρήσης της στην Παλαιά Διαθήκη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7118635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2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Ο όρος Εκκλησία στη Χριστιανική Πίστη </a:t>
            </a:r>
            <a:br>
              <a:rPr lang="el-GR" dirty="0"/>
            </a:b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55932"/>
            <a:ext cx="11170226" cy="4220077"/>
          </a:xfrm>
        </p:spPr>
        <p:txBody>
          <a:bodyPr/>
          <a:lstStyle/>
          <a:p>
            <a:r>
              <a:rPr lang="el-GR" b="1" dirty="0"/>
              <a:t>Ο όρος Εκκλησία, στη Χριστιανική Πίστη, δηλώνει </a:t>
            </a:r>
            <a:r>
              <a:rPr lang="el-GR" b="1" dirty="0" smtClean="0"/>
              <a:t>την κοινωνία που ιδρύθηκε από τον ίδιο τον </a:t>
            </a:r>
            <a:r>
              <a:rPr lang="el-GR" b="1" dirty="0"/>
              <a:t>Ιησού Χριστό, την οποία αποτελούν όλοι οι πιστεύοντες στο Χριστό, με σκοπό την προσωπική τους σωτηρία</a:t>
            </a:r>
            <a:r>
              <a:rPr lang="el-GR" b="1" dirty="0" smtClean="0"/>
              <a:t>.</a:t>
            </a:r>
          </a:p>
          <a:p>
            <a:r>
              <a:rPr lang="el-GR" b="1" dirty="0"/>
              <a:t>Με αυτή την έννοια, Εκκλησία είναι η Βασιλεία του Θεού, που ο Ιησούς Χριστός θεμελίωσε στη γη για την πραγμάτωση της Θείας </a:t>
            </a:r>
            <a:r>
              <a:rPr lang="el-GR" b="1" dirty="0" smtClean="0"/>
              <a:t>Βούλησης</a:t>
            </a:r>
            <a:r>
              <a:rPr lang="en-US" b="1" dirty="0" smtClean="0"/>
              <a:t>. </a:t>
            </a:r>
            <a:r>
              <a:rPr lang="el-GR" b="1" dirty="0" smtClean="0"/>
              <a:t>Είναι κοινωνία ανθρώπων, </a:t>
            </a:r>
            <a:r>
              <a:rPr lang="el-GR" b="1" dirty="0"/>
              <a:t>οι οποίοι με την πίστη τους στον Ιησού αποτελούν </a:t>
            </a:r>
            <a:r>
              <a:rPr lang="el-GR" b="1" dirty="0" smtClean="0"/>
              <a:t>τα μέλη </a:t>
            </a:r>
            <a:r>
              <a:rPr lang="el-GR" b="1" dirty="0"/>
              <a:t>της</a:t>
            </a:r>
            <a:r>
              <a:rPr lang="el-GR" b="1" dirty="0" smtClean="0"/>
              <a:t>.</a:t>
            </a:r>
          </a:p>
          <a:p>
            <a:endParaRPr lang="el-GR" b="1" dirty="0"/>
          </a:p>
          <a:p>
            <a:endParaRPr lang="el-GR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891" y="3844637"/>
            <a:ext cx="9710304" cy="3017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6519924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3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6" y="3231574"/>
            <a:ext cx="10955481" cy="3626426"/>
          </a:xfrm>
        </p:spPr>
        <p:txBody>
          <a:bodyPr>
            <a:noAutofit/>
          </a:bodyPr>
          <a:lstStyle/>
          <a:p>
            <a:r>
              <a:rPr lang="el-GR" sz="2400" b="1" dirty="0"/>
              <a:t>Με την λέξη εκκλησία περιγράφονται και οι εκκλησιαστικές ακολουθίες γενικά, αλλά κυρίως η Θεία Λειτουργία. Στην καθομιλουμένη γλώσσα, όταν κάποιοι χρησιμοποιούν τη φράση </a:t>
            </a:r>
            <a:r>
              <a:rPr lang="el-GR" sz="2400" b="1" i="1" dirty="0"/>
              <a:t>"πήγαμε στην εκκλησία"</a:t>
            </a:r>
            <a:r>
              <a:rPr lang="el-GR" sz="2400" b="1" dirty="0"/>
              <a:t> συνήθως δεν εννοούν τον Ιερό Ναό, αλλά την Θεία Λειτουργία. Με τον όρο εκκλησιαστική ακολουθία περιγράφονται όλες οι λατρευτικές τελετές: ο όρθρος, ο εσπερινός κ.τ.λ. Η Θεία Λειτουργία συγκεκριμένα είναι η μόνη ακολουθία στην οποία τελείται το μυστήριο της Θείας Ευχαριστίας. Με τη συμμετοχή στην Θεία Ευχαριστία γινόμαστε κοινωνοί της Θείας φύσης, το μυστήριο παραδόθηκε στον Μυστικό Δείπνο, και η Θεία Κοινωνία είναι Σώμα και Αίμα Χριστού.</a:t>
            </a:r>
          </a:p>
          <a:p>
            <a:endParaRPr lang="el-GR" sz="24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4273" y="0"/>
            <a:ext cx="6826827" cy="2867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404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accel="2000" fill="hold" nodeType="clickEffect" p14:presetBounceEnd="2000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1000"/>
                                      </p:iterate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2000">
                                          <p:cBhvr additive="base">
                                            <p:cTn id="7" dur="500" fill="hold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2000">
                                          <p:cBhvr additive="base">
                                            <p:cTn id="8" dur="500" fill="hold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1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4)">
                                          <p:cBhvr>
                                            <p:cTn id="13" dur="2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4" accel="2000" fill="hold" nodeType="click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1000"/>
                                      </p:iterate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500" fill="hold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500" fill="hold"/>
                                            <p:tgtEl>
                                              <p:spTgt spid="3">
                                                <p:txEl>
                                                  <p:pRg st="0" end="0"/>
                                                </p:txEl>
                                              </p:spTgt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  <p:par>
                        <p:cTn id="9" fill="hold">
                          <p:stCondLst>
                            <p:cond delay="indefinite"/>
                          </p:stCondLst>
                          <p:childTnLst>
                            <p:par>
                              <p:cTn id="10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11" presetID="21" presetClass="entr" presetSubtype="4" fill="hold" nodeType="click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heel(4)">
                                          <p:cBhvr>
                                            <p:cTn id="13" dur="2000"/>
                                            <p:tgtEl>
                                              <p:spTgt spid="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</p:timing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6350577" cy="475680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0577" y="2760285"/>
            <a:ext cx="5841423" cy="409771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19845" y="4756802"/>
            <a:ext cx="3430733" cy="208938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-1" y="4756803"/>
            <a:ext cx="2919846" cy="20893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94363" y="0"/>
            <a:ext cx="4297637" cy="276028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50576" y="0"/>
            <a:ext cx="1648194" cy="2760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4791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>
        <p14:flas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20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17638"/>
            <a:ext cx="12192000" cy="3636511"/>
          </a:xfrm>
        </p:spPr>
        <p:txBody>
          <a:bodyPr>
            <a:noAutofit/>
          </a:bodyPr>
          <a:lstStyle/>
          <a:p>
            <a:r>
              <a:rPr lang="el-GR" sz="23900" dirty="0" smtClean="0"/>
              <a:t>ΤΕΛΟΣ</a:t>
            </a:r>
            <a:endParaRPr lang="el-GR" sz="23900" dirty="0"/>
          </a:p>
        </p:txBody>
      </p:sp>
    </p:spTree>
    <p:extLst>
      <p:ext uri="{BB962C8B-B14F-4D97-AF65-F5344CB8AC3E}">
        <p14:creationId xmlns:p14="http://schemas.microsoft.com/office/powerpoint/2010/main" val="2840106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120</TotalTime>
  <Words>123</Words>
  <Application>Microsoft Office PowerPoint</Application>
  <PresentationFormat>Widescreen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Century Gothic</vt:lpstr>
      <vt:lpstr>Wingdings 2</vt:lpstr>
      <vt:lpstr>Quotable</vt:lpstr>
      <vt:lpstr>Η ετυμολογία της λέξης «Εκκλησία»</vt:lpstr>
      <vt:lpstr>Ο όρος Εκκλησία στην αρχαία Ελλάδα </vt:lpstr>
      <vt:lpstr>Ο όρος Εκκλησία στην Παλαιά και Καινή Διαθήκη </vt:lpstr>
      <vt:lpstr>Ο όρος Εκκλησία στη Χριστιανική Πίστη  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 ετυμολογία της λέξης «Εκκλησία»</dc:title>
  <dc:creator>Dimitris</dc:creator>
  <cp:lastModifiedBy>Dimitris</cp:lastModifiedBy>
  <cp:revision>7</cp:revision>
  <dcterms:created xsi:type="dcterms:W3CDTF">2017-01-10T13:30:50Z</dcterms:created>
  <dcterms:modified xsi:type="dcterms:W3CDTF">2017-01-10T15:31:38Z</dcterms:modified>
</cp:coreProperties>
</file>