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 id="257"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5C8E7D5C-E74B-4957-91DF-11F7DAED9208}" type="datetimeFigureOut">
              <a:rPr lang="en-US" smtClean="0"/>
              <a:pPr/>
              <a:t>10/29/2016</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E13F91A-C4DF-4083-AD63-D8AE00C575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5C8E7D5C-E74B-4957-91DF-11F7DAED9208}" type="datetimeFigureOut">
              <a:rPr lang="en-US" smtClean="0"/>
              <a:pPr/>
              <a:t>10/29/2016</a:t>
            </a:fld>
            <a:endParaRPr lang="en-US"/>
          </a:p>
        </p:txBody>
      </p:sp>
      <p:sp>
        <p:nvSpPr>
          <p:cNvPr id="27" name="Slide Number Placeholder 26"/>
          <p:cNvSpPr>
            <a:spLocks noGrp="1"/>
          </p:cNvSpPr>
          <p:nvPr>
            <p:ph type="sldNum" sz="quarter" idx="11"/>
          </p:nvPr>
        </p:nvSpPr>
        <p:spPr/>
        <p:txBody>
          <a:bodyPr rtlCol="0"/>
          <a:lstStyle/>
          <a:p>
            <a:fld id="{7E13F91A-C4DF-4083-AD63-D8AE00C575AD}"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C8E7D5C-E74B-4957-91DF-11F7DAED9208}" type="datetimeFigureOut">
              <a:rPr lang="en-US" smtClean="0"/>
              <a:pPr/>
              <a:t>10/29/2016</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7E13F91A-C4DF-4083-AD63-D8AE00C575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8E7D5C-E74B-4957-91DF-11F7DAED9208}"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3F91A-C4DF-4083-AD63-D8AE00C575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C8E7D5C-E74B-4957-91DF-11F7DAED9208}" type="datetimeFigureOut">
              <a:rPr lang="en-US" smtClean="0"/>
              <a:pPr/>
              <a:t>10/29/2016</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E13F91A-C4DF-4083-AD63-D8AE00C575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04665"/>
            <a:ext cx="8458200" cy="3467248"/>
          </a:xfrm>
        </p:spPr>
        <p:txBody>
          <a:bodyPr>
            <a:normAutofit/>
          </a:bodyPr>
          <a:lstStyle/>
          <a:p>
            <a:r>
              <a:rPr lang="el-GR" sz="4800" b="1" i="1" dirty="0" smtClean="0">
                <a:solidFill>
                  <a:schemeClr val="accent4"/>
                </a:solidFill>
                <a:effectLst>
                  <a:outerShdw blurRad="38100" dist="38100" dir="2700000" algn="tl">
                    <a:srgbClr val="000000">
                      <a:alpha val="43137"/>
                    </a:srgbClr>
                  </a:outerShdw>
                </a:effectLst>
                <a:latin typeface="Century Gothic" pitchFamily="34" charset="0"/>
              </a:rPr>
              <a:t>ΘΡΗΣΚΕΥΤΙΚΑ - ΚΟΙΝΟΒΙΑΚΟΣ ΜΟΝΑΧΙΣΜΟΣ ΚΑΙ Μ.ΒΑΣΙΛΕΙΟΣ</a:t>
            </a:r>
            <a:endParaRPr lang="en-US" sz="4800" b="1" i="1" dirty="0">
              <a:solidFill>
                <a:schemeClr val="accent4"/>
              </a:solidFill>
              <a:effectLst>
                <a:outerShdw blurRad="38100" dist="38100" dir="2700000" algn="tl">
                  <a:srgbClr val="000000">
                    <a:alpha val="43137"/>
                  </a:srgbClr>
                </a:outerShdw>
              </a:effectLst>
              <a:latin typeface="Century Gothic" pitchFamily="34" charset="0"/>
            </a:endParaRPr>
          </a:p>
        </p:txBody>
      </p:sp>
      <p:sp>
        <p:nvSpPr>
          <p:cNvPr id="3" name="Subtitle 2"/>
          <p:cNvSpPr>
            <a:spLocks noGrp="1"/>
          </p:cNvSpPr>
          <p:nvPr>
            <p:ph type="subTitle" idx="1"/>
          </p:nvPr>
        </p:nvSpPr>
        <p:spPr/>
        <p:txBody>
          <a:bodyPr/>
          <a:lstStyle/>
          <a:p>
            <a:r>
              <a:rPr lang="el-GR" dirty="0" err="1" smtClean="0">
                <a:solidFill>
                  <a:schemeClr val="accent1">
                    <a:lumMod val="60000"/>
                    <a:lumOff val="40000"/>
                  </a:schemeClr>
                </a:solidFill>
                <a:effectLst>
                  <a:outerShdw blurRad="38100" dist="38100" dir="2700000" algn="tl">
                    <a:srgbClr val="000000">
                      <a:alpha val="43137"/>
                    </a:srgbClr>
                  </a:outerShdw>
                </a:effectLst>
                <a:latin typeface="Century Gothic" pitchFamily="34" charset="0"/>
              </a:rPr>
              <a:t>Αλιφτήρα</a:t>
            </a:r>
            <a:r>
              <a:rPr lang="el-GR" dirty="0" smtClean="0">
                <a:solidFill>
                  <a:schemeClr val="accent1">
                    <a:lumMod val="60000"/>
                    <a:lumOff val="40000"/>
                  </a:schemeClr>
                </a:solidFill>
                <a:effectLst>
                  <a:outerShdw blurRad="38100" dist="38100" dir="2700000" algn="tl">
                    <a:srgbClr val="000000">
                      <a:alpha val="43137"/>
                    </a:srgbClr>
                  </a:outerShdw>
                </a:effectLst>
                <a:latin typeface="Century Gothic" pitchFamily="34" charset="0"/>
              </a:rPr>
              <a:t>  Ιωάννα</a:t>
            </a:r>
          </a:p>
          <a:p>
            <a:r>
              <a:rPr lang="el-GR" dirty="0" smtClean="0">
                <a:solidFill>
                  <a:schemeClr val="accent1">
                    <a:lumMod val="60000"/>
                    <a:lumOff val="40000"/>
                  </a:schemeClr>
                </a:solidFill>
                <a:effectLst>
                  <a:outerShdw blurRad="38100" dist="38100" dir="2700000" algn="tl">
                    <a:srgbClr val="000000">
                      <a:alpha val="43137"/>
                    </a:srgbClr>
                  </a:outerShdw>
                </a:effectLst>
                <a:latin typeface="Century Gothic" pitchFamily="34" charset="0"/>
              </a:rPr>
              <a:t>Κείμενο 28</a:t>
            </a:r>
          </a:p>
          <a:p>
            <a:r>
              <a:rPr lang="el-GR" dirty="0" smtClean="0">
                <a:solidFill>
                  <a:schemeClr val="accent1">
                    <a:lumMod val="60000"/>
                    <a:lumOff val="40000"/>
                  </a:schemeClr>
                </a:solidFill>
                <a:effectLst>
                  <a:outerShdw blurRad="38100" dist="38100" dir="2700000" algn="tl">
                    <a:srgbClr val="000000">
                      <a:alpha val="43137"/>
                    </a:srgbClr>
                  </a:outerShdw>
                </a:effectLst>
                <a:latin typeface="Century Gothic" pitchFamily="34" charset="0"/>
              </a:rPr>
              <a:t>Α1 γυμνασίου</a:t>
            </a:r>
            <a:endParaRPr lang="en-US" dirty="0">
              <a:solidFill>
                <a:schemeClr val="accent1">
                  <a:lumMod val="60000"/>
                  <a:lumOff val="40000"/>
                </a:schemeClr>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vertical)">
                                      <p:cBhvr>
                                        <p:cTn id="12" dur="500"/>
                                        <p:tgtEl>
                                          <p:spTgt spid="3">
                                            <p:txEl>
                                              <p:pRg st="0" end="0"/>
                                            </p:txEl>
                                          </p:spTgt>
                                        </p:tgtEl>
                                      </p:cBhvr>
                                    </p:animEffect>
                                  </p:childTnLst>
                                </p:cTn>
                              </p:par>
                              <p:par>
                                <p:cTn id="13" presetID="14" presetClass="entr" presetSubtype="5"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randombar(vertical)">
                                      <p:cBhvr>
                                        <p:cTn id="15" dur="500"/>
                                        <p:tgtEl>
                                          <p:spTgt spid="3">
                                            <p:txEl>
                                              <p:pRg st="1" end="1"/>
                                            </p:txEl>
                                          </p:spTgt>
                                        </p:tgtEl>
                                      </p:cBhvr>
                                    </p:animEffect>
                                  </p:childTnLst>
                                </p:cTn>
                              </p:par>
                              <p:par>
                                <p:cTn id="16" presetID="14" presetClass="entr" presetSubtype="5"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randombar(vertical)">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04664"/>
            <a:ext cx="8229600" cy="792088"/>
          </a:xfrm>
        </p:spPr>
        <p:txBody>
          <a:bodyPr>
            <a:normAutofit/>
          </a:bodyPr>
          <a:lstStyle/>
          <a:p>
            <a:r>
              <a:rPr lang="el-GR" sz="4400" b="1" i="1" dirty="0" smtClean="0">
                <a:solidFill>
                  <a:schemeClr val="accent4"/>
                </a:solidFill>
                <a:effectLst>
                  <a:outerShdw blurRad="38100" dist="38100" dir="2700000" algn="tl">
                    <a:srgbClr val="000000">
                      <a:alpha val="43137"/>
                    </a:srgbClr>
                  </a:outerShdw>
                </a:effectLst>
                <a:latin typeface="Century Gothic" pitchFamily="34" charset="0"/>
              </a:rPr>
              <a:t>  Ο ΜΕΓΑΣ ΒΑΣΙΛΕΙΟΣ</a:t>
            </a:r>
            <a:endParaRPr lang="en-US" sz="4400" b="1" i="1" dirty="0">
              <a:solidFill>
                <a:schemeClr val="accent4"/>
              </a:solidFill>
              <a:effectLst>
                <a:outerShdw blurRad="38100" dist="38100" dir="2700000" algn="tl">
                  <a:srgbClr val="000000">
                    <a:alpha val="43137"/>
                  </a:srgbClr>
                </a:outerShdw>
              </a:effectLst>
              <a:latin typeface="Century Gothic" pitchFamily="34" charset="0"/>
            </a:endParaRPr>
          </a:p>
        </p:txBody>
      </p:sp>
      <p:sp>
        <p:nvSpPr>
          <p:cNvPr id="5" name="Content Placeholder 4"/>
          <p:cNvSpPr>
            <a:spLocks noGrp="1"/>
          </p:cNvSpPr>
          <p:nvPr>
            <p:ph sz="half" idx="1"/>
          </p:nvPr>
        </p:nvSpPr>
        <p:spPr>
          <a:xfrm>
            <a:off x="467544" y="1268760"/>
            <a:ext cx="5832648" cy="5400600"/>
          </a:xfrm>
        </p:spPr>
        <p:style>
          <a:lnRef idx="2">
            <a:schemeClr val="accent1"/>
          </a:lnRef>
          <a:fillRef idx="1">
            <a:schemeClr val="lt1"/>
          </a:fillRef>
          <a:effectRef idx="0">
            <a:schemeClr val="accent1"/>
          </a:effectRef>
          <a:fontRef idx="minor">
            <a:schemeClr val="dk1"/>
          </a:fontRef>
        </p:style>
        <p:txBody>
          <a:bodyPr>
            <a:noAutofit/>
          </a:bodyPr>
          <a:lstStyle/>
          <a:p>
            <a:pPr algn="just">
              <a:buClr>
                <a:schemeClr val="accent4"/>
              </a:buClr>
              <a:buFont typeface="Wingdings" pitchFamily="2" charset="2"/>
              <a:buChar char="v"/>
            </a:pPr>
            <a:r>
              <a:rPr lang="el-GR" sz="1600" dirty="0" smtClean="0">
                <a:latin typeface="Century Gothic" pitchFamily="34" charset="0"/>
              </a:rPr>
              <a:t>Ο Βασίλειος Καισαρείας, γνωστός και ως Μέγας Βασίλειος ή Άγιος Βασίλης, ήταν Έλληνας Επίσκοπος της Καισαρείας στην Καππαδοκία της Μικράς Ασίας  . Ήταν Πατέρας της Εκκλησίας και ένας από τους Τρείς Ιεράρχες, που θεωρούνται προστάτες της παιδείας.</a:t>
            </a:r>
            <a:r>
              <a:rPr lang="el-GR" sz="1600" dirty="0" smtClean="0"/>
              <a:t> </a:t>
            </a:r>
            <a:r>
              <a:rPr lang="el-GR" sz="1600" dirty="0" smtClean="0">
                <a:latin typeface="Century Gothic" pitchFamily="34" charset="0"/>
              </a:rPr>
              <a:t>Η μνήμη του τιμάται από την Ορθόδοξης Εκκλησίας την 1</a:t>
            </a:r>
            <a:r>
              <a:rPr lang="el-GR" sz="1600" baseline="30000" dirty="0" smtClean="0">
                <a:latin typeface="Century Gothic" pitchFamily="34" charset="0"/>
              </a:rPr>
              <a:t>η</a:t>
            </a:r>
            <a:r>
              <a:rPr lang="el-GR" sz="1600" dirty="0" smtClean="0">
                <a:latin typeface="Century Gothic" pitchFamily="34" charset="0"/>
              </a:rPr>
              <a:t> Ιανουαρίου ενώ από το 1081 ο Πατριάρχης Κωνσταντινουπόλεως θέσπισε έναν κοινό εορτασμό των Τριών Ιεραρχών, Βασιλείου του Μεγάλου, Ιωάννη του Χρυσόστομου και Γρηγορίου του Θεολόγου, στις 30 Ιανουαρίου ως προστατών των γραμμάτων και της παιδείας. </a:t>
            </a:r>
          </a:p>
          <a:p>
            <a:pPr algn="just">
              <a:buClr>
                <a:schemeClr val="accent4"/>
              </a:buClr>
              <a:buFont typeface="Wingdings" pitchFamily="2" charset="2"/>
              <a:buChar char="v"/>
            </a:pPr>
            <a:r>
              <a:rPr lang="el-GR" sz="1600" dirty="0" smtClean="0">
                <a:latin typeface="Century Gothic" pitchFamily="34" charset="0"/>
              </a:rPr>
              <a:t>Στον τομέα του μοναχισμού ανέλαβε δράση, θέτοντάς τον υπό τον έλεγχο της εκκλησιαστικής ηγεσίας και εισήγαγε την ομολογία της αφιέρωσης στο Θεό και της ένταξης στην αδελφότητα, η οποία προέβλεπε αγαμία, υπακοή και ακτημοσύνη. Επίσης, έθεσε την αυθαίρετη πνευματικότητα του μοναχισμού στη σταθερή βάση της Αγίας Γραφής και τοποθέτησε τους μοναχούς στη γραμμή του κοινού βίου και της οργανωμένης δράσης.</a:t>
            </a:r>
            <a:endParaRPr lang="en-US" sz="1600" dirty="0">
              <a:latin typeface="Century Gothic" pitchFamily="34" charset="0"/>
            </a:endParaRPr>
          </a:p>
        </p:txBody>
      </p:sp>
      <p:pic>
        <p:nvPicPr>
          <p:cNvPr id="1026" name="Picture 2" descr="C:\Users\Administrator\Desktop\YOLO !!!\ΙΩΑΝΝΑ\σχολείο\θρησκευτικά\εικόνες\Ο Κοινοβιανός Μοναχισμός και ο Μέγας Βασίλειος\Μέγας Βασίλειος 1.jpg"/>
          <p:cNvPicPr>
            <a:picLocks noGrp="1" noChangeAspect="1" noChangeArrowheads="1"/>
          </p:cNvPicPr>
          <p:nvPr>
            <p:ph sz="half" idx="2"/>
          </p:nvPr>
        </p:nvPicPr>
        <p:blipFill>
          <a:blip r:embed="rId2" cstate="print"/>
          <a:srcRect/>
          <a:stretch>
            <a:fillRect/>
          </a:stretch>
        </p:blipFill>
        <p:spPr bwMode="auto">
          <a:xfrm>
            <a:off x="6324073" y="1556792"/>
            <a:ext cx="2819927" cy="3933056"/>
          </a:xfrm>
          <a:prstGeom prst="rect">
            <a:avLst/>
          </a:prstGeom>
          <a:ln>
            <a:noFill/>
          </a:ln>
          <a:effectLst>
            <a:softEdge rad="112500"/>
          </a:effectLst>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randombar(vertical)">
                                      <p:cBhvr>
                                        <p:cTn id="12" dur="500"/>
                                        <p:tgtEl>
                                          <p:spTgt spid="5">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randombar(vertic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randombar(vertic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5" fill="hold" nodeType="click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randombar(vertical)">
                                      <p:cBhvr>
                                        <p:cTn id="2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l-GR" sz="4400" b="1" i="1" dirty="0" smtClean="0">
                <a:solidFill>
                  <a:schemeClr val="accent4"/>
                </a:solidFill>
                <a:effectLst>
                  <a:outerShdw blurRad="38100" dist="38100" dir="2700000" algn="tl">
                    <a:srgbClr val="000000">
                      <a:alpha val="43137"/>
                    </a:srgbClr>
                  </a:outerShdw>
                </a:effectLst>
                <a:latin typeface="Century Gothic" pitchFamily="34" charset="0"/>
              </a:rPr>
              <a:t>  ΤΙ «ΛΕΕΙ» ΤΟ ΚΕΙΜΕΝΟ</a:t>
            </a:r>
            <a:endParaRPr lang="en-US" sz="4400" b="1" i="1" dirty="0">
              <a:solidFill>
                <a:schemeClr val="accent4"/>
              </a:solidFill>
              <a:effectLst>
                <a:outerShdw blurRad="38100" dist="38100" dir="2700000" algn="tl">
                  <a:srgbClr val="000000">
                    <a:alpha val="43137"/>
                  </a:srgbClr>
                </a:outerShdw>
              </a:effectLst>
              <a:latin typeface="Century Gothic" pitchFamily="34"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buClr>
                <a:schemeClr val="accent4"/>
              </a:buClr>
              <a:buNone/>
            </a:pPr>
            <a:r>
              <a:rPr lang="el-GR" sz="3600" dirty="0" smtClean="0">
                <a:latin typeface="Century Gothic" pitchFamily="34" charset="0"/>
              </a:rPr>
              <a:t>  Στο κείμενο περιγράφεται ο τρόπος με τον οποίο ο Μέγας Βασίλειος άλλαξε τον μοναχισμό και τον τρόπο με τον οποίο κατάφερε να τους «ξαναφέρει» μέσα στην κοινωνία.</a:t>
            </a:r>
            <a:endParaRPr lang="en-US" sz="3600" dirty="0">
              <a:latin typeface="Century Gothic"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randombar(vertic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randombar(vertical)">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517104"/>
          </a:xfrm>
        </p:spPr>
        <p:txBody>
          <a:bodyPr>
            <a:normAutofit/>
          </a:bodyPr>
          <a:lstStyle/>
          <a:p>
            <a:r>
              <a:rPr lang="el-GR" sz="4400" b="1" i="1" dirty="0" smtClean="0">
                <a:solidFill>
                  <a:schemeClr val="accent4"/>
                </a:solidFill>
                <a:effectLst>
                  <a:outerShdw blurRad="38100" dist="38100" dir="2700000" algn="tl">
                    <a:srgbClr val="000000">
                      <a:alpha val="43137"/>
                    </a:srgbClr>
                  </a:outerShdw>
                </a:effectLst>
                <a:latin typeface="Century Gothic" pitchFamily="34" charset="0"/>
              </a:rPr>
              <a:t>Η ΓΝΩΜΗ ΜΟΥ</a:t>
            </a:r>
            <a:endParaRPr lang="en-US" sz="4400" b="1" i="1" dirty="0">
              <a:solidFill>
                <a:schemeClr val="accent4"/>
              </a:solidFill>
              <a:effectLst>
                <a:outerShdw blurRad="38100" dist="38100" dir="2700000" algn="tl">
                  <a:srgbClr val="000000">
                    <a:alpha val="43137"/>
                  </a:srgbClr>
                </a:outerShdw>
              </a:effectLst>
              <a:latin typeface="Century Gothic" pitchFamily="34"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el-GR" dirty="0" smtClean="0">
                <a:latin typeface="Century Gothic" pitchFamily="34" charset="0"/>
              </a:rPr>
              <a:t>   </a:t>
            </a:r>
            <a:r>
              <a:rPr lang="el-GR" sz="2900" dirty="0" smtClean="0">
                <a:latin typeface="Century Gothic" pitchFamily="34" charset="0"/>
              </a:rPr>
              <a:t>Πιστεύω, πως, το έργο του Μεγάλου Βασιλείου ήταν πολύ σημαντικό. Έφερε τους μοναχούς πάλι μέσα στην κοινωνία και πλέον αυτοί υποχρεούνταν, εκτός από το να προσεύχονται, να προσφέρουν κοινωνική εργασία. Φρόντιζαν ορφανά αλλά και  ασθενείς. Επίσης, εκτός από αυτές τις εργασίες τους επιβάλλονταν και χειρονακτικές.  Χωρίς τον Μέγα Βασίλειο, τίποτε από αυτά δεν θα είχε συμβεί!</a:t>
            </a:r>
            <a:endParaRPr lang="en-US" sz="2900" dirty="0">
              <a:latin typeface="Century Gothic"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randombar(vertic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randombar(vertical)">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sz="6600" i="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ΠΥΓΕΣ</a:t>
            </a:r>
            <a:endParaRPr lang="en-US" sz="6600" i="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endParaRPr>
          </a:p>
        </p:txBody>
      </p:sp>
      <p:sp>
        <p:nvSpPr>
          <p:cNvPr id="5" name="Text Placeholder 4"/>
          <p:cNvSpPr>
            <a:spLocks noGrp="1"/>
          </p:cNvSpPr>
          <p:nvPr>
            <p:ph type="body" idx="1"/>
          </p:nvPr>
        </p:nvSpPr>
        <p:spPr/>
        <p:txBody>
          <a:bodyPr/>
          <a:lstStyle/>
          <a:p>
            <a:r>
              <a:rPr lang="el-GR" dirty="0" smtClean="0">
                <a:solidFill>
                  <a:schemeClr val="tx2">
                    <a:lumMod val="75000"/>
                  </a:schemeClr>
                </a:solidFill>
                <a:latin typeface="Century Gothic" pitchFamily="34" charset="0"/>
              </a:rPr>
              <a:t>Βικιπαίδεια  η ελεύθερη Εγκυκλοπαίδεια</a:t>
            </a:r>
            <a:endParaRPr lang="en-US" dirty="0">
              <a:solidFill>
                <a:schemeClr val="tx2">
                  <a:lumMod val="75000"/>
                </a:schemeClr>
              </a:solidFill>
              <a:latin typeface="Century Gothic"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randombar(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29">
      <a:dk1>
        <a:srgbClr val="000000"/>
      </a:dk1>
      <a:lt1>
        <a:srgbClr val="FFFFFF"/>
      </a:lt1>
      <a:dk2>
        <a:srgbClr val="C2A874"/>
      </a:dk2>
      <a:lt2>
        <a:srgbClr val="6B572F"/>
      </a:lt2>
      <a:accent1>
        <a:srgbClr val="BA5224"/>
      </a:accent1>
      <a:accent2>
        <a:srgbClr val="C4652D"/>
      </a:accent2>
      <a:accent3>
        <a:srgbClr val="C2A874"/>
      </a:accent3>
      <a:accent4>
        <a:srgbClr val="C4652D"/>
      </a:accent4>
      <a:accent5>
        <a:srgbClr val="8B5D3D"/>
      </a:accent5>
      <a:accent6>
        <a:srgbClr val="AF7E63"/>
      </a:accent6>
      <a:hlink>
        <a:srgbClr val="934B21"/>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114</TotalTime>
  <Words>131</Words>
  <Application>Microsoft Office PowerPoint</Application>
  <PresentationFormat>On-screen Show (4:3)</PresentationFormat>
  <Paragraphs>13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Urban</vt:lpstr>
      <vt:lpstr>ΘΡΗΣΚΕΥΤΙΚΑ - ΚΟΙΝΟΒΙΑΚΟΣ ΜΟΝΑΧΙΣΜΟΣ ΚΑΙ Μ.ΒΑΣΙΛΕΙΟΣ</vt:lpstr>
      <vt:lpstr>  Ο ΜΕΓΑΣ ΒΑΣΙΛΕΙΟΣ</vt:lpstr>
      <vt:lpstr>  ΤΙ «ΛΕΕΙ» ΤΟ ΚΕΙΜΕΝΟ</vt:lpstr>
      <vt:lpstr>Η ΓΝΩΜΗ ΜΟΥ</vt:lpstr>
      <vt:lpstr>ΠΥΓΕΣ</vt:lpstr>
    </vt:vector>
  </TitlesOfParts>
  <Company>Groupe SEB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ΘΡΗΣΚΕΥΤΙΚΑ-ΚΟΙΝΟΒΙΑΚΟΣ ΜΟΝΑΧΙΣΜΟΣ ΚΑΙ Μ. ΒΑΣΙΛΕΙΟΣ</dc:title>
  <dc:creator>Administrator</dc:creator>
  <cp:lastModifiedBy>Administrator</cp:lastModifiedBy>
  <cp:revision>19</cp:revision>
  <dcterms:created xsi:type="dcterms:W3CDTF">2016-10-24T13:19:42Z</dcterms:created>
  <dcterms:modified xsi:type="dcterms:W3CDTF">2016-10-29T10:30:51Z</dcterms:modified>
</cp:coreProperties>
</file>