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2" r:id="rId4"/>
    <p:sldId id="257" r:id="rId5"/>
    <p:sldId id="263" r:id="rId6"/>
    <p:sldId id="258" r:id="rId7"/>
    <p:sldId id="264" r:id="rId8"/>
    <p:sldId id="259" r:id="rId9"/>
    <p:sldId id="261" r:id="rId10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Kλικ για επεξεργασία του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9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8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9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28/10/2016</a:t>
            </a:fld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rd"/>
  </p:transition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phet-elias.net/Kirchenbau/" TargetMode="External"/><Relationship Id="rId2" Type="http://schemas.openxmlformats.org/officeDocument/2006/relationships/hyperlink" Target="http://www.annunciation.gr/InfoPop.php?ref=/B3.1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4.5.5.0.282.3017.0j2j12.14.0....0...1ac.1.64.img..3.23.3077...0j0i10i24k1.qRJxXu_TN-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572000" y="404664"/>
            <a:ext cx="3600400" cy="1728192"/>
          </a:xfrm>
        </p:spPr>
        <p:txBody>
          <a:bodyPr>
            <a:normAutofit/>
          </a:bodyPr>
          <a:lstStyle/>
          <a:p>
            <a:pPr algn="ctr"/>
            <a:r>
              <a:rPr lang="el-GR" dirty="0" smtClean="0"/>
              <a:t>Εικονογραφικοί κύκλοι</a:t>
            </a:r>
            <a:endParaRPr lang="en-US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4716017" y="2708920"/>
            <a:ext cx="3327152" cy="2972789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2"/>
                </a:solidFill>
              </a:rPr>
              <a:t>Υπεύθυνος Καθηγητής: </a:t>
            </a:r>
            <a:r>
              <a:rPr lang="el-GR" dirty="0" smtClean="0">
                <a:solidFill>
                  <a:schemeClr val="tx1"/>
                </a:solidFill>
              </a:rPr>
              <a:t>κ. Καπετανάκης </a:t>
            </a:r>
          </a:p>
          <a:p>
            <a:r>
              <a:rPr lang="el-GR" dirty="0" smtClean="0">
                <a:solidFill>
                  <a:schemeClr val="accent2"/>
                </a:solidFill>
              </a:rPr>
              <a:t>Σχολική χρονιά: </a:t>
            </a:r>
            <a:r>
              <a:rPr lang="el-GR" dirty="0" smtClean="0">
                <a:solidFill>
                  <a:schemeClr val="tx1"/>
                </a:solidFill>
              </a:rPr>
              <a:t>2016-2017</a:t>
            </a:r>
          </a:p>
          <a:p>
            <a:r>
              <a:rPr lang="el-GR" dirty="0" smtClean="0">
                <a:solidFill>
                  <a:schemeClr val="accent2"/>
                </a:solidFill>
              </a:rPr>
              <a:t>Θέμα:</a:t>
            </a:r>
            <a:r>
              <a:rPr lang="el-GR" dirty="0" smtClean="0">
                <a:solidFill>
                  <a:schemeClr val="tx1"/>
                </a:solidFill>
              </a:rPr>
              <a:t> ΘΕ1, </a:t>
            </a:r>
            <a:r>
              <a:rPr lang="el-GR" dirty="0" smtClean="0">
                <a:solidFill>
                  <a:schemeClr val="tx1"/>
                </a:solidFill>
              </a:rPr>
              <a:t>δραστ</a:t>
            </a:r>
            <a:r>
              <a:rPr lang="el-GR" dirty="0" smtClean="0">
                <a:solidFill>
                  <a:schemeClr val="tx1"/>
                </a:solidFill>
              </a:rPr>
              <a:t> 3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chemeClr val="accent2"/>
                </a:solidFill>
              </a:rPr>
              <a:t>Μάθημα:</a:t>
            </a:r>
            <a:r>
              <a:rPr lang="el-GR" dirty="0" smtClean="0">
                <a:solidFill>
                  <a:srgbClr val="00B0F0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Θρησκευτικά</a:t>
            </a:r>
          </a:p>
          <a:p>
            <a:pPr algn="just"/>
            <a:r>
              <a:rPr lang="el-GR" dirty="0" smtClean="0">
                <a:solidFill>
                  <a:schemeClr val="accent2"/>
                </a:solidFill>
              </a:rPr>
              <a:t>Σχολειό:</a:t>
            </a:r>
            <a:r>
              <a:rPr lang="el-GR" dirty="0" smtClean="0">
                <a:solidFill>
                  <a:schemeClr val="tx1"/>
                </a:solidFill>
              </a:rPr>
              <a:t> ΠΓΕΣΣ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90000"/>
                  </a:schemeClr>
                </a:solidFill>
              </a:rPr>
              <a:t>Εικονογραφικοί κύκλοι</a:t>
            </a:r>
            <a:endParaRPr lang="en-US" dirty="0"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l-GR" dirty="0" smtClean="0"/>
              <a:t>Με τον </a:t>
            </a:r>
            <a:r>
              <a:rPr lang="el-GR" dirty="0" smtClean="0"/>
              <a:t>ό</a:t>
            </a:r>
            <a:r>
              <a:rPr lang="el-GR" dirty="0" smtClean="0"/>
              <a:t>ρο «εικονογραφικός </a:t>
            </a:r>
            <a:r>
              <a:rPr lang="el-GR" dirty="0" smtClean="0"/>
              <a:t>κύκλος» </a:t>
            </a:r>
            <a:r>
              <a:rPr lang="el-GR" dirty="0" smtClean="0"/>
              <a:t>εννοούμε ένα </a:t>
            </a:r>
            <a:r>
              <a:rPr lang="el-GR" dirty="0" smtClean="0"/>
              <a:t>σύνολο </a:t>
            </a:r>
            <a:r>
              <a:rPr lang="el-GR" dirty="0" smtClean="0"/>
              <a:t>θεμάτων, που εντάσσονται στο εικονογραφικό </a:t>
            </a:r>
            <a:r>
              <a:rPr lang="el-GR" dirty="0" smtClean="0"/>
              <a:t>πρόγραμμα </a:t>
            </a:r>
            <a:r>
              <a:rPr lang="el-GR" dirty="0" smtClean="0"/>
              <a:t>ενός ναού. Οι τρεις βασικές </a:t>
            </a:r>
            <a:r>
              <a:rPr lang="el-GR" dirty="0" smtClean="0"/>
              <a:t>κατηγορίες </a:t>
            </a:r>
            <a:r>
              <a:rPr lang="el-GR" dirty="0" smtClean="0"/>
              <a:t>εικονογραφικών </a:t>
            </a:r>
            <a:r>
              <a:rPr lang="el-GR" dirty="0" smtClean="0"/>
              <a:t>κύκλων περιλαμβάνουν : α) </a:t>
            </a:r>
            <a:r>
              <a:rPr lang="el-GR" dirty="0" smtClean="0"/>
              <a:t>τον </a:t>
            </a:r>
            <a:r>
              <a:rPr lang="el-GR" dirty="0" smtClean="0"/>
              <a:t>δογματικό </a:t>
            </a:r>
            <a:r>
              <a:rPr lang="el-GR" dirty="0" smtClean="0"/>
              <a:t>β</a:t>
            </a:r>
            <a:r>
              <a:rPr lang="el-GR" dirty="0" smtClean="0"/>
              <a:t>) </a:t>
            </a:r>
            <a:r>
              <a:rPr lang="el-GR" dirty="0" smtClean="0"/>
              <a:t>τον </a:t>
            </a:r>
            <a:r>
              <a:rPr lang="el-GR" dirty="0" smtClean="0"/>
              <a:t>λειτουργικό </a:t>
            </a:r>
            <a:r>
              <a:rPr lang="el-GR" dirty="0" smtClean="0"/>
              <a:t>και </a:t>
            </a:r>
            <a:r>
              <a:rPr lang="el-GR" dirty="0" smtClean="0"/>
              <a:t>γ) </a:t>
            </a:r>
            <a:r>
              <a:rPr lang="el-GR" dirty="0" smtClean="0"/>
              <a:t>τον ιστορικό-</a:t>
            </a:r>
            <a:r>
              <a:rPr lang="el-GR" dirty="0" smtClean="0"/>
              <a:t>ε</a:t>
            </a:r>
            <a:r>
              <a:rPr lang="el-GR" dirty="0" smtClean="0"/>
              <a:t>ορταστικό</a:t>
            </a:r>
            <a:endParaRPr lang="en-US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024744" cy="829896"/>
          </a:xfrm>
        </p:spPr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90000"/>
                  </a:schemeClr>
                </a:solidFill>
              </a:rPr>
              <a:t>Δογματικός κύκλος</a:t>
            </a:r>
            <a:endParaRPr lang="en-US" dirty="0"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27584" y="1268760"/>
            <a:ext cx="7272808" cy="4968552"/>
          </a:xfrm>
        </p:spPr>
        <p:txBody>
          <a:bodyPr>
            <a:normAutofit fontScale="77500" lnSpcReduction="20000"/>
          </a:bodyPr>
          <a:lstStyle/>
          <a:p>
            <a:r>
              <a:rPr lang="el-GR" i="1" dirty="0" smtClean="0"/>
              <a:t>Περιλαμβάνει </a:t>
            </a:r>
            <a:r>
              <a:rPr lang="el-GR" i="1" dirty="0" smtClean="0"/>
              <a:t>τις παραστάσεις:</a:t>
            </a:r>
            <a:endParaRPr lang="el-GR" dirty="0" smtClean="0"/>
          </a:p>
          <a:p>
            <a:r>
              <a:rPr lang="el-GR" i="1" dirty="0" smtClean="0"/>
              <a:t>1) του Ιησού ως διδασκάλου στην κεντρική είσοδο του κυρίως ναού,</a:t>
            </a:r>
            <a:endParaRPr lang="el-GR" dirty="0" smtClean="0"/>
          </a:p>
          <a:p>
            <a:r>
              <a:rPr lang="el-GR" i="1" dirty="0" smtClean="0"/>
              <a:t>2) του Παντοκράτορα του τρούλου, ο οποίος περιστοιχίζεται από ουράνιες δυνάμεις,</a:t>
            </a:r>
            <a:endParaRPr lang="el-GR" dirty="0" smtClean="0"/>
          </a:p>
          <a:p>
            <a:r>
              <a:rPr lang="el-GR" i="1" dirty="0" smtClean="0"/>
              <a:t>3) των προφητών ανάμεσα στα παράθυρα του τυμπάνου του τρούλου, οι οποίοι ανήγγειλαν τον Ιησού ως Μεσσία,</a:t>
            </a:r>
            <a:endParaRPr lang="el-GR" dirty="0" smtClean="0"/>
          </a:p>
          <a:p>
            <a:r>
              <a:rPr lang="el-GR" i="1" dirty="0" smtClean="0"/>
              <a:t>4) των τεσσάρων Ευαγγελιστών στα σφαιρικά τρίγωνα του τρούλου, οι οποίοι διέδωσαν το λόγο του Χριστού,</a:t>
            </a:r>
            <a:endParaRPr lang="el-GR" dirty="0" smtClean="0"/>
          </a:p>
          <a:p>
            <a:r>
              <a:rPr lang="el-GR" i="1" dirty="0" smtClean="0"/>
              <a:t>5) της Πλατυτέρας στην κόγχη του ιερού με τον Ιησού βρέφος στην αγκαλιά Της, ως η γέφυρα που ένωσε τη γη με τον ουρανό,</a:t>
            </a:r>
            <a:endParaRPr lang="el-GR" dirty="0" smtClean="0"/>
          </a:p>
          <a:p>
            <a:r>
              <a:rPr lang="el-GR" i="1" dirty="0" smtClean="0"/>
              <a:t>6) της Αγίας Τριάδος με την συμβολική παράσταση της φιλοξενίας του Αβραάμ, πάνω στο ημικύκλιο του ιερού,</a:t>
            </a:r>
            <a:endParaRPr lang="el-GR" dirty="0" smtClean="0"/>
          </a:p>
          <a:p>
            <a:r>
              <a:rPr lang="el-GR" i="1" dirty="0" smtClean="0"/>
              <a:t>7) την Ετοιμασία του Θρόνου πάνω στον οποίο υπάρχει το Ευαγγέλιο και το </a:t>
            </a:r>
            <a:r>
              <a:rPr lang="el-GR" i="1" dirty="0" smtClean="0"/>
              <a:t>Άγιο </a:t>
            </a:r>
            <a:r>
              <a:rPr lang="el-GR" i="1" dirty="0" smtClean="0"/>
              <a:t>Πνεύμα ως περιστερά, κάτω από την Αγία Τριάδα, όπου συμβολίζεται η Δευτέρα Παρουσία του Κυρίου.</a:t>
            </a:r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Αποτέλεσμα εικόνας για δογματικος κυκλ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782436"/>
            <a:ext cx="7403976" cy="554372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90000"/>
                  </a:schemeClr>
                </a:solidFill>
              </a:rPr>
              <a:t>Λειτουργικός κύκλος </a:t>
            </a:r>
            <a:endParaRPr lang="en-US" dirty="0"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i="1" dirty="0" smtClean="0"/>
              <a:t>1) η Θεία Λειτουργία, την οποία τελούν άγγελοι στον ουρανό,</a:t>
            </a:r>
            <a:endParaRPr lang="el-GR" dirty="0" smtClean="0"/>
          </a:p>
          <a:p>
            <a:r>
              <a:rPr lang="el-GR" i="1" dirty="0" smtClean="0"/>
              <a:t>2) η Μετάληψη των Αποστόλων από το Χριστό,</a:t>
            </a:r>
            <a:endParaRPr lang="el-GR" dirty="0" smtClean="0"/>
          </a:p>
          <a:p>
            <a:r>
              <a:rPr lang="el-GR" i="1" dirty="0" smtClean="0"/>
              <a:t>3) οι μορφές των Μεγάλων Ιεραρχών, κάτω από την Πλατυτέρα στη κόγχη (Μ. Βασιλείου, Ι. Χρυσοστόμου, Γρηγορίου Θεολόγου, Κυρίλλου Αλεξανδρείας, Μ. Αθανασίου κ.α.), οι οποίοι κρατούν λειτουργικά ειλητάρια.</a:t>
            </a:r>
            <a:endParaRPr lang="el-GR" dirty="0" smtClean="0"/>
          </a:p>
          <a:p>
            <a:r>
              <a:rPr lang="el-GR" i="1" dirty="0" smtClean="0"/>
              <a:t> </a:t>
            </a:r>
            <a:endParaRPr lang="el-GR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7650" name="Picture 2" descr="Αποτέλεσμα εικόνας για δογματικος κυκλ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692696"/>
            <a:ext cx="5544616" cy="579664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>
                <a:solidFill>
                  <a:schemeClr val="accent2">
                    <a:lumMod val="90000"/>
                  </a:schemeClr>
                </a:solidFill>
              </a:rPr>
              <a:t>Ιστορικός κύκλος</a:t>
            </a:r>
            <a:endParaRPr lang="en-US" dirty="0"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43492" y="2323653"/>
            <a:ext cx="7344932" cy="3481612"/>
          </a:xfrm>
        </p:spPr>
        <p:txBody>
          <a:bodyPr>
            <a:normAutofit fontScale="92500" lnSpcReduction="10000"/>
          </a:bodyPr>
          <a:lstStyle/>
          <a:p>
            <a:r>
              <a:rPr lang="el-GR" i="1" dirty="0" smtClean="0"/>
              <a:t>1) Σκηνές από τη ζωή του Χριστού, (Γέννηση, Βάπτιση, Σταύρωση, Ανάσταση, Ανάληψη), σκηνές θαυμάτων,</a:t>
            </a:r>
            <a:endParaRPr lang="el-GR" dirty="0" smtClean="0"/>
          </a:p>
          <a:p>
            <a:r>
              <a:rPr lang="el-GR" i="1" dirty="0" smtClean="0"/>
              <a:t>2) Σκηνές από τη ζωή της Θεοτόκου, (Γέννηση, </a:t>
            </a:r>
            <a:r>
              <a:rPr lang="el-GR" i="1" dirty="0" smtClean="0"/>
              <a:t>Εισόδια</a:t>
            </a:r>
            <a:r>
              <a:rPr lang="el-GR" i="1" dirty="0" smtClean="0"/>
              <a:t>, Κοίμηση),</a:t>
            </a:r>
            <a:endParaRPr lang="el-GR" dirty="0" smtClean="0"/>
          </a:p>
          <a:p>
            <a:r>
              <a:rPr lang="el-GR" i="1" dirty="0" smtClean="0"/>
              <a:t>3) Σκηνές από τη ζωή των Αγίων, (μαρτύρια, θαύματα), κλπ.</a:t>
            </a:r>
            <a:endParaRPr lang="el-GR" dirty="0" smtClean="0"/>
          </a:p>
          <a:p>
            <a:r>
              <a:rPr lang="el-GR" i="1" dirty="0" smtClean="0"/>
              <a:t>4) Προσωπογραφίες Αγίων </a:t>
            </a:r>
            <a:endParaRPr lang="el-GR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n-US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8674" name="Picture 2" descr="Αποτέλεσμα εικόνας για ιστορικος κυκλο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836712"/>
            <a:ext cx="5544616" cy="554461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2">
                    <a:lumMod val="90000"/>
                  </a:schemeClr>
                </a:solidFill>
              </a:rPr>
              <a:t>Πηγές </a:t>
            </a:r>
            <a:endParaRPr lang="en-US" dirty="0">
              <a:solidFill>
                <a:schemeClr val="accent2">
                  <a:lumMod val="90000"/>
                </a:schemeClr>
              </a:solidFill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 smtClean="0">
                <a:hlinkClick r:id="rId2"/>
              </a:rPr>
              <a:t>http://www.annunciation.gr/InfoPop.php?ref=/</a:t>
            </a:r>
            <a:r>
              <a:rPr lang="en-US" dirty="0" smtClean="0">
                <a:hlinkClick r:id="rId2"/>
              </a:rPr>
              <a:t>B3.1.php</a:t>
            </a:r>
            <a:endParaRPr lang="el-GR" dirty="0" smtClean="0"/>
          </a:p>
          <a:p>
            <a:r>
              <a:rPr lang="en-US" dirty="0" smtClean="0">
                <a:hlinkClick r:id="rId3"/>
              </a:rPr>
              <a:t>http://www.prophet-elias.net/Kirchenbau</a:t>
            </a:r>
            <a:r>
              <a:rPr lang="en-US" dirty="0" smtClean="0">
                <a:hlinkClick r:id="rId3"/>
              </a:rPr>
              <a:t>/</a:t>
            </a:r>
            <a:endParaRPr lang="el-GR" dirty="0" smtClean="0"/>
          </a:p>
          <a:p>
            <a:r>
              <a:rPr lang="en-US" dirty="0" smtClean="0"/>
              <a:t>https://www.google.gr/search?hl=el&amp;site=imghp&amp;tbm=isch&amp;source=hp&amp;biw=1366&amp;bih=662&amp;q=%CE%B4%CE%BF%CE%B3%CE%BC%CE%B1%CF%84%CE%B9%CE%BA%CE%BF%CF%82+%CE%BA%CF%85%CE%BA%CE%BB%CE%BF%CF%82&amp;oq=%CE%B4%CE%BF%CE%B3%CE%BC%CE%B1%CF%84%CE%B9%CE%BA%CE%BF%CF%82+%CE%BA%CF%85%CE%BA%CE%BB&amp;gs_l=img.3.0.0i24k1.2321.19600.0.20789.26.17.</a:t>
            </a:r>
            <a:r>
              <a:rPr lang="en-US" dirty="0" smtClean="0">
                <a:hlinkClick r:id="rId4" action="ppaction://hlinkfile"/>
              </a:rPr>
              <a:t>4.5.5.0.282.3017.0j2j12.14.0....0...1ac.1.64.img..3.23.3077...0j0i10i24k1.qRJxXu_TN-8#hl=</a:t>
            </a:r>
            <a:r>
              <a:rPr lang="en-US" dirty="0" smtClean="0">
                <a:hlinkClick r:id="rId4" action="ppaction://hlinkfile"/>
              </a:rPr>
              <a:t>el&amp;tbm</a:t>
            </a:r>
            <a:r>
              <a:rPr lang="en-US" dirty="0" smtClean="0">
                <a:hlinkClick r:id="rId4" action="ppaction://hlinkfile"/>
              </a:rPr>
              <a:t>=</a:t>
            </a:r>
            <a:r>
              <a:rPr lang="en-US" dirty="0" smtClean="0">
                <a:hlinkClick r:id="rId4" action="ppaction://hlinkfile"/>
              </a:rPr>
              <a:t>isch&amp;q</a:t>
            </a:r>
            <a:r>
              <a:rPr lang="en-US" dirty="0" smtClean="0">
                <a:hlinkClick r:id="rId4" action="ppaction://hlinkfile"/>
              </a:rPr>
              <a:t>=%CE%B9%CF%83%CF%84%CE%BF%CF%81%CE%B9%CE%BA%CE%BF%CF%82+%</a:t>
            </a:r>
            <a:r>
              <a:rPr lang="en-US" dirty="0" smtClean="0">
                <a:hlinkClick r:id="rId4" action="ppaction://hlinkfile"/>
              </a:rPr>
              <a:t>CE%BA%CF%85%CE%BA%CE%BB%CE%BF%CF%82&amp;imgrc=6u6WcSvrvX3rCM%3A</a:t>
            </a:r>
            <a:endParaRPr lang="el-GR" dirty="0" smtClean="0"/>
          </a:p>
          <a:p>
            <a:r>
              <a:rPr lang="en-US" dirty="0" smtClean="0"/>
              <a:t>https://www.google.gr/search?hl=el&amp;site=imghp&amp;tbm=isch&amp;source=hp&amp;biw=1366&amp;bih=662&amp;q=%CE%B4%CE%BF%CE%B3%CE%BC%CE%B1%CF%84%CE%B9%CE%BA%CE%BF%CF%82+%CE%BA%CF%85%CE%BA%CE%BB%CE%BF%CF%82&amp;oq=%CE%B4%CE%BF%CE%B3%CE%BC%CE%B1%CF%84%CE%B9%CE%BA%CE%BF%CF%82+%CE%BA%CF%85%CE%BA%CE%BB&amp;gs_l=img.3.0.0i24k1.2321.19600.0.20789.26.17.4.5.5.0.282.3017.0j2j12.14.0....0...1ac.1.64.img..3.23.3077...</a:t>
            </a:r>
            <a:r>
              <a:rPr lang="en-US" dirty="0" smtClean="0"/>
              <a:t>0j0i10i24k1.qRJxXu_TN-8#imgrc=ShNfDNXBCrDLbM%3A</a:t>
            </a:r>
            <a:endParaRPr lang="el-GR" dirty="0" smtClean="0"/>
          </a:p>
          <a:p>
            <a:r>
              <a:rPr lang="en-US" dirty="0" smtClean="0"/>
              <a:t>https://www.google.gr/search?hl=el&amp;site=imghp&amp;tbm=isch&amp;source=hp&amp;biw=1366&amp;bih=662&amp;q=%CE%B4%CE%BF%CE%B3%CE%BC%CE%B1%CF%84%CE%B9%CE%BA%CE%BF%CF%82+%CE%BA%CF%85%CE%BA%CE%BB%CE%BF%CF%82&amp;oq=%CE%B4%CE%BF%CE%B3%CE%BC%CE%B1%CF%84%CE%B9%CE%BA%CE%BF%CF%82+%CE%BA%CF%85%CE%BA%CE%BB&amp;gs_l=img.3.0.0i24k1.2321.19600.0.20789.26.17.</a:t>
            </a:r>
            <a:r>
              <a:rPr lang="en-US" dirty="0" smtClean="0">
                <a:hlinkClick r:id="rId4" action="ppaction://hlinkfile"/>
              </a:rPr>
              <a:t>4.5.5.0.282.3017.0j2j12.14.0....0...1ac.1.64.img..3.23.3077...</a:t>
            </a:r>
            <a:r>
              <a:rPr lang="en-US" dirty="0" smtClean="0">
                <a:hlinkClick r:id="rId4" action="ppaction://hlinkfile"/>
              </a:rPr>
              <a:t>0j0i10i24k1.qRJxXu_TN-8#imgrc=tVmPIHy93MebAM%3A</a:t>
            </a:r>
            <a:endParaRPr lang="el-GR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Θέμα1">
  <a:themeElements>
    <a:clrScheme name="Προσαρμοσμένος 9">
      <a:dk1>
        <a:srgbClr val="D787A3"/>
      </a:dk1>
      <a:lt1>
        <a:srgbClr val="F4E7ED"/>
      </a:lt1>
      <a:dk2>
        <a:srgbClr val="B13F9A"/>
      </a:dk2>
      <a:lt2>
        <a:srgbClr val="F4E7ED"/>
      </a:lt2>
      <a:accent1>
        <a:srgbClr val="F4E7ED"/>
      </a:accent1>
      <a:accent2>
        <a:srgbClr val="FF9999"/>
      </a:accent2>
      <a:accent3>
        <a:srgbClr val="A24A73"/>
      </a:accent3>
      <a:accent4>
        <a:srgbClr val="F9B639"/>
      </a:accent4>
      <a:accent5>
        <a:srgbClr val="F4E7ED"/>
      </a:accent5>
      <a:accent6>
        <a:srgbClr val="FA8D3D"/>
      </a:accent6>
      <a:hlink>
        <a:srgbClr val="FFDE66"/>
      </a:hlink>
      <a:folHlink>
        <a:srgbClr val="F4E7ED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Θέμα1</Template>
  <TotalTime>22</TotalTime>
  <Words>414</Words>
  <Application>Microsoft Office PowerPoint</Application>
  <PresentationFormat>Προβολή στην οθόνη (4:3)</PresentationFormat>
  <Paragraphs>34</Paragraphs>
  <Slides>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0" baseType="lpstr">
      <vt:lpstr>Θέμα1</vt:lpstr>
      <vt:lpstr>Εικονογραφικοί κύκλοι</vt:lpstr>
      <vt:lpstr>Εικονογραφικοί κύκλοι</vt:lpstr>
      <vt:lpstr>Δογματικός κύκλος</vt:lpstr>
      <vt:lpstr>Διαφάνεια 4</vt:lpstr>
      <vt:lpstr>Λειτουργικός κύκλος </vt:lpstr>
      <vt:lpstr>Διαφάνεια 6</vt:lpstr>
      <vt:lpstr>Ιστορικός κύκλος</vt:lpstr>
      <vt:lpstr>Διαφάνεια 8</vt:lpstr>
      <vt:lpstr>Πηγές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Bill Nas</dc:creator>
  <cp:lastModifiedBy>Bill Nas</cp:lastModifiedBy>
  <cp:revision>9</cp:revision>
  <dcterms:created xsi:type="dcterms:W3CDTF">2016-10-28T18:42:05Z</dcterms:created>
  <dcterms:modified xsi:type="dcterms:W3CDTF">2016-10-28T19:06:11Z</dcterms:modified>
</cp:coreProperties>
</file>