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3" r:id="rId4"/>
    <p:sldId id="259" r:id="rId5"/>
    <p:sldId id="266" r:id="rId6"/>
    <p:sldId id="260" r:id="rId7"/>
    <p:sldId id="268" r:id="rId8"/>
    <p:sldId id="269" r:id="rId9"/>
    <p:sldId id="271" r:id="rId10"/>
    <p:sldId id="264" r:id="rId11"/>
    <p:sldId id="270" r:id="rId12"/>
    <p:sldId id="267" r:id="rId13"/>
    <p:sldId id="262" r:id="rId14"/>
    <p:sldId id="277" r:id="rId15"/>
    <p:sldId id="274" r:id="rId16"/>
    <p:sldId id="276" r:id="rId17"/>
    <p:sldId id="263" r:id="rId18"/>
    <p:sldId id="261" r:id="rId19"/>
    <p:sldId id="272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34357954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23131765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18231559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67094130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46251939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5728264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83344529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1445754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60472271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55321403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1904365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68154871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99557709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83992417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94753767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63866547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1306531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7F2D613-9EA9-4379-8517-CCAF5923F778}" type="datetimeFigureOut">
              <a:rPr lang="el-GR" smtClean="0"/>
              <a:pPr/>
              <a:t>15/11/2016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DCB6742-9E5F-41B4-A298-D0D7E65438E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4247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ransition spd="slow">
    <p:wipe dir="r"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s.gr/index.php?option=com_content&amp;view=article&amp;id=379:2009-06-15-11-11-48&amp;catid=100:2009-06-04-07-06-09&amp;Itemid=80" TargetMode="External"/><Relationship Id="rId2" Type="http://schemas.openxmlformats.org/officeDocument/2006/relationships/hyperlink" Target="http://filologiko.blogspot.gr/2010/12/blog-post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95736" y="692696"/>
            <a:ext cx="6430967" cy="2616199"/>
          </a:xfrm>
        </p:spPr>
        <p:txBody>
          <a:bodyPr/>
          <a:lstStyle/>
          <a:p>
            <a:r>
              <a:rPr lang="el-GR" dirty="0" smtClean="0">
                <a:latin typeface="Century Gothic" pitchFamily="34" charset="0"/>
              </a:rPr>
              <a:t>Αντισημιτισμός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491880" y="3284984"/>
            <a:ext cx="5240734" cy="1388534"/>
          </a:xfrm>
        </p:spPr>
        <p:txBody>
          <a:bodyPr>
            <a:noAutofit/>
          </a:bodyPr>
          <a:lstStyle/>
          <a:p>
            <a:r>
              <a:rPr lang="el-GR" sz="2200" dirty="0"/>
              <a:t>Μάθημα: Θρησκευτικά    </a:t>
            </a:r>
          </a:p>
          <a:p>
            <a:r>
              <a:rPr lang="el-GR" sz="2200" dirty="0"/>
              <a:t>Π.Γ.Ε.Σ.Σ.</a:t>
            </a:r>
          </a:p>
          <a:p>
            <a:r>
              <a:rPr lang="el-GR" sz="2200" dirty="0"/>
              <a:t>Ομάδα: </a:t>
            </a:r>
            <a:r>
              <a:rPr lang="el-GR" sz="2200" dirty="0" err="1"/>
              <a:t>Κοκομπάια</a:t>
            </a:r>
            <a:endParaRPr lang="el-GR" sz="2200" dirty="0"/>
          </a:p>
          <a:p>
            <a:r>
              <a:rPr lang="el-GR" sz="2200" dirty="0"/>
              <a:t>Τμήμα: Γ΄2</a:t>
            </a:r>
          </a:p>
          <a:p>
            <a:r>
              <a:rPr lang="el-GR" sz="2200" dirty="0"/>
              <a:t>Μέλη: Όλγα </a:t>
            </a:r>
            <a:r>
              <a:rPr lang="el-GR" sz="2200" dirty="0" err="1"/>
              <a:t>Κλάδη</a:t>
            </a:r>
            <a:r>
              <a:rPr lang="el-GR" sz="2200" dirty="0"/>
              <a:t>, Νίκη Κωνσταντινίδη, Γιώργος Λεπίδας, Νικόλας </a:t>
            </a:r>
            <a:r>
              <a:rPr lang="el-GR" sz="2200" dirty="0" smtClean="0"/>
              <a:t>Μπόθος-</a:t>
            </a:r>
            <a:r>
              <a:rPr lang="el-GR" sz="2200" dirty="0" err="1" smtClean="0"/>
              <a:t>Βουτεράκος,</a:t>
            </a:r>
            <a:r>
              <a:rPr lang="el-GR" sz="2200" dirty="0" smtClean="0"/>
              <a:t> </a:t>
            </a:r>
            <a:r>
              <a:rPr lang="el-GR" sz="2200" dirty="0"/>
              <a:t>Δανάη </a:t>
            </a:r>
            <a:r>
              <a:rPr lang="el-GR" sz="2200" dirty="0" err="1"/>
              <a:t>Μαρασλίδου</a:t>
            </a:r>
            <a:r>
              <a:rPr lang="el-GR" sz="2200" dirty="0"/>
              <a:t>, Εύα </a:t>
            </a:r>
            <a:r>
              <a:rPr lang="el-GR" sz="2200" dirty="0" err="1" smtClean="0"/>
              <a:t>Θεωδοράτου</a:t>
            </a:r>
            <a:r>
              <a:rPr lang="el-GR" sz="2200" dirty="0" smtClean="0"/>
              <a:t> </a:t>
            </a:r>
            <a:endParaRPr lang="el-GR" sz="2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862013" y="1412776"/>
            <a:ext cx="8281987" cy="4572000"/>
          </a:xfrm>
        </p:spPr>
        <p:txBody>
          <a:bodyPr>
            <a:noAutofit/>
          </a:bodyPr>
          <a:lstStyle/>
          <a:p>
            <a:r>
              <a:rPr lang="el-GR" dirty="0">
                <a:latin typeface="Century Gothic" pitchFamily="34" charset="0"/>
              </a:rPr>
              <a:t>Οι αντισημιτικές ενέργειες είναι εγκληματικές όταν ορίζονται ως τέτοιες από το Νόμο (για παράδειγμα άρνηση του Ολοκαυτώματος ή διανομή αντισημιτικού υλικού σε ορισμένες χώρες</a:t>
            </a:r>
            <a:r>
              <a:rPr lang="el-GR" dirty="0" smtClean="0">
                <a:latin typeface="Century Gothic" pitchFamily="34" charset="0"/>
              </a:rPr>
              <a:t>).</a:t>
            </a:r>
          </a:p>
          <a:p>
            <a:r>
              <a:rPr lang="el-GR" dirty="0" smtClean="0">
                <a:latin typeface="Century Gothic" pitchFamily="34" charset="0"/>
              </a:rPr>
              <a:t>Οι εγκληματικές ενέργειες είναι αντισημιτικές όταν στόχους των επιθέσεων αποτελούν: είτε άτομα ή περιουσιακά στοιχεία, όπως κτίρια, σχολεία, τόποι λατρείας και κοιμητήρια- διότι είναι (ή θεωρούνται ότι είναι) Εβραίοι ή εβραϊκά ή ότι συνδέονται με τους Εβραίους</a:t>
            </a:r>
            <a:r>
              <a:rPr lang="el-GR" dirty="0" smtClean="0">
                <a:latin typeface="Century Gothic" pitchFamily="34" charset="0"/>
              </a:rPr>
              <a:t>.</a:t>
            </a:r>
            <a:endParaRPr lang="el-GR" dirty="0" smtClean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688" y="404664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3600" dirty="0" smtClean="0">
                <a:ln w="3175" cmpd="sng">
                  <a:noFill/>
                </a:ln>
                <a:latin typeface="Century Gothic" pitchFamily="34" charset="0"/>
              </a:rPr>
              <a:t>Ο αντισημιτισμός ως εγκληματική ενέργεια </a:t>
            </a:r>
            <a:r>
              <a:rPr lang="el-GR" sz="3600" dirty="0" smtClean="0">
                <a:ln w="3175" cmpd="sng">
                  <a:noFill/>
                </a:ln>
                <a:latin typeface="Century Gothic" pitchFamily="34" charset="0"/>
              </a:rPr>
              <a:t>-</a:t>
            </a:r>
            <a:r>
              <a:rPr lang="el-GR" sz="3600" dirty="0" smtClean="0">
                <a:ln w="3175" cmpd="sng">
                  <a:noFill/>
                </a:ln>
                <a:latin typeface="Century Gothic" pitchFamily="34" charset="0"/>
              </a:rPr>
              <a:t>1</a:t>
            </a:r>
            <a:r>
              <a:rPr lang="el-GR" sz="3600" dirty="0" smtClean="0">
                <a:ln w="3175" cmpd="sng">
                  <a:noFill/>
                </a:ln>
                <a:latin typeface="Century Gothic" pitchFamily="34" charset="0"/>
              </a:rPr>
              <a:t>-</a:t>
            </a:r>
            <a:endParaRPr lang="el-GR" sz="3600" dirty="0" smtClean="0">
              <a:ln w="3175" cmpd="sng">
                <a:noFill/>
              </a:ln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971600" y="1700808"/>
            <a:ext cx="77768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l-GR" sz="2400" dirty="0">
                <a:latin typeface="Century Gothic" pitchFamily="34" charset="0"/>
              </a:rPr>
              <a:t>Αντισημιτική διάκριση, η οποία είναι παράνομη σε πολλές χώρες, είναι η άρνηση παροχής ευκαιριών στους Εβραίους ή υπηρεσιών οι οποίες είναι διαθέσιμες σε άλλους πολίτες.</a:t>
            </a:r>
          </a:p>
          <a:p>
            <a:endParaRPr lang="el-GR" dirty="0">
              <a:latin typeface="Century Gothic" pitchFamily="34" charset="0"/>
            </a:endParaRPr>
          </a:p>
        </p:txBody>
      </p:sp>
      <p:pic>
        <p:nvPicPr>
          <p:cNvPr id="1026" name="Picture 2" descr="Αποτέλεσμα εικόνας για antishmitism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479760"/>
            <a:ext cx="4371914" cy="30101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763688" y="404664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3600" dirty="0" smtClean="0">
                <a:ln w="3175" cmpd="sng">
                  <a:noFill/>
                </a:ln>
                <a:latin typeface="Century Gothic" pitchFamily="34" charset="0"/>
              </a:rPr>
              <a:t>Ο αντισημιτισμός ως εγκληματική ενέργεια -</a:t>
            </a:r>
            <a:r>
              <a:rPr lang="el-GR" sz="3600" dirty="0" smtClean="0">
                <a:ln w="3175" cmpd="sng">
                  <a:noFill/>
                </a:ln>
                <a:latin typeface="Century Gothic" pitchFamily="34" charset="0"/>
              </a:rPr>
              <a:t>2-</a:t>
            </a:r>
            <a:endParaRPr lang="el-GR" sz="3600" dirty="0" smtClean="0">
              <a:ln w="3175" cmpd="sng">
                <a:noFill/>
              </a:ln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Η λέξη αντισημιτισμός δηλώνει την προκατάληψη ή &#10;το μίσος εναντίον των Εβραίων. Το Ολοκαύτωμα, ο &#10;συστηματικός διωγμός με ..."/>
          <p:cNvPicPr>
            <a:picLocks noChangeAspect="1" noChangeArrowheads="1"/>
          </p:cNvPicPr>
          <p:nvPr/>
        </p:nvPicPr>
        <p:blipFill>
          <a:blip r:embed="rId2" cstate="print"/>
          <a:srcRect l="33178" t="47348" r="25349" b="2147"/>
          <a:stretch>
            <a:fillRect/>
          </a:stretch>
        </p:blipFill>
        <p:spPr bwMode="auto">
          <a:xfrm>
            <a:off x="1259632" y="476672"/>
            <a:ext cx="6408712" cy="58593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l-GR" dirty="0">
                <a:latin typeface="Century Gothic" pitchFamily="34" charset="0"/>
              </a:rPr>
              <a:t>Αντισημιτισμός στη </a:t>
            </a:r>
            <a:r>
              <a:rPr lang="el-GR" dirty="0" smtClean="0">
                <a:latin typeface="Century Gothic" pitchFamily="34" charset="0"/>
              </a:rPr>
              <a:t>Γερμανία -1-</a:t>
            </a:r>
            <a:endParaRPr lang="el-GR" dirty="0">
              <a:latin typeface="Century Gothic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48064"/>
          </a:xfrm>
        </p:spPr>
        <p:txBody>
          <a:bodyPr numCol="1">
            <a:noAutofit/>
          </a:bodyPr>
          <a:lstStyle/>
          <a:p>
            <a:r>
              <a:rPr lang="el-GR" dirty="0">
                <a:latin typeface="Century Gothic" pitchFamily="34" charset="0"/>
              </a:rPr>
              <a:t>Στη Γερμανία, η συνθηκολόγηση κατά το τέλος του Α΄ Παγκοσμίου Πολέμου προκάλεσε την αναβίωση του αντισημιτισμού, που από την περίοδο του Μπίσμαρκ δεν έπαψε να εκδηλώνεται στον τύπο και τη λογοτεχνία. Ως εξήγηση της ήττας αναπτύχθηκε ο μύθος του «</a:t>
            </a:r>
            <a:r>
              <a:rPr lang="el-GR" dirty="0" err="1">
                <a:latin typeface="Century Gothic" pitchFamily="34" charset="0"/>
              </a:rPr>
              <a:t>πισώπλατου</a:t>
            </a:r>
            <a:r>
              <a:rPr lang="el-GR" dirty="0">
                <a:latin typeface="Century Gothic" pitchFamily="34" charset="0"/>
              </a:rPr>
              <a:t> μαχαιρώματος», που απέδιδε τη συνθηκολόγηση στις παρασκηνιακές ενέργειες των πολιτικών την ώρα που ο στρατός μαχόταν νικηφόρα στο μέτωπο. Οι πολιτικοί αυτοί, όπως υποστήριζε ο μύθος, είχαν διαβρωθεί από κομμουνιστές και Εβραίους.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48064"/>
          </a:xfrm>
        </p:spPr>
        <p:txBody>
          <a:bodyPr numCol="1">
            <a:noAutofit/>
          </a:bodyPr>
          <a:lstStyle/>
          <a:p>
            <a:r>
              <a:rPr lang="el-GR" dirty="0" smtClean="0">
                <a:latin typeface="Century Gothic" pitchFamily="34" charset="0"/>
              </a:rPr>
              <a:t>Ο μύθος του «</a:t>
            </a:r>
            <a:r>
              <a:rPr lang="el-GR" dirty="0" err="1" smtClean="0">
                <a:latin typeface="Century Gothic" pitchFamily="34" charset="0"/>
              </a:rPr>
              <a:t>πισώπλατου</a:t>
            </a:r>
            <a:r>
              <a:rPr lang="el-GR" dirty="0" smtClean="0">
                <a:latin typeface="Century Gothic" pitchFamily="34" charset="0"/>
              </a:rPr>
              <a:t> μαχαιρώματος» αποτέλεσε κεντρικό ιδεολόγημα της προπαγάνδας του Χίτλερ και συνέβαλε σημαντικά στην άνοδο και την επικράτησή του. Ταπεινωμένη από την ήττα, η δημοκρατία είδε να ανδρώνεται το εθνικοσοσιαλιστικό κίνημα, του οποίου ένας από τους κύριους στόχους ήταν η πολιτική και ηθική εξόντωση και στη συνέχεια η φυσική εξαφάνιση όλων των Εβραίων, όχι μόνο στη Γερμανία αλλά και σε όλη την Ευρώπη.</a:t>
            </a: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1115616" y="332656"/>
            <a:ext cx="77724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0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Αντισημιτισμός στη Γερμανία -2-</a:t>
            </a:r>
            <a:endParaRPr kumimoji="0" lang="el-GR" sz="4000" b="0" i="0" u="none" strike="noStrike" kern="1200" cap="none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196752"/>
            <a:ext cx="7514035" cy="4378425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entury Gothic" pitchFamily="34" charset="0"/>
              </a:rPr>
              <a:t>Οι αντισημιτικές ταραχές άρχισαν να αναπτύσσονται στη Γερμανία από το 1921. Ο Χίτλερ και οι συνεργάτες του εκμεταλλεύθηκαν επιδέξια την οικονομική κρίση και στο όνομα της καθαρότητας της άριας φυλής, η νομοθεσία του Γ' Ράιχ στέρησε ουσιαστικά τους Εβραίους από όλα τα δικαιώματα του πολίτη, πριν στερηθούν και την ιθαγένειά τους. </a:t>
            </a:r>
            <a:endParaRPr lang="el-GR" dirty="0"/>
          </a:p>
        </p:txBody>
      </p:sp>
      <p:sp>
        <p:nvSpPr>
          <p:cNvPr id="6" name="1 - Τίτλος"/>
          <p:cNvSpPr txBox="1">
            <a:spLocks/>
          </p:cNvSpPr>
          <p:nvPr/>
        </p:nvSpPr>
        <p:spPr>
          <a:xfrm>
            <a:off x="1115616" y="332656"/>
            <a:ext cx="77724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0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Αντισημιτισμός στη Γερμανία -3-</a:t>
            </a:r>
            <a:endParaRPr kumimoji="0" lang="el-GR" sz="4000" b="0" i="0" u="none" strike="noStrike" kern="1200" cap="none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48064"/>
          </a:xfrm>
        </p:spPr>
        <p:txBody>
          <a:bodyPr numCol="1">
            <a:noAutofit/>
          </a:bodyPr>
          <a:lstStyle/>
          <a:p>
            <a:r>
              <a:rPr lang="el-GR" dirty="0" smtClean="0">
                <a:latin typeface="Century Gothic" pitchFamily="34" charset="0"/>
              </a:rPr>
              <a:t>Μέχρι την απελευθέρωση, τακτικές αποστολές διοχέτευαν στα στρατόπεδα συγκέντρωσης εκατοντάδες χιλιάδες Εβραίους, προοριζόμενους για την «τελική λύση» που είχε σχεδιάσει ο Χίτλερ.</a:t>
            </a:r>
          </a:p>
          <a:p>
            <a:r>
              <a:rPr lang="el-GR" dirty="0" smtClean="0">
                <a:latin typeface="Century Gothic" pitchFamily="34" charset="0"/>
              </a:rPr>
              <a:t>Το τέλος του πολέμου και της ναζιστικής δίωξης δε σήμανε το τέλος του αντισημιτισμού, όπως φαίνεται από τις σποραδικές επιθέσεις στις συναγωγές σε πολλές χώρες μετά το τέλος του B΄ παγκοσμίου πολέμου.</a:t>
            </a:r>
          </a:p>
          <a:p>
            <a:endParaRPr lang="el-GR" sz="1800" dirty="0" smtClean="0"/>
          </a:p>
          <a:p>
            <a:endParaRPr lang="el-GR" sz="1800" dirty="0">
              <a:latin typeface="Century Gothic" pitchFamily="34" charset="0"/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>
          <a:xfrm>
            <a:off x="1115616" y="332656"/>
            <a:ext cx="7772400" cy="914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0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Αντισημιτισμός στη Γερμανία -4-</a:t>
            </a:r>
            <a:endParaRPr kumimoji="0" lang="el-GR" sz="4000" b="0" i="0" u="none" strike="noStrike" kern="1200" cap="none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upload.wikimedia.org/wikipedia/commons/thumb/2/2a/Antisemitisches_Wahlplakat_CSP_1920.jpg/220px-Antisemitisches_Wahlplakat_CSP_19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836712"/>
            <a:ext cx="5112568" cy="49636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04664"/>
            <a:ext cx="7772400" cy="914400"/>
          </a:xfrm>
        </p:spPr>
        <p:txBody>
          <a:bodyPr/>
          <a:lstStyle/>
          <a:p>
            <a:r>
              <a:rPr lang="el-GR" dirty="0"/>
              <a:t>Πηγές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2204864"/>
            <a:ext cx="7514035" cy="3124201"/>
          </a:xfrm>
        </p:spPr>
        <p:txBody>
          <a:bodyPr/>
          <a:lstStyle/>
          <a:p>
            <a:r>
              <a:rPr lang="en-US" dirty="0">
                <a:hlinkClick r:id="rId2"/>
              </a:rPr>
              <a:t>http://filologiko.blogspot.gr/2010/12/blog-post.html</a:t>
            </a:r>
            <a:endParaRPr lang="el-GR" dirty="0"/>
          </a:p>
          <a:p>
            <a:r>
              <a:rPr lang="en-US" dirty="0">
                <a:hlinkClick r:id="rId3"/>
              </a:rPr>
              <a:t>http://www.kis.gr/index.php?option=com_content&amp;view=article&amp;id=379:2009-06-15-11-11-48&amp;catid=100:2009-06-04-07-06-09&amp;Itemid=80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836712"/>
            <a:ext cx="7514035" cy="4378425"/>
          </a:xfrm>
        </p:spPr>
        <p:txBody>
          <a:bodyPr>
            <a:normAutofit fontScale="55000" lnSpcReduction="20000"/>
          </a:bodyPr>
          <a:lstStyle/>
          <a:p>
            <a:pPr marL="68580" indent="0" algn="ctr">
              <a:buNone/>
            </a:pPr>
            <a:endParaRPr lang="el-GR" dirty="0"/>
          </a:p>
          <a:p>
            <a:pPr marL="68580" indent="0" algn="ctr">
              <a:buNone/>
            </a:pPr>
            <a:endParaRPr lang="el-GR" sz="6500" dirty="0"/>
          </a:p>
          <a:p>
            <a:pPr marL="68580" indent="0" algn="ctr">
              <a:buNone/>
            </a:pPr>
            <a:r>
              <a:rPr lang="el-GR" sz="28400" dirty="0" smtClean="0">
                <a:latin typeface="Century Gothic" panose="020B0502020202020204" pitchFamily="34" charset="0"/>
              </a:rPr>
              <a:t>!ΤΕΛΟΣ! </a:t>
            </a:r>
            <a:endParaRPr lang="el-GR" sz="28400" dirty="0">
              <a:latin typeface="Century Gothic" panose="020B0502020202020204" pitchFamily="34" charset="0"/>
            </a:endParaRPr>
          </a:p>
          <a:p>
            <a:pPr marL="68580" indent="0" algn="ctr">
              <a:buNone/>
            </a:pPr>
            <a:endParaRPr lang="el-GR" dirty="0"/>
          </a:p>
          <a:p>
            <a:pPr marL="68580" indent="0" algn="ctr">
              <a:buNone/>
            </a:pPr>
            <a:endParaRPr lang="el-GR" dirty="0"/>
          </a:p>
          <a:p>
            <a:pPr marL="6858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37121796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Century Gothic" pitchFamily="34" charset="0"/>
              </a:rPr>
              <a:t>Ορισμός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1772816"/>
            <a:ext cx="7772400" cy="4572000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latin typeface="Century Gothic" pitchFamily="34" charset="0"/>
              </a:rPr>
              <a:t>Ο αντισημιτισμός χαρακτηρίζει σύνολο συναισθημάτων και ενεργειών, εχθρικών προς τους Εβραίους. Ο όρος φαίνεται ότι πλάστηκε το τελευταίο τέταρτο του 19</a:t>
            </a:r>
            <a:r>
              <a:rPr lang="el-GR" baseline="30000" dirty="0">
                <a:latin typeface="Century Gothic" pitchFamily="34" charset="0"/>
              </a:rPr>
              <a:t>ου</a:t>
            </a:r>
            <a:r>
              <a:rPr lang="el-GR" dirty="0">
                <a:latin typeface="Century Gothic" pitchFamily="34" charset="0"/>
              </a:rPr>
              <a:t> αιώνα από τον Γερμανό δημοσιογράφο </a:t>
            </a:r>
            <a:r>
              <a:rPr lang="el-GR" dirty="0" err="1">
                <a:latin typeface="Century Gothic" pitchFamily="34" charset="0"/>
              </a:rPr>
              <a:t>Βίλ</a:t>
            </a:r>
            <a:r>
              <a:rPr lang="el-GR" dirty="0">
                <a:latin typeface="Century Gothic" pitchFamily="34" charset="0"/>
              </a:rPr>
              <a:t>(χ)</a:t>
            </a:r>
            <a:r>
              <a:rPr lang="el-GR" dirty="0" err="1">
                <a:latin typeface="Century Gothic" pitchFamily="34" charset="0"/>
              </a:rPr>
              <a:t>ελμ</a:t>
            </a:r>
            <a:r>
              <a:rPr lang="el-GR" dirty="0">
                <a:latin typeface="Century Gothic" pitchFamily="34" charset="0"/>
              </a:rPr>
              <a:t> Μαρ (</a:t>
            </a:r>
            <a:r>
              <a:rPr lang="el-GR" dirty="0" err="1">
                <a:latin typeface="Century Gothic" pitchFamily="34" charset="0"/>
              </a:rPr>
              <a:t>WilhelmMarr</a:t>
            </a:r>
            <a:r>
              <a:rPr lang="el-GR" dirty="0">
                <a:latin typeface="Century Gothic" pitchFamily="34" charset="0"/>
              </a:rPr>
              <a:t>), που θέλησε να θεμελιώσει την εχθρότητα εναντίον των Εβραίων στη σημιτική καταγωγή τους και να της προσδώσει μία </a:t>
            </a:r>
            <a:r>
              <a:rPr lang="el-GR" dirty="0" err="1">
                <a:latin typeface="Century Gothic" pitchFamily="34" charset="0"/>
              </a:rPr>
              <a:t>ψευδοεπιστηονική</a:t>
            </a:r>
            <a:r>
              <a:rPr lang="el-GR" dirty="0">
                <a:latin typeface="Century Gothic" pitchFamily="34" charset="0"/>
              </a:rPr>
              <a:t> βάση.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699713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361718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980728"/>
            <a:ext cx="7514035" cy="4954489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latin typeface="Century Gothic" pitchFamily="34" charset="0"/>
              </a:rPr>
              <a:t>Ο</a:t>
            </a:r>
            <a:r>
              <a:rPr lang="el-GR" dirty="0"/>
              <a:t> </a:t>
            </a:r>
            <a:r>
              <a:rPr lang="el-GR" dirty="0">
                <a:latin typeface="Century Gothic" pitchFamily="34" charset="0"/>
              </a:rPr>
              <a:t>Αντισημιτισμός συχνά κατηγορεί τους Εβραίους ως συνωμότες που βλάπτουν την ανθρωπότητα και χρησιμοποιείται τακτικά για να κατηγορεί τους Εβραίους. Εκφράζεται στον προφορικό και στο γραπτό λόγο, σε </a:t>
            </a:r>
            <a:r>
              <a:rPr lang="el-GR" dirty="0" err="1">
                <a:latin typeface="Century Gothic" pitchFamily="34" charset="0"/>
              </a:rPr>
              <a:t>οπτικο</a:t>
            </a:r>
            <a:r>
              <a:rPr lang="el-GR" dirty="0">
                <a:latin typeface="Century Gothic" pitchFamily="34" charset="0"/>
              </a:rPr>
              <a:t>-ακουστικά μέσα και σε επιθετικές ενέργειες και χρησιμοποιεί δόλια στερεότυπα και αρνητικά πρότυπα χαρακτήρων.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Αποτέλεσμα εικόνας για no jews allow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53428" cy="6858000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  <a:innerShdw blurRad="1270000" dist="50800" dir="18900000">
              <a:prstClr val="black">
                <a:alpha val="50000"/>
              </a:prstClr>
            </a:innerShdw>
            <a:softEdge rad="127000"/>
          </a:effectLst>
          <a:scene3d>
            <a:camera prst="obliqueBottomRight"/>
            <a:lightRig rig="threePt" dir="t"/>
          </a:scene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9104" y="1556792"/>
            <a:ext cx="8064896" cy="4860032"/>
          </a:xfrm>
        </p:spPr>
        <p:txBody>
          <a:bodyPr>
            <a:noAutofit/>
          </a:bodyPr>
          <a:lstStyle/>
          <a:p>
            <a:r>
              <a:rPr lang="el-GR" dirty="0" smtClean="0">
                <a:latin typeface="Century Gothic" pitchFamily="34" charset="0"/>
              </a:rPr>
              <a:t>Την </a:t>
            </a:r>
            <a:r>
              <a:rPr lang="el-GR" dirty="0">
                <a:latin typeface="Century Gothic" pitchFamily="34" charset="0"/>
              </a:rPr>
              <a:t>έκκληση, αρωγή ή δικαιολόγηση δολοφονίας ή σωματικής βίας κατά Εβραίων, στο όνομα μιας ριζοσπαστικής ιδεολογίας ή μιας εξτρεμιστικής άποψης της θρησκείας.</a:t>
            </a:r>
          </a:p>
          <a:p>
            <a:r>
              <a:rPr lang="el-GR" dirty="0">
                <a:latin typeface="Century Gothic" pitchFamily="34" charset="0"/>
              </a:rPr>
              <a:t>Τη διατύπωση ψευδών ισχυρισμών που αφαιρούν την ανθρώπινη ιδιότητα από τους Εβραίους, τοποθετούν σε στερεότυπα τους Εβραίους ως τέτοιους ή τη δύναμη των Εβραίων συλλογικά, όπως –ειδικά αλλά όχι αποκλειστικά- ο μύθος περί της παγκόσμιας εβραϊκής συνωμοσίας ή περί του ελέγχου των Μ.Μ.Ε., της οικονομίας, των κυβερνήσεων ή άλλων κοινωνικών θεσμών από τους Εβραίους.</a:t>
            </a:r>
          </a:p>
        </p:txBody>
      </p:sp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1115616" y="-1179511"/>
            <a:ext cx="7514035" cy="216024"/>
          </a:xfrm>
        </p:spPr>
        <p:txBody>
          <a:bodyPr>
            <a:noAutofit/>
          </a:bodyPr>
          <a:lstStyle/>
          <a:p>
            <a:endParaRPr lang="el-GR" sz="36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18864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latin typeface="Century Gothic" pitchFamily="34" charset="0"/>
              </a:rPr>
              <a:t>Σύγχρονα παραδείγματα αντισημιτισμού -1-</a:t>
            </a:r>
            <a:endParaRPr lang="el-GR" sz="36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15616" y="1772816"/>
            <a:ext cx="76328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l-GR" sz="2400" dirty="0">
                <a:latin typeface="Century Gothic" pitchFamily="34" charset="0"/>
              </a:rPr>
              <a:t>Την κατηγορία των Εβραίων ως λαού, ως υπεύθυνων για πραγματικά ή φανταστικά κακώς γενόμενα που διεπράχθησαν από έναν Εβραίο ως φυσικό πρόσωπο ή από ομάδα Εβραίων, ή ακόμη για ενέργειες που διεπράχθησαν από μη Εβραίους.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l-GR" sz="2400" dirty="0" smtClean="0">
                <a:latin typeface="Century Gothic" pitchFamily="34" charset="0"/>
              </a:rPr>
              <a:t>Την άρνηση του γεγονότος, του σκοπού, των μηχανισμών (π.χ., θάλαμοι αερίων) ή της πρόθεσης της γενοκτονίας του εβραϊκού λαού από την Εθνικοσοσιαλιστική Γερμανία και των υποστηρικτών και συνεργών της, στη διάρκεια του Β΄ Παγκοσμίου Πολέμου (του Ολοκαυτώματος</a:t>
            </a:r>
            <a:r>
              <a:rPr lang="el-GR" sz="2400" dirty="0" smtClean="0">
                <a:latin typeface="Century Gothic" pitchFamily="34" charset="0"/>
              </a:rPr>
              <a:t>).</a:t>
            </a:r>
            <a:endParaRPr lang="el-GR" sz="2400" dirty="0" smtClean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18864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latin typeface="Century Gothic" pitchFamily="34" charset="0"/>
              </a:rPr>
              <a:t>Σύγχρονα παραδείγματα αντισημιτισμού </a:t>
            </a:r>
            <a:r>
              <a:rPr lang="el-GR" sz="3600" dirty="0" smtClean="0">
                <a:latin typeface="Century Gothic" pitchFamily="34" charset="0"/>
              </a:rPr>
              <a:t>-2-</a:t>
            </a:r>
            <a:endParaRPr lang="el-GR" sz="36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043608" y="1916832"/>
            <a:ext cx="766936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l-GR" sz="2400" dirty="0">
                <a:latin typeface="Century Gothic" pitchFamily="34" charset="0"/>
              </a:rPr>
              <a:t>Την κατηγορία ότι οι Εβραίοι ως λαός ή το Ισραήλ ως κράτος εφηύραν ή μεγαλοποιούν το Ολοκαύτωμα.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el-GR" sz="2400" dirty="0">
                <a:latin typeface="Century Gothic" pitchFamily="34" charset="0"/>
              </a:rPr>
              <a:t>Την κατηγορία ότι οι εβραϊκού θρησκεύματος πολίτες ενός κράτους είναι πιο πιστοί στο Ισραήλ ή στις φερόμενες ως προτεραιότητες των Εβραίων διεθνώς, </a:t>
            </a:r>
            <a:r>
              <a:rPr lang="el-GR" sz="2400" dirty="0" err="1">
                <a:latin typeface="Century Gothic" pitchFamily="34" charset="0"/>
              </a:rPr>
              <a:t>απ΄</a:t>
            </a:r>
            <a:r>
              <a:rPr lang="el-GR" sz="2400" dirty="0">
                <a:latin typeface="Century Gothic" pitchFamily="34" charset="0"/>
              </a:rPr>
              <a:t> ότι στα συμφέροντα των κρατών των οποίων είναι υπήκοοι.</a:t>
            </a:r>
          </a:p>
          <a:p>
            <a:pPr>
              <a:buClr>
                <a:schemeClr val="tx2"/>
              </a:buClr>
              <a:buFont typeface="Arial" pitchFamily="34" charset="0"/>
              <a:buChar char="•"/>
            </a:pPr>
            <a:endParaRPr lang="el-GR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18864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latin typeface="Century Gothic" pitchFamily="34" charset="0"/>
              </a:rPr>
              <a:t>Σύγχρονα παραδείγματα αντισημιτισμού </a:t>
            </a:r>
            <a:r>
              <a:rPr lang="el-GR" sz="3600" dirty="0" smtClean="0">
                <a:latin typeface="Century Gothic" pitchFamily="34" charset="0"/>
              </a:rPr>
              <a:t>-3-</a:t>
            </a:r>
            <a:endParaRPr lang="el-GR" sz="36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Αποτέλεσμα εικόνας για no jews allowed"/>
          <p:cNvPicPr>
            <a:picLocks noChangeAspect="1" noChangeArrowheads="1"/>
          </p:cNvPicPr>
          <p:nvPr/>
        </p:nvPicPr>
        <p:blipFill>
          <a:blip r:embed="rId2" cstate="print"/>
          <a:srcRect t="1523" r="6359"/>
          <a:stretch>
            <a:fillRect/>
          </a:stretch>
        </p:blipFill>
        <p:spPr bwMode="auto">
          <a:xfrm>
            <a:off x="-1" y="0"/>
            <a:ext cx="9180505" cy="6858000"/>
          </a:xfrm>
          <a:prstGeom prst="snip1Rect">
            <a:avLst>
              <a:gd name="adj" fmla="val 0"/>
            </a:avLst>
          </a:prstGeom>
          <a:noFill/>
          <a:scene3d>
            <a:camera prst="orthographicFront"/>
            <a:lightRig rig="soft" dir="t"/>
          </a:scene3d>
          <a:sp3d extrusionH="76200">
            <a:bevelT w="165100" prst="coolSlant"/>
            <a:extrusionClr>
              <a:schemeClr val="tx1">
                <a:lumMod val="50000"/>
                <a:lumOff val="50000"/>
              </a:schemeClr>
            </a:extrusionClr>
          </a:sp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3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124</TotalTime>
  <Words>545</Words>
  <Application>Microsoft Office PowerPoint</Application>
  <PresentationFormat>On-screen Show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Theme3</vt:lpstr>
      <vt:lpstr>Αντισημιτισμός</vt:lpstr>
      <vt:lpstr>Ορισμός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Αντισημιτισμός στη Γερμανία -1-</vt:lpstr>
      <vt:lpstr>Slide 14</vt:lpstr>
      <vt:lpstr>Slide 15</vt:lpstr>
      <vt:lpstr>Slide 16</vt:lpstr>
      <vt:lpstr>Slide 17</vt:lpstr>
      <vt:lpstr>Πηγές</vt:lpstr>
      <vt:lpstr>Slide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Αντισημιτισμός</dc:title>
  <dc:creator>OLGA</dc:creator>
  <cp:keywords>θρησκευτικά</cp:keywords>
  <cp:lastModifiedBy>Grammateia</cp:lastModifiedBy>
  <cp:revision>23</cp:revision>
  <dcterms:created xsi:type="dcterms:W3CDTF">2016-11-09T14:05:25Z</dcterms:created>
  <dcterms:modified xsi:type="dcterms:W3CDTF">2016-11-15T10:02:20Z</dcterms:modified>
</cp:coreProperties>
</file>