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
  </p:notesMasterIdLst>
  <p:sldIdLst>
    <p:sldId id="257" r:id="rId2"/>
    <p:sldId id="258" r:id="rId3"/>
    <p:sldId id="265" r:id="rId4"/>
    <p:sldId id="267" r:id="rId5"/>
    <p:sldId id="272" r:id="rId6"/>
    <p:sldId id="274" r:id="rId7"/>
    <p:sldId id="276" r:id="rId8"/>
    <p:sldId id="273" r:id="rId9"/>
    <p:sldId id="261"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8BE1FF"/>
    <a:srgbClr val="FFCCFF"/>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537" autoAdjust="0"/>
  </p:normalViewPr>
  <p:slideViewPr>
    <p:cSldViewPr>
      <p:cViewPr>
        <p:scale>
          <a:sx n="63" d="100"/>
          <a:sy n="63" d="100"/>
        </p:scale>
        <p:origin x="-134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74905-8693-445E-95F4-D327E3051CFD}" type="datetimeFigureOut">
              <a:rPr lang="el-GR" smtClean="0"/>
              <a:pPr/>
              <a:t>13/11/2016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8FFC0-7296-45D5-AB24-1D0C5AF825F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a:t>
            </a:r>
            <a:r>
              <a:rPr lang="el-GR" baseline="0" dirty="0" smtClean="0"/>
              <a:t> προσευχή αυτή παραδόθηκε από τον ίδιο τον κύριο στους μαθητές του, όπως αναφέρεται στο κατά Ματθαίον Ευαγγέλιο</a:t>
            </a:r>
            <a:endParaRPr lang="el-GR" dirty="0"/>
          </a:p>
        </p:txBody>
      </p:sp>
      <p:sp>
        <p:nvSpPr>
          <p:cNvPr id="4" name="Slide Number Placeholder 3"/>
          <p:cNvSpPr>
            <a:spLocks noGrp="1"/>
          </p:cNvSpPr>
          <p:nvPr>
            <p:ph type="sldNum" sz="quarter" idx="10"/>
          </p:nvPr>
        </p:nvSpPr>
        <p:spPr/>
        <p:txBody>
          <a:bodyPr/>
          <a:lstStyle/>
          <a:p>
            <a:fld id="{35E8FFC0-7296-45D5-AB24-1D0C5AF825F9}"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προσευχή αυτή καθιερώθηκε</a:t>
            </a:r>
            <a:r>
              <a:rPr lang="el-GR" baseline="0" dirty="0" smtClean="0"/>
              <a:t> πλήρως όταν γενικεύθηκε η καινή διαθήκη</a:t>
            </a:r>
            <a:endParaRPr lang="el-GR" dirty="0"/>
          </a:p>
        </p:txBody>
      </p:sp>
      <p:sp>
        <p:nvSpPr>
          <p:cNvPr id="4" name="Slide Number Placeholder 3"/>
          <p:cNvSpPr>
            <a:spLocks noGrp="1"/>
          </p:cNvSpPr>
          <p:nvPr>
            <p:ph type="sldNum" sz="quarter" idx="10"/>
          </p:nvPr>
        </p:nvSpPr>
        <p:spPr/>
        <p:txBody>
          <a:bodyPr/>
          <a:lstStyle/>
          <a:p>
            <a:fld id="{35E8FFC0-7296-45D5-AB24-1D0C5AF825F9}"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l-GR" dirty="0" smtClean="0"/>
              <a:t>Το πάτερ ημών καθιερώθηκε για πρώτη</a:t>
            </a:r>
            <a:r>
              <a:rPr lang="el-GR" baseline="0" dirty="0" smtClean="0"/>
              <a:t> φορά στα χρόνια βασιλείας του Γεώργιου το Α’, ως πρωινή προσευχή μετά την έπαρση της σημαίας σ’ όλα τα σχολεία και τους στρατιωτικούς σχηματισμούς της επικράτειας. </a:t>
            </a:r>
          </a:p>
          <a:p>
            <a:pPr>
              <a:buFont typeface="Arial" pitchFamily="34" charset="0"/>
              <a:buChar char="•"/>
            </a:pPr>
            <a:r>
              <a:rPr lang="el-GR" baseline="0" dirty="0" smtClean="0"/>
              <a:t>Επίσης πολλοί ελληνικοί ραδιοφωνικοί σταθμοί της Κύπρου ξεκινούσαν το πρόγραμμά τους με το Πάτερ Ημών. </a:t>
            </a:r>
          </a:p>
          <a:p>
            <a:pPr>
              <a:buFont typeface="Arial" pitchFamily="34" charset="0"/>
              <a:buChar char="•"/>
            </a:pPr>
            <a:r>
              <a:rPr lang="el-GR" baseline="0" dirty="0" smtClean="0"/>
              <a:t>Κατά τον Ιωάννη τον Χρυσόστομο μόνο οι πιστοί έχουν το δικαίωμα να λέγουν την προσευχή αυτή</a:t>
            </a:r>
          </a:p>
        </p:txBody>
      </p:sp>
      <p:sp>
        <p:nvSpPr>
          <p:cNvPr id="4" name="Slide Number Placeholder 3"/>
          <p:cNvSpPr>
            <a:spLocks noGrp="1"/>
          </p:cNvSpPr>
          <p:nvPr>
            <p:ph type="sldNum" sz="quarter" idx="10"/>
          </p:nvPr>
        </p:nvSpPr>
        <p:spPr/>
        <p:txBody>
          <a:bodyPr/>
          <a:lstStyle/>
          <a:p>
            <a:fld id="{35E8FFC0-7296-45D5-AB24-1D0C5AF825F9}"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Κατά τη τέλεση του Μυστηρίου της Θείας Ευχαριστίας η «Κυριακή προσευχή» απαγγέλλεται λίγο πριν της κοινωνίας των Τιμίων Δώρων και αμέσως μετά την ευχή της μετάληψης την οποία μυστικά αναγιγνώσκει ο ιερέας, η οποία και καταλήγει με την εκφώνηση «</a:t>
            </a:r>
            <a:r>
              <a:rPr lang="el-GR" i="1" dirty="0" smtClean="0"/>
              <a:t>Και </a:t>
            </a:r>
            <a:r>
              <a:rPr lang="el-GR" i="1" dirty="0" err="1" smtClean="0"/>
              <a:t>καταξίωσον</a:t>
            </a:r>
            <a:r>
              <a:rPr lang="el-GR" i="1" dirty="0" smtClean="0"/>
              <a:t> ημάς, Δέσποτα, μετά παρρησίας </a:t>
            </a:r>
            <a:r>
              <a:rPr lang="el-GR" i="1" dirty="0" err="1" smtClean="0"/>
              <a:t>ακατακρίτως</a:t>
            </a:r>
            <a:r>
              <a:rPr lang="el-GR" i="1" dirty="0" smtClean="0"/>
              <a:t> …</a:t>
            </a:r>
            <a:r>
              <a:rPr lang="el-GR" dirty="0" smtClean="0"/>
              <a:t>». Αμέσως μετά ακολουθεί το «Πάτερ ημών» μετά του οποίου ο ιερέας απαγγέλλει το δοξαστικό: «</a:t>
            </a:r>
            <a:r>
              <a:rPr lang="el-GR" i="1" dirty="0" smtClean="0"/>
              <a:t>Ότι σου εστίν η βασιλεία και η δύναμις και η δόξα του Πατρός και του Υιού και του Αγίου Πνεύματος …</a:t>
            </a:r>
            <a:r>
              <a:rPr lang="el-GR" dirty="0" smtClean="0"/>
              <a:t>».</a:t>
            </a:r>
            <a:endParaRPr lang="el-GR" dirty="0"/>
          </a:p>
        </p:txBody>
      </p:sp>
      <p:sp>
        <p:nvSpPr>
          <p:cNvPr id="4" name="3 - Θέση αριθμού διαφάνειας"/>
          <p:cNvSpPr>
            <a:spLocks noGrp="1"/>
          </p:cNvSpPr>
          <p:nvPr>
            <p:ph type="sldNum" sz="quarter" idx="10"/>
          </p:nvPr>
        </p:nvSpPr>
        <p:spPr/>
        <p:txBody>
          <a:bodyPr/>
          <a:lstStyle/>
          <a:p>
            <a:fld id="{35E8FFC0-7296-45D5-AB24-1D0C5AF825F9}"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Η </a:t>
            </a:r>
            <a:r>
              <a:rPr lang="el-GR" sz="1200" b="1" i="0" kern="1200" dirty="0" err="1" smtClean="0">
                <a:solidFill>
                  <a:schemeClr val="tx1"/>
                </a:solidFill>
                <a:latin typeface="+mn-lt"/>
                <a:ea typeface="+mn-ea"/>
                <a:cs typeface="+mn-cs"/>
              </a:rPr>
              <a:t>Αραμαϊκή</a:t>
            </a:r>
            <a:r>
              <a:rPr lang="el-GR" sz="1200" b="0" i="0" kern="1200" dirty="0" smtClean="0">
                <a:solidFill>
                  <a:schemeClr val="tx1"/>
                </a:solidFill>
                <a:latin typeface="+mn-lt"/>
                <a:ea typeface="+mn-ea"/>
                <a:cs typeface="+mn-cs"/>
              </a:rPr>
              <a:t> είναι αρχαία γλώσσα του βορειοδυτικού </a:t>
            </a:r>
            <a:r>
              <a:rPr lang="el-GR" sz="1200" b="0" i="0" u="none" strike="noStrike" kern="1200" dirty="0" smtClean="0">
                <a:solidFill>
                  <a:schemeClr val="tx1"/>
                </a:solidFill>
                <a:latin typeface="+mn-lt"/>
                <a:ea typeface="+mn-ea"/>
                <a:cs typeface="+mn-cs"/>
              </a:rPr>
              <a:t>σημιτικού</a:t>
            </a:r>
            <a:r>
              <a:rPr lang="el-GR" sz="1200" b="0" i="0" kern="1200" dirty="0" smtClean="0">
                <a:solidFill>
                  <a:schemeClr val="tx1"/>
                </a:solidFill>
                <a:latin typeface="+mn-lt"/>
                <a:ea typeface="+mn-ea"/>
                <a:cs typeface="+mn-cs"/>
              </a:rPr>
              <a:t> κλάδου (για όποιον έχει</a:t>
            </a:r>
            <a:r>
              <a:rPr lang="el-GR" sz="1200" b="0" i="0" kern="1200" baseline="0" dirty="0" smtClean="0">
                <a:solidFill>
                  <a:schemeClr val="tx1"/>
                </a:solidFill>
                <a:latin typeface="+mn-lt"/>
                <a:ea typeface="+mn-ea"/>
                <a:cs typeface="+mn-cs"/>
              </a:rPr>
              <a:t> απορία: </a:t>
            </a:r>
            <a:r>
              <a:rPr lang="el-GR" sz="1200" b="0" i="0" kern="1200" dirty="0" smtClean="0">
                <a:solidFill>
                  <a:schemeClr val="tx1"/>
                </a:solidFill>
                <a:latin typeface="+mn-lt"/>
                <a:ea typeface="+mn-ea"/>
                <a:cs typeface="+mn-cs"/>
              </a:rPr>
              <a:t>Στη </a:t>
            </a:r>
            <a:r>
              <a:rPr lang="el-GR" sz="1200" b="0" i="0" u="none" strike="noStrike" kern="1200" dirty="0" smtClean="0">
                <a:solidFill>
                  <a:schemeClr val="tx1"/>
                </a:solidFill>
                <a:latin typeface="+mn-lt"/>
                <a:ea typeface="+mn-ea"/>
                <a:cs typeface="+mn-cs"/>
              </a:rPr>
              <a:t>Γλωσσολογία</a:t>
            </a:r>
            <a:r>
              <a:rPr lang="el-GR" sz="1200" b="0" i="0" kern="1200" dirty="0" smtClean="0">
                <a:solidFill>
                  <a:schemeClr val="tx1"/>
                </a:solidFill>
                <a:latin typeface="+mn-lt"/>
                <a:ea typeface="+mn-ea"/>
                <a:cs typeface="+mn-cs"/>
              </a:rPr>
              <a:t>, κάθε γλωσσική </a:t>
            </a:r>
            <a:r>
              <a:rPr lang="el-GR" sz="1200" b="0" i="1" kern="1200" dirty="0" smtClean="0">
                <a:solidFill>
                  <a:schemeClr val="tx1"/>
                </a:solidFill>
                <a:latin typeface="+mn-lt"/>
                <a:ea typeface="+mn-ea"/>
                <a:cs typeface="+mn-cs"/>
              </a:rPr>
              <a:t>οικογένεια</a:t>
            </a:r>
            <a:r>
              <a:rPr lang="el-GR" sz="1200" b="0" i="0" kern="1200" dirty="0" smtClean="0">
                <a:solidFill>
                  <a:schemeClr val="tx1"/>
                </a:solidFill>
                <a:latin typeface="+mn-lt"/>
                <a:ea typeface="+mn-ea"/>
                <a:cs typeface="+mn-cs"/>
              </a:rPr>
              <a:t> (π.χ. ινδοευρωπαϊκή) μπορεί να χωρίζεται σε </a:t>
            </a:r>
            <a:r>
              <a:rPr lang="el-GR" sz="1200" b="0" i="1" kern="1200" dirty="0" smtClean="0">
                <a:solidFill>
                  <a:schemeClr val="tx1"/>
                </a:solidFill>
                <a:latin typeface="+mn-lt"/>
                <a:ea typeface="+mn-ea"/>
                <a:cs typeface="+mn-cs"/>
              </a:rPr>
              <a:t>κλάδους</a:t>
            </a:r>
            <a:r>
              <a:rPr lang="el-GR" sz="1200" b="0" i="0" kern="1200" dirty="0" smtClean="0">
                <a:solidFill>
                  <a:schemeClr val="tx1"/>
                </a:solidFill>
                <a:latin typeface="+mn-lt"/>
                <a:ea typeface="+mn-ea"/>
                <a:cs typeface="+mn-cs"/>
              </a:rPr>
              <a:t> και κάθε κλάδος μπορεί να περιλαμβάνει πολλές γλώσσες. )</a:t>
            </a:r>
          </a:p>
          <a:p>
            <a:r>
              <a:rPr lang="el-GR" sz="1200" b="0" i="0" kern="1200" dirty="0" smtClean="0">
                <a:solidFill>
                  <a:schemeClr val="tx1"/>
                </a:solidFill>
                <a:latin typeface="+mn-lt"/>
                <a:ea typeface="+mn-ea"/>
                <a:cs typeface="+mn-cs"/>
              </a:rPr>
              <a:t>Διάφορες διάλεκτοι της </a:t>
            </a:r>
            <a:r>
              <a:rPr lang="el-GR" sz="1200" b="0" i="0" kern="1200" dirty="0" err="1" smtClean="0">
                <a:solidFill>
                  <a:schemeClr val="tx1"/>
                </a:solidFill>
                <a:latin typeface="+mn-lt"/>
                <a:ea typeface="+mn-ea"/>
                <a:cs typeface="+mn-cs"/>
              </a:rPr>
              <a:t>Αραμαϊκής</a:t>
            </a:r>
            <a:r>
              <a:rPr lang="el-GR" sz="1200" b="0" i="0" kern="1200" dirty="0" smtClean="0">
                <a:solidFill>
                  <a:schemeClr val="tx1"/>
                </a:solidFill>
                <a:latin typeface="+mn-lt"/>
                <a:ea typeface="+mn-ea"/>
                <a:cs typeface="+mn-cs"/>
              </a:rPr>
              <a:t> </a:t>
            </a:r>
            <a:r>
              <a:rPr lang="el-GR" sz="1200" b="0" i="0" kern="1200" dirty="0" err="1" smtClean="0">
                <a:solidFill>
                  <a:schemeClr val="tx1"/>
                </a:solidFill>
                <a:latin typeface="+mn-lt"/>
                <a:ea typeface="+mn-ea"/>
                <a:cs typeface="+mn-cs"/>
              </a:rPr>
              <a:t>συνεξελίχθηκαν</a:t>
            </a:r>
            <a:r>
              <a:rPr lang="el-GR" sz="1200" b="0" i="0" kern="1200" dirty="0" smtClean="0">
                <a:solidFill>
                  <a:schemeClr val="tx1"/>
                </a:solidFill>
                <a:latin typeface="+mn-lt"/>
                <a:ea typeface="+mn-ea"/>
                <a:cs typeface="+mn-cs"/>
              </a:rPr>
              <a:t> με την Εβραϊκή σε μεγάλο τμήμα </a:t>
            </a:r>
            <a:r>
              <a:rPr lang="el-GR" sz="1200" b="0" i="0" kern="1200" dirty="0" err="1" smtClean="0">
                <a:solidFill>
                  <a:schemeClr val="tx1"/>
                </a:solidFill>
                <a:latin typeface="+mn-lt"/>
                <a:ea typeface="+mn-ea"/>
                <a:cs typeface="+mn-cs"/>
              </a:rPr>
              <a:t>τής</a:t>
            </a:r>
            <a:r>
              <a:rPr lang="el-GR" sz="1200" b="0" i="0" kern="1200" dirty="0" smtClean="0">
                <a:solidFill>
                  <a:schemeClr val="tx1"/>
                </a:solidFill>
                <a:latin typeface="+mn-lt"/>
                <a:ea typeface="+mn-ea"/>
                <a:cs typeface="+mn-cs"/>
              </a:rPr>
              <a:t> κοινής τους ιστορίας. </a:t>
            </a:r>
            <a:endParaRPr lang="el-GR" dirty="0"/>
          </a:p>
        </p:txBody>
      </p:sp>
      <p:sp>
        <p:nvSpPr>
          <p:cNvPr id="4" name="Slide Number Placeholder 3"/>
          <p:cNvSpPr>
            <a:spLocks noGrp="1"/>
          </p:cNvSpPr>
          <p:nvPr>
            <p:ph type="sldNum" sz="quarter" idx="10"/>
          </p:nvPr>
        </p:nvSpPr>
        <p:spPr/>
        <p:txBody>
          <a:bodyPr/>
          <a:lstStyle/>
          <a:p>
            <a:fld id="{35E8FFC0-7296-45D5-AB24-1D0C5AF825F9}"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5E8FFC0-7296-45D5-AB24-1D0C5AF825F9}"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Tree>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FAC0FDBE-EDC6-4937-986B-5BB5323B6F92}" type="datetimeFigureOut">
              <a:rPr lang="el-GR" smtClean="0"/>
              <a:pPr/>
              <a:t>13/11/2016</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1F6D32B-3250-4ED7-9F63-1FEB60FEE538}"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AC0FDBE-EDC6-4937-986B-5BB5323B6F92}" type="datetimeFigureOut">
              <a:rPr lang="el-GR" smtClean="0"/>
              <a:pPr/>
              <a:t>13/11/2016</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F6D32B-3250-4ED7-9F63-1FEB60FEE538}"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dir="u"/>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gr/search?q=%CE%B2%CE%B1%CF%88%CE%BA%CF%81%CE%BF%CE%B8%CE%BD%CE%B4%CF%83&amp;source=lnms&amp;tbm=isch&amp;sa=X&amp;ved=0ahUKEwiSitvNh5zQAhUGtxQKHe3rCQsQ_AUICCgB&amp;biw=1236&amp;bih=61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5400" b="1" i="1" u="sng" dirty="0" smtClean="0">
                <a:solidFill>
                  <a:srgbClr val="7030A0"/>
                </a:solidFill>
                <a:latin typeface="Tahoma" pitchFamily="34" charset="0"/>
                <a:ea typeface="Tahoma" pitchFamily="34" charset="0"/>
                <a:cs typeface="Tahoma" pitchFamily="34" charset="0"/>
              </a:rPr>
              <a:t>H K</a:t>
            </a:r>
            <a:r>
              <a:rPr lang="el-GR" sz="5400" b="1" i="1" u="sng" dirty="0" err="1" smtClean="0">
                <a:solidFill>
                  <a:srgbClr val="7030A0"/>
                </a:solidFill>
                <a:latin typeface="Tahoma" pitchFamily="34" charset="0"/>
                <a:ea typeface="Tahoma" pitchFamily="34" charset="0"/>
                <a:cs typeface="Tahoma" pitchFamily="34" charset="0"/>
              </a:rPr>
              <a:t>υριακή</a:t>
            </a:r>
            <a:r>
              <a:rPr lang="el-GR" sz="5400" b="1" i="1" u="sng" dirty="0" smtClean="0">
                <a:solidFill>
                  <a:srgbClr val="7030A0"/>
                </a:solidFill>
                <a:latin typeface="Tahoma" pitchFamily="34" charset="0"/>
                <a:ea typeface="Tahoma" pitchFamily="34" charset="0"/>
                <a:cs typeface="Tahoma" pitchFamily="34" charset="0"/>
              </a:rPr>
              <a:t> Προσευχή</a:t>
            </a:r>
            <a:endParaRPr lang="el-GR" sz="5400" b="1" i="1" u="sng" dirty="0">
              <a:solidFill>
                <a:srgbClr val="7030A0"/>
              </a:solidFill>
              <a:latin typeface="Tahoma" pitchFamily="34" charset="0"/>
              <a:ea typeface="Tahoma" pitchFamily="34" charset="0"/>
              <a:cs typeface="Tahoma" pitchFamily="34" charset="0"/>
            </a:endParaRPr>
          </a:p>
        </p:txBody>
      </p:sp>
      <p:sp>
        <p:nvSpPr>
          <p:cNvPr id="3" name="2 - Θέση περιεχομένου"/>
          <p:cNvSpPr>
            <a:spLocks noGrp="1"/>
          </p:cNvSpPr>
          <p:nvPr>
            <p:ph idx="1"/>
          </p:nvPr>
        </p:nvSpPr>
        <p:spPr>
          <a:xfrm>
            <a:off x="1071538" y="1447800"/>
            <a:ext cx="7862150" cy="4800600"/>
          </a:xfrm>
        </p:spPr>
        <p:txBody>
          <a:bodyPr>
            <a:normAutofit/>
          </a:bodyPr>
          <a:lstStyle/>
          <a:p>
            <a:endParaRPr lang="en-US" dirty="0" smtClean="0"/>
          </a:p>
          <a:p>
            <a:pPr>
              <a:buNone/>
            </a:pPr>
            <a:endParaRPr lang="el-GR" sz="2000" dirty="0" smtClean="0"/>
          </a:p>
          <a:p>
            <a:pPr>
              <a:buNone/>
            </a:pPr>
            <a:endParaRPr lang="el-GR" sz="2000" dirty="0" smtClean="0"/>
          </a:p>
          <a:p>
            <a:pPr>
              <a:buNone/>
            </a:pPr>
            <a:endParaRPr lang="el-GR" sz="2000" dirty="0" smtClean="0"/>
          </a:p>
          <a:p>
            <a:pPr>
              <a:buNone/>
            </a:pPr>
            <a:r>
              <a:rPr lang="el-GR" sz="2800" b="1" dirty="0" smtClean="0">
                <a:solidFill>
                  <a:schemeClr val="accent4">
                    <a:lumMod val="50000"/>
                  </a:schemeClr>
                </a:solidFill>
              </a:rPr>
              <a:t>Θρησκευτικά</a:t>
            </a:r>
          </a:p>
          <a:p>
            <a:pPr>
              <a:buNone/>
            </a:pPr>
            <a:r>
              <a:rPr lang="el-GR" sz="2000" b="1" dirty="0" smtClean="0"/>
              <a:t>Ομάδα</a:t>
            </a:r>
            <a:r>
              <a:rPr lang="el-GR" sz="2000" dirty="0" smtClean="0"/>
              <a:t>: </a:t>
            </a:r>
            <a:r>
              <a:rPr lang="el-GR" sz="2000" b="1" dirty="0" smtClean="0">
                <a:solidFill>
                  <a:schemeClr val="accent3">
                    <a:lumMod val="50000"/>
                  </a:schemeClr>
                </a:solidFill>
              </a:rPr>
              <a:t>Στο παρά 5… θεολόγοι</a:t>
            </a:r>
          </a:p>
          <a:p>
            <a:pPr>
              <a:buNone/>
            </a:pPr>
            <a:r>
              <a:rPr lang="el-GR" sz="2000" b="1" dirty="0" smtClean="0"/>
              <a:t>Μέλη της ομάδας</a:t>
            </a:r>
            <a:r>
              <a:rPr lang="el-GR" sz="2000" dirty="0" smtClean="0"/>
              <a:t>: Μυρτώ </a:t>
            </a:r>
            <a:r>
              <a:rPr lang="el-GR" sz="2000" dirty="0" err="1" smtClean="0"/>
              <a:t>Φαζού</a:t>
            </a:r>
            <a:r>
              <a:rPr lang="el-GR" sz="2000" dirty="0" smtClean="0"/>
              <a:t> , </a:t>
            </a:r>
            <a:r>
              <a:rPr lang="el-GR" sz="2000" dirty="0" err="1" smtClean="0"/>
              <a:t>Σκρέκα</a:t>
            </a:r>
            <a:r>
              <a:rPr lang="el-GR" sz="2000" dirty="0" smtClean="0"/>
              <a:t> Χριστίνα, Αγγελική, Χα-</a:t>
            </a:r>
          </a:p>
          <a:p>
            <a:pPr>
              <a:buNone/>
            </a:pPr>
            <a:r>
              <a:rPr lang="el-GR" sz="2000" dirty="0" err="1" smtClean="0"/>
              <a:t>αλαμποπούλου</a:t>
            </a:r>
            <a:r>
              <a:rPr lang="el-GR" sz="2000" dirty="0" smtClean="0"/>
              <a:t> , </a:t>
            </a:r>
            <a:r>
              <a:rPr lang="el-GR" sz="2000" dirty="0" err="1" smtClean="0"/>
              <a:t>Πελίνα</a:t>
            </a:r>
            <a:r>
              <a:rPr lang="el-GR" sz="2000" dirty="0" smtClean="0"/>
              <a:t>  </a:t>
            </a:r>
            <a:r>
              <a:rPr lang="el-GR" sz="2000" dirty="0" err="1" smtClean="0"/>
              <a:t>Σταματάκη</a:t>
            </a:r>
            <a:r>
              <a:rPr lang="el-GR" sz="2000" dirty="0" smtClean="0"/>
              <a:t> και Άρης </a:t>
            </a:r>
            <a:r>
              <a:rPr lang="el-GR" sz="2000" dirty="0" err="1" smtClean="0"/>
              <a:t>Διονυσόπουλος</a:t>
            </a:r>
            <a:endParaRPr lang="el-GR" sz="2000" dirty="0" smtClean="0"/>
          </a:p>
          <a:p>
            <a:pPr>
              <a:buNone/>
            </a:pPr>
            <a:r>
              <a:rPr lang="el-GR" sz="2000" b="1" dirty="0" smtClean="0"/>
              <a:t>Εργασία</a:t>
            </a:r>
            <a:r>
              <a:rPr lang="el-GR" sz="2000" dirty="0" smtClean="0"/>
              <a:t>: Η Κυριακή Προσευχή</a:t>
            </a:r>
          </a:p>
          <a:p>
            <a:pPr>
              <a:buNone/>
            </a:pPr>
            <a:r>
              <a:rPr lang="el-GR" sz="2000" b="1" dirty="0" smtClean="0"/>
              <a:t>Υπεύθυνος Καθηγητής</a:t>
            </a:r>
            <a:r>
              <a:rPr lang="el-GR" sz="2000" dirty="0" smtClean="0"/>
              <a:t>: κύριος Γεώργιος Καπετανάκης</a:t>
            </a:r>
          </a:p>
          <a:p>
            <a:pPr>
              <a:buNone/>
            </a:pPr>
            <a:r>
              <a:rPr lang="el-GR" sz="2000" dirty="0" smtClean="0"/>
              <a:t> </a:t>
            </a:r>
            <a:r>
              <a:rPr lang="el-GR" sz="2000" b="1" dirty="0" smtClean="0"/>
              <a:t>Σχολικό Έτος </a:t>
            </a:r>
            <a:r>
              <a:rPr lang="el-GR" sz="2000" dirty="0" smtClean="0"/>
              <a:t>: 2016-2017</a:t>
            </a:r>
          </a:p>
        </p:txBody>
      </p:sp>
      <p:pic>
        <p:nvPicPr>
          <p:cNvPr id="1029" name="Picture 5" descr="C:\Users\Dimitris\Pictures\Saved Pictures\5 0.jpeg"/>
          <p:cNvPicPr>
            <a:picLocks noChangeAspect="1" noChangeArrowheads="1"/>
          </p:cNvPicPr>
          <p:nvPr/>
        </p:nvPicPr>
        <p:blipFill>
          <a:blip r:embed="rId2" cstate="print"/>
          <a:srcRect/>
          <a:stretch>
            <a:fillRect/>
          </a:stretch>
        </p:blipFill>
        <p:spPr bwMode="auto">
          <a:xfrm>
            <a:off x="6500826" y="2714620"/>
            <a:ext cx="1681157" cy="1259245"/>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randombar(horizontal)">
                                      <p:cBhvr>
                                        <p:cTn id="26" dur="5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148" name="Picture 4" descr="Αποτέλεσμα εικόνας για backgrounds tumblr vintage"/>
          <p:cNvPicPr>
            <a:picLocks noChangeAspect="1" noChangeArrowheads="1"/>
          </p:cNvPicPr>
          <p:nvPr/>
        </p:nvPicPr>
        <p:blipFill>
          <a:blip r:embed="rId3" cstate="print"/>
          <a:srcRect/>
          <a:stretch>
            <a:fillRect/>
          </a:stretch>
        </p:blipFill>
        <p:spPr bwMode="auto">
          <a:xfrm>
            <a:off x="1043608" y="0"/>
            <a:ext cx="8100392" cy="6858000"/>
          </a:xfrm>
          <a:prstGeom prst="rect">
            <a:avLst/>
          </a:prstGeom>
          <a:noFill/>
        </p:spPr>
      </p:pic>
      <p:sp>
        <p:nvSpPr>
          <p:cNvPr id="3" name="2 - Θέση περιεχομένου"/>
          <p:cNvSpPr>
            <a:spLocks noGrp="1"/>
          </p:cNvSpPr>
          <p:nvPr>
            <p:ph idx="1"/>
          </p:nvPr>
        </p:nvSpPr>
        <p:spPr>
          <a:xfrm>
            <a:off x="1331640" y="1700808"/>
            <a:ext cx="7498080" cy="4800600"/>
          </a:xfrm>
        </p:spPr>
        <p:txBody>
          <a:bodyPr>
            <a:normAutofit/>
          </a:bodyPr>
          <a:lstStyle/>
          <a:p>
            <a:pPr>
              <a:buNone/>
            </a:pPr>
            <a:endParaRPr lang="el-GR" sz="2800" dirty="0" smtClean="0"/>
          </a:p>
          <a:p>
            <a:pPr>
              <a:buNone/>
            </a:pPr>
            <a:r>
              <a:rPr lang="en-US" sz="2800" dirty="0" smtClean="0"/>
              <a:t>   </a:t>
            </a:r>
            <a:r>
              <a:rPr lang="el-GR" sz="2800" b="1" i="1" dirty="0" smtClean="0">
                <a:solidFill>
                  <a:srgbClr val="002060"/>
                </a:solidFill>
              </a:rPr>
              <a:t>Πάτερ ημών ο εν τοις </a:t>
            </a:r>
            <a:r>
              <a:rPr lang="el-GR" sz="2800" b="1" i="1" dirty="0" err="1" smtClean="0">
                <a:solidFill>
                  <a:srgbClr val="002060"/>
                </a:solidFill>
              </a:rPr>
              <a:t>ουρανοίς</a:t>
            </a:r>
            <a:r>
              <a:rPr lang="el-GR" sz="2800" b="1" i="1" dirty="0" smtClean="0">
                <a:solidFill>
                  <a:srgbClr val="002060"/>
                </a:solidFill>
              </a:rPr>
              <a:t>, </a:t>
            </a:r>
            <a:r>
              <a:rPr lang="el-GR" sz="2800" b="1" i="1" dirty="0" err="1" smtClean="0">
                <a:solidFill>
                  <a:srgbClr val="002060"/>
                </a:solidFill>
              </a:rPr>
              <a:t>αγιασθήτω</a:t>
            </a:r>
            <a:r>
              <a:rPr lang="el-GR" sz="2800" b="1" i="1" dirty="0" smtClean="0">
                <a:solidFill>
                  <a:srgbClr val="002060"/>
                </a:solidFill>
              </a:rPr>
              <a:t> το όνομά Σου ,</a:t>
            </a:r>
            <a:r>
              <a:rPr lang="el-GR" sz="2800" b="1" i="1" dirty="0" err="1" smtClean="0">
                <a:solidFill>
                  <a:srgbClr val="002060"/>
                </a:solidFill>
              </a:rPr>
              <a:t>ελθέτω</a:t>
            </a:r>
            <a:r>
              <a:rPr lang="el-GR" sz="2800" b="1" i="1" dirty="0" smtClean="0">
                <a:solidFill>
                  <a:srgbClr val="002060"/>
                </a:solidFill>
              </a:rPr>
              <a:t> η Βασιλεία σου, γενηθήτω το θέλημά σου ως εν </a:t>
            </a:r>
            <a:r>
              <a:rPr lang="el-GR" sz="2800" b="1" i="1" dirty="0" err="1" smtClean="0">
                <a:solidFill>
                  <a:srgbClr val="002060"/>
                </a:solidFill>
              </a:rPr>
              <a:t>ουρανώ</a:t>
            </a:r>
            <a:r>
              <a:rPr lang="el-GR" sz="2800" b="1" i="1" dirty="0" smtClean="0">
                <a:solidFill>
                  <a:srgbClr val="002060"/>
                </a:solidFill>
              </a:rPr>
              <a:t> και επί της γης. Τον </a:t>
            </a:r>
            <a:r>
              <a:rPr lang="el-GR" sz="2800" b="1" i="1" dirty="0" err="1" smtClean="0">
                <a:solidFill>
                  <a:srgbClr val="002060"/>
                </a:solidFill>
              </a:rPr>
              <a:t>άρτον</a:t>
            </a:r>
            <a:r>
              <a:rPr lang="el-GR" sz="2800" b="1" i="1" dirty="0" smtClean="0">
                <a:solidFill>
                  <a:srgbClr val="002060"/>
                </a:solidFill>
              </a:rPr>
              <a:t> ημών τον </a:t>
            </a:r>
            <a:r>
              <a:rPr lang="el-GR" sz="2800" b="1" i="1" dirty="0" err="1" smtClean="0">
                <a:solidFill>
                  <a:srgbClr val="002060"/>
                </a:solidFill>
              </a:rPr>
              <a:t>επιούσιον</a:t>
            </a:r>
            <a:r>
              <a:rPr lang="el-GR" sz="2800" b="1" i="1" dirty="0" smtClean="0">
                <a:solidFill>
                  <a:srgbClr val="002060"/>
                </a:solidFill>
              </a:rPr>
              <a:t>  </a:t>
            </a:r>
            <a:r>
              <a:rPr lang="el-GR" sz="2800" b="1" i="1" dirty="0" err="1" smtClean="0">
                <a:solidFill>
                  <a:srgbClr val="002060"/>
                </a:solidFill>
              </a:rPr>
              <a:t>δος</a:t>
            </a:r>
            <a:r>
              <a:rPr lang="el-GR" sz="2800" b="1" i="1" dirty="0" smtClean="0">
                <a:solidFill>
                  <a:srgbClr val="002060"/>
                </a:solidFill>
              </a:rPr>
              <a:t> </a:t>
            </a:r>
            <a:r>
              <a:rPr lang="el-GR" sz="2800" b="1" i="1" dirty="0" err="1" smtClean="0">
                <a:solidFill>
                  <a:srgbClr val="002060"/>
                </a:solidFill>
              </a:rPr>
              <a:t>ημίν</a:t>
            </a:r>
            <a:r>
              <a:rPr lang="el-GR" sz="2800" b="1" i="1" dirty="0" smtClean="0">
                <a:solidFill>
                  <a:srgbClr val="002060"/>
                </a:solidFill>
              </a:rPr>
              <a:t> σήμερον, και </a:t>
            </a:r>
            <a:r>
              <a:rPr lang="el-GR" sz="2800" b="1" i="1" dirty="0" err="1" smtClean="0">
                <a:solidFill>
                  <a:srgbClr val="002060"/>
                </a:solidFill>
              </a:rPr>
              <a:t>άφες</a:t>
            </a:r>
            <a:r>
              <a:rPr lang="el-GR" sz="2800" b="1" i="1" dirty="0" smtClean="0">
                <a:solidFill>
                  <a:srgbClr val="002060"/>
                </a:solidFill>
              </a:rPr>
              <a:t>  </a:t>
            </a:r>
            <a:r>
              <a:rPr lang="el-GR" sz="2800" b="1" i="1" dirty="0" err="1" smtClean="0">
                <a:solidFill>
                  <a:srgbClr val="002060"/>
                </a:solidFill>
              </a:rPr>
              <a:t>ημίν</a:t>
            </a:r>
            <a:r>
              <a:rPr lang="el-GR" sz="2800" b="1" i="1" dirty="0" smtClean="0">
                <a:solidFill>
                  <a:srgbClr val="002060"/>
                </a:solidFill>
              </a:rPr>
              <a:t> τα </a:t>
            </a:r>
            <a:r>
              <a:rPr lang="el-GR" sz="2800" b="1" i="1" dirty="0" err="1" smtClean="0">
                <a:solidFill>
                  <a:srgbClr val="002060"/>
                </a:solidFill>
              </a:rPr>
              <a:t>οφειλήματα</a:t>
            </a:r>
            <a:r>
              <a:rPr lang="el-GR" sz="2800" b="1" i="1" dirty="0" smtClean="0">
                <a:solidFill>
                  <a:srgbClr val="002060"/>
                </a:solidFill>
              </a:rPr>
              <a:t>  </a:t>
            </a:r>
            <a:r>
              <a:rPr lang="el-GR" sz="2800" b="1" i="1" dirty="0" err="1" smtClean="0">
                <a:solidFill>
                  <a:srgbClr val="002060"/>
                </a:solidFill>
              </a:rPr>
              <a:t>ημών,ως</a:t>
            </a:r>
            <a:r>
              <a:rPr lang="el-GR" sz="2800" b="1" i="1" dirty="0" smtClean="0">
                <a:solidFill>
                  <a:srgbClr val="002060"/>
                </a:solidFill>
              </a:rPr>
              <a:t> και ημείς </a:t>
            </a:r>
            <a:r>
              <a:rPr lang="el-GR" sz="2800" b="1" i="1" dirty="0" err="1" smtClean="0">
                <a:solidFill>
                  <a:srgbClr val="002060"/>
                </a:solidFill>
              </a:rPr>
              <a:t>αφίεμεν</a:t>
            </a:r>
            <a:r>
              <a:rPr lang="el-GR" sz="2800" b="1" i="1" dirty="0" smtClean="0">
                <a:solidFill>
                  <a:srgbClr val="002060"/>
                </a:solidFill>
              </a:rPr>
              <a:t> τοις </a:t>
            </a:r>
            <a:r>
              <a:rPr lang="el-GR" sz="2800" b="1" i="1" dirty="0" err="1" smtClean="0">
                <a:solidFill>
                  <a:srgbClr val="002060"/>
                </a:solidFill>
              </a:rPr>
              <a:t>οφειλέταις</a:t>
            </a:r>
            <a:r>
              <a:rPr lang="el-GR" sz="2800" b="1" i="1" dirty="0" smtClean="0">
                <a:solidFill>
                  <a:srgbClr val="002060"/>
                </a:solidFill>
              </a:rPr>
              <a:t> ημών. Και μη </a:t>
            </a:r>
            <a:r>
              <a:rPr lang="el-GR" sz="2800" b="1" i="1" dirty="0" err="1" smtClean="0">
                <a:solidFill>
                  <a:srgbClr val="002060"/>
                </a:solidFill>
              </a:rPr>
              <a:t>εισενέγκης</a:t>
            </a:r>
            <a:r>
              <a:rPr lang="el-GR" sz="2800" b="1" i="1" dirty="0" smtClean="0">
                <a:solidFill>
                  <a:srgbClr val="002060"/>
                </a:solidFill>
              </a:rPr>
              <a:t> ημάς εις </a:t>
            </a:r>
            <a:r>
              <a:rPr lang="el-GR" sz="2800" b="1" i="1" dirty="0" err="1" smtClean="0">
                <a:solidFill>
                  <a:srgbClr val="002060"/>
                </a:solidFill>
              </a:rPr>
              <a:t>πειρασμόν</a:t>
            </a:r>
            <a:r>
              <a:rPr lang="el-GR" sz="2800" b="1" i="1" dirty="0" smtClean="0">
                <a:solidFill>
                  <a:srgbClr val="002060"/>
                </a:solidFill>
              </a:rPr>
              <a:t>, αλλά </a:t>
            </a:r>
            <a:r>
              <a:rPr lang="el-GR" sz="2800" b="1" i="1" dirty="0" err="1" smtClean="0">
                <a:solidFill>
                  <a:srgbClr val="002060"/>
                </a:solidFill>
              </a:rPr>
              <a:t>ρύσαι</a:t>
            </a:r>
            <a:r>
              <a:rPr lang="el-GR" sz="2800" b="1" i="1" dirty="0" smtClean="0">
                <a:solidFill>
                  <a:srgbClr val="002060"/>
                </a:solidFill>
              </a:rPr>
              <a:t> ημάς από του πονηρού. Αμήν»</a:t>
            </a:r>
          </a:p>
          <a:p>
            <a:endParaRPr lang="el-GR" sz="2800" b="1" i="1" dirty="0"/>
          </a:p>
        </p:txBody>
      </p:sp>
      <p:pic>
        <p:nvPicPr>
          <p:cNvPr id="2051" name="Picture 3" descr="C:\Users\Dimitris\Pictures\Saved Pictures\images (5).jpeg"/>
          <p:cNvPicPr>
            <a:picLocks noChangeAspect="1" noChangeArrowheads="1"/>
          </p:cNvPicPr>
          <p:nvPr/>
        </p:nvPicPr>
        <p:blipFill>
          <a:blip r:embed="rId4" cstate="print"/>
          <a:srcRect/>
          <a:stretch>
            <a:fillRect/>
          </a:stretch>
        </p:blipFill>
        <p:spPr bwMode="auto">
          <a:xfrm>
            <a:off x="2339752" y="260648"/>
            <a:ext cx="5286412" cy="1714500"/>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0" fill="hold"/>
                                        <p:tgtEl>
                                          <p:spTgt spid="2051"/>
                                        </p:tgtEl>
                                        <p:attrNameLst>
                                          <p:attrName>ppt_w</p:attrName>
                                        </p:attrNameLst>
                                      </p:cBhvr>
                                      <p:tavLst>
                                        <p:tav tm="0" fmla="#ppt_w*sin(2.5*pi*$)">
                                          <p:val>
                                            <p:fltVal val="0"/>
                                          </p:val>
                                        </p:tav>
                                        <p:tav tm="100000">
                                          <p:val>
                                            <p:fltVal val="1"/>
                                          </p:val>
                                        </p:tav>
                                      </p:tavLst>
                                    </p:anim>
                                    <p:anim calcmode="lin" valueType="num">
                                      <p:cBhvr>
                                        <p:cTn id="8" dur="5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122" name="Picture 2" descr="Αποτέλεσμα εικόνας για backgrounds tumblr vintage"/>
          <p:cNvPicPr>
            <a:picLocks noChangeAspect="1" noChangeArrowheads="1"/>
          </p:cNvPicPr>
          <p:nvPr/>
        </p:nvPicPr>
        <p:blipFill>
          <a:blip r:embed="rId3" cstate="print"/>
          <a:srcRect/>
          <a:stretch>
            <a:fillRect/>
          </a:stretch>
        </p:blipFill>
        <p:spPr bwMode="auto">
          <a:xfrm>
            <a:off x="1043608" y="0"/>
            <a:ext cx="8100392" cy="6858000"/>
          </a:xfrm>
          <a:prstGeom prst="rect">
            <a:avLst/>
          </a:prstGeom>
          <a:noFill/>
        </p:spPr>
      </p:pic>
      <p:sp>
        <p:nvSpPr>
          <p:cNvPr id="5" name="4 - Θέση περιεχομένου"/>
          <p:cNvSpPr>
            <a:spLocks noGrp="1"/>
          </p:cNvSpPr>
          <p:nvPr>
            <p:ph idx="1"/>
          </p:nvPr>
        </p:nvSpPr>
        <p:spPr>
          <a:xfrm>
            <a:off x="1071538" y="2143116"/>
            <a:ext cx="7498080" cy="4157682"/>
          </a:xfrm>
        </p:spPr>
        <p:txBody>
          <a:bodyPr>
            <a:normAutofit/>
          </a:bodyPr>
          <a:lstStyle/>
          <a:p>
            <a:pPr>
              <a:buNone/>
            </a:pPr>
            <a:r>
              <a:rPr lang="en-US" sz="2800" b="1" i="1" dirty="0" smtClean="0"/>
              <a:t>   </a:t>
            </a:r>
            <a:r>
              <a:rPr lang="el-GR" sz="2800" b="1" i="1" dirty="0" smtClean="0"/>
              <a:t>Πατέρα μας επουράνιε, ας αγιασθεί το όνομά σου ,ας έλθει η βασιλεία σου ,ας γίνει το θέλημά σου όπως στον ουρανό, έτσι και στη γη .Δώσε μας σήμερα τον απαραίτητο για τη ζωή μας άρτο, συγχώρησε τα αμαρτήματά μας, όπως και εμείς συγχωρούμε των άλλων, προστάτευσέ μας από δοκιμασίες και περιφρούρησέ μας από τον πονηρό».</a:t>
            </a:r>
            <a:endParaRPr lang="el-GR" sz="2800" b="1" i="1" dirty="0"/>
          </a:p>
        </p:txBody>
      </p:sp>
      <p:sp>
        <p:nvSpPr>
          <p:cNvPr id="8" name="Rectangle 7"/>
          <p:cNvSpPr/>
          <p:nvPr/>
        </p:nvSpPr>
        <p:spPr>
          <a:xfrm>
            <a:off x="214282" y="214290"/>
            <a:ext cx="8784976" cy="1754326"/>
          </a:xfrm>
          <a:prstGeom prst="rect">
            <a:avLst/>
          </a:prstGeom>
          <a:noFill/>
        </p:spPr>
        <p:txBody>
          <a:bodyPr wrap="square" lIns="91440" tIns="45720" rIns="91440" bIns="45720">
            <a:spAutoFit/>
          </a:bodyPr>
          <a:lstStyle/>
          <a:p>
            <a:pPr algn="ctr"/>
            <a:r>
              <a:rPr lang="el-GR" sz="5400" b="1" i="1" u="sng" cap="none" spc="0"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Η Κυριακή Προσευχή (μετάφραση)</a:t>
            </a:r>
            <a:r>
              <a:rPr lang="en-US" sz="5400" b="1" i="1" u="sng" cap="none" spc="0"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a:t>
            </a:r>
            <a:endParaRPr lang="el-GR"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3" presetClass="exit" presetSubtype="16" fill="hold" nodeType="clickEffect">
                                  <p:stCondLst>
                                    <p:cond delay="0"/>
                                  </p:stCondLst>
                                  <p:childTnLst>
                                    <p:animEffect transition="out" filter="plus(in)">
                                      <p:cBhvr>
                                        <p:cTn id="42" dur="2000"/>
                                        <p:tgtEl>
                                          <p:spTgt spid="5">
                                            <p:txEl>
                                              <p:pRg st="0" end="0"/>
                                            </p:txEl>
                                          </p:spTgt>
                                        </p:tgtEl>
                                      </p:cBhvr>
                                    </p:animEffect>
                                    <p:set>
                                      <p:cBhvr>
                                        <p:cTn id="43"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Picture 2" descr="C:\Users\Dimitris\Pictures\Saved Pictures\-2-728.jpg"/>
          <p:cNvPicPr>
            <a:picLocks noChangeAspect="1" noChangeArrowheads="1"/>
          </p:cNvPicPr>
          <p:nvPr/>
        </p:nvPicPr>
        <p:blipFill>
          <a:blip r:embed="rId2" cstate="print"/>
          <a:srcRect l="2846" t="24691" r="864"/>
          <a:stretch>
            <a:fillRect/>
          </a:stretch>
        </p:blipFill>
        <p:spPr bwMode="auto">
          <a:xfrm>
            <a:off x="1357290" y="1714488"/>
            <a:ext cx="7429552" cy="435771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pic>
      <p:sp>
        <p:nvSpPr>
          <p:cNvPr id="3" name="2 - Τίτλος"/>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dirty="0" smtClean="0"/>
              <a:t> </a:t>
            </a:r>
            <a:r>
              <a:rPr lang="el-GR" b="1" i="1" u="sng" dirty="0" smtClean="0">
                <a:solidFill>
                  <a:schemeClr val="accent1">
                    <a:lumMod val="50000"/>
                  </a:schemeClr>
                </a:solidFill>
              </a:rPr>
              <a:t>Προσευχή = Επικοινωνία</a:t>
            </a:r>
            <a:endParaRPr lang="el-GR" b="1" i="1" u="sng" dirty="0">
              <a:solidFill>
                <a:schemeClr val="accent1">
                  <a:lumMod val="50000"/>
                </a:schemeClr>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032" name="Picture 8" descr="Αποτέλεσμα εικόνας για backgrounds tumblr"/>
          <p:cNvPicPr>
            <a:picLocks noChangeAspect="1" noChangeArrowheads="1"/>
          </p:cNvPicPr>
          <p:nvPr/>
        </p:nvPicPr>
        <p:blipFill>
          <a:blip r:embed="rId3" cstate="print"/>
          <a:srcRect/>
          <a:stretch>
            <a:fillRect/>
          </a:stretch>
        </p:blipFill>
        <p:spPr bwMode="auto">
          <a:xfrm>
            <a:off x="1043608" y="0"/>
            <a:ext cx="8100392" cy="6858000"/>
          </a:xfrm>
          <a:prstGeom prst="rect">
            <a:avLst/>
          </a:prstGeom>
          <a:noFill/>
        </p:spPr>
      </p:pic>
      <p:sp>
        <p:nvSpPr>
          <p:cNvPr id="3" name="Content Placeholder 2"/>
          <p:cNvSpPr>
            <a:spLocks noGrp="1"/>
          </p:cNvSpPr>
          <p:nvPr>
            <p:ph idx="1"/>
          </p:nvPr>
        </p:nvSpPr>
        <p:spPr/>
        <p:txBody>
          <a:bodyPr>
            <a:normAutofit/>
          </a:bodyPr>
          <a:lstStyle/>
          <a:p>
            <a:pPr>
              <a:buClr>
                <a:schemeClr val="bg1"/>
              </a:buClr>
              <a:buFont typeface="Wingdings" pitchFamily="2" charset="2"/>
              <a:buChar char="q"/>
            </a:pPr>
            <a:r>
              <a:rPr lang="el-GR" b="1" i="1" dirty="0" smtClean="0"/>
              <a:t>Καθιέρωση πάτερ ημών επί βασιλείας Γεώργιου Α’</a:t>
            </a:r>
          </a:p>
          <a:p>
            <a:pPr>
              <a:buClr>
                <a:schemeClr val="bg1"/>
              </a:buClr>
              <a:buNone/>
            </a:pPr>
            <a:endParaRPr lang="el-GR" b="1" i="1" dirty="0" smtClean="0">
              <a:solidFill>
                <a:schemeClr val="bg1"/>
              </a:solidFill>
            </a:endParaRPr>
          </a:p>
          <a:p>
            <a:pPr>
              <a:buClr>
                <a:schemeClr val="bg1"/>
              </a:buClr>
              <a:buFont typeface="Wingdings" pitchFamily="2" charset="2"/>
              <a:buChar char="q"/>
            </a:pPr>
            <a:r>
              <a:rPr lang="el-GR" b="1" i="1" dirty="0" smtClean="0"/>
              <a:t>Ραδιοφωνικοί σταθμοί</a:t>
            </a:r>
          </a:p>
          <a:p>
            <a:pPr>
              <a:buClr>
                <a:schemeClr val="bg1"/>
              </a:buClr>
              <a:buFont typeface="Wingdings" pitchFamily="2" charset="2"/>
              <a:buChar char="q"/>
            </a:pPr>
            <a:endParaRPr lang="el-GR" b="1" i="1" dirty="0" smtClean="0"/>
          </a:p>
          <a:p>
            <a:pPr>
              <a:buClr>
                <a:schemeClr val="bg1"/>
              </a:buClr>
              <a:buFont typeface="Wingdings" pitchFamily="2" charset="2"/>
              <a:buChar char="q"/>
            </a:pPr>
            <a:r>
              <a:rPr lang="el-GR" b="1" i="1" dirty="0" smtClean="0"/>
              <a:t>Δικαίωμα προσευχής </a:t>
            </a:r>
            <a:endParaRPr lang="el-GR" b="1" i="1" dirty="0"/>
          </a:p>
        </p:txBody>
      </p:sp>
      <p:sp>
        <p:nvSpPr>
          <p:cNvPr id="4" name="Rectangle 3"/>
          <p:cNvSpPr/>
          <p:nvPr/>
        </p:nvSpPr>
        <p:spPr>
          <a:xfrm>
            <a:off x="3419872" y="260648"/>
            <a:ext cx="2846293"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Ιστορία..</a:t>
            </a:r>
            <a:endParaRPr lang="el-G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26" name="AutoShape 2" descr="Αποτέλεσμα εικόνας για backgrounds tumbl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backgrounds tumbl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Αποτέλεσμα εικόνας για backgrounds tumbl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Picture 2" descr="C:\Users\Dimitris\Pictures\Saved Pictures\images (6).jpeg"/>
          <p:cNvPicPr>
            <a:picLocks noChangeAspect="1" noChangeArrowheads="1"/>
          </p:cNvPicPr>
          <p:nvPr/>
        </p:nvPicPr>
        <p:blipFill>
          <a:blip r:embed="rId4" cstate="print"/>
          <a:srcRect/>
          <a:stretch>
            <a:fillRect/>
          </a:stretch>
        </p:blipFill>
        <p:spPr bwMode="auto">
          <a:xfrm>
            <a:off x="5857884" y="3643314"/>
            <a:ext cx="3038479" cy="2651848"/>
          </a:xfrm>
          <a:prstGeom prst="rect">
            <a:avLst/>
          </a:prstGeom>
          <a:noFill/>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2" end="2"/>
                                            </p:txEl>
                                          </p:spTgt>
                                        </p:tgtEl>
                                        <p:attrNameLst>
                                          <p:attrName>ppt_w</p:attrName>
                                        </p:attrNameLst>
                                      </p:cBhvr>
                                    </p:anim>
                                    <p:anim by="(#ppt_w*0.50)" calcmode="lin" valueType="num">
                                      <p:cBhvr>
                                        <p:cTn id="22" dur="500" decel="50000" autoRev="1" fill="hold">
                                          <p:stCondLst>
                                            <p:cond delay="0"/>
                                          </p:stCondLst>
                                        </p:cTn>
                                        <p:tgtEl>
                                          <p:spTgt spid="3">
                                            <p:txEl>
                                              <p:pRg st="2" end="2"/>
                                            </p:txEl>
                                          </p:spTgt>
                                        </p:tgtEl>
                                        <p:attrNameLst>
                                          <p:attrName>ppt_x</p:attrName>
                                        </p:attrNameLst>
                                      </p:cBhvr>
                                    </p:anim>
                                    <p:anim from="(-#ppt_h/2)" to="(#ppt_y)" calcmode="lin" valueType="num">
                                      <p:cBhvr>
                                        <p:cTn id="23" dur="1000" fill="hold">
                                          <p:stCondLst>
                                            <p:cond delay="0"/>
                                          </p:stCondLst>
                                        </p:cTn>
                                        <p:tgtEl>
                                          <p:spTgt spid="3">
                                            <p:txEl>
                                              <p:pRg st="2" end="2"/>
                                            </p:txEl>
                                          </p:spTgt>
                                        </p:tgtEl>
                                        <p:attrNameLst>
                                          <p:attrName>ppt_y</p:attrName>
                                        </p:attrNameLst>
                                      </p:cBhvr>
                                    </p:anim>
                                    <p:animRot by="21600000">
                                      <p:cBhvr>
                                        <p:cTn id="24" dur="1000" fill="hold">
                                          <p:stCondLst>
                                            <p:cond delay="0"/>
                                          </p:stCondLst>
                                        </p:cTn>
                                        <p:tgtEl>
                                          <p:spTgt spid="3">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3">
                                            <p:txEl>
                                              <p:pRg st="4" end="4"/>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4" end="4"/>
                                            </p:txEl>
                                          </p:spTgt>
                                        </p:tgtEl>
                                        <p:attrNameLst>
                                          <p:attrName>ppt_w</p:attrName>
                                        </p:attrNameLst>
                                      </p:cBhvr>
                                    </p:anim>
                                    <p:anim by="(#ppt_w*0.50)" calcmode="lin" valueType="num">
                                      <p:cBhvr>
                                        <p:cTn id="37" dur="500" decel="50000" autoRev="1" fill="hold">
                                          <p:stCondLst>
                                            <p:cond delay="0"/>
                                          </p:stCondLst>
                                        </p:cTn>
                                        <p:tgtEl>
                                          <p:spTgt spid="3">
                                            <p:txEl>
                                              <p:pRg st="4" end="4"/>
                                            </p:txEl>
                                          </p:spTgt>
                                        </p:tgtEl>
                                        <p:attrNameLst>
                                          <p:attrName>ppt_x</p:attrName>
                                        </p:attrNameLst>
                                      </p:cBhvr>
                                    </p:anim>
                                    <p:anim from="(-#ppt_h/2)" to="(#ppt_y)" calcmode="lin" valueType="num">
                                      <p:cBhvr>
                                        <p:cTn id="38" dur="1000" fill="hold">
                                          <p:stCondLst>
                                            <p:cond delay="0"/>
                                          </p:stCondLst>
                                        </p:cTn>
                                        <p:tgtEl>
                                          <p:spTgt spid="3">
                                            <p:txEl>
                                              <p:pRg st="4" end="4"/>
                                            </p:txEl>
                                          </p:spTgt>
                                        </p:tgtEl>
                                        <p:attrNameLst>
                                          <p:attrName>ppt_y</p:attrName>
                                        </p:attrNameLst>
                                      </p:cBhvr>
                                    </p:anim>
                                    <p:animRot by="21600000">
                                      <p:cBhvr>
                                        <p:cTn id="39"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172" name="Picture 4" descr="Αποτέλεσμα εικόνας για backgrounds"/>
          <p:cNvPicPr>
            <a:picLocks noChangeAspect="1" noChangeArrowheads="1"/>
          </p:cNvPicPr>
          <p:nvPr/>
        </p:nvPicPr>
        <p:blipFill>
          <a:blip r:embed="rId3" cstate="print"/>
          <a:srcRect/>
          <a:stretch>
            <a:fillRect/>
          </a:stretch>
        </p:blipFill>
        <p:spPr bwMode="auto">
          <a:xfrm>
            <a:off x="1043608" y="0"/>
            <a:ext cx="8100392" cy="6858000"/>
          </a:xfrm>
          <a:prstGeom prst="rect">
            <a:avLst/>
          </a:prstGeom>
          <a:noFill/>
        </p:spPr>
      </p:pic>
      <p:pic>
        <p:nvPicPr>
          <p:cNvPr id="2051" name="Picture 3" descr="C:\Users\Dimitris\Pictures\Saved Pictures\images (8).jpeg"/>
          <p:cNvPicPr>
            <a:picLocks noChangeAspect="1" noChangeArrowheads="1"/>
          </p:cNvPicPr>
          <p:nvPr/>
        </p:nvPicPr>
        <p:blipFill>
          <a:blip r:embed="rId4" cstate="print"/>
          <a:srcRect/>
          <a:stretch>
            <a:fillRect/>
          </a:stretch>
        </p:blipFill>
        <p:spPr bwMode="auto">
          <a:xfrm>
            <a:off x="1403648" y="3573016"/>
            <a:ext cx="3888432" cy="2912570"/>
          </a:xfrm>
          <a:prstGeom prst="rect">
            <a:avLst/>
          </a:prstGeom>
          <a:noFill/>
        </p:spPr>
      </p:pic>
      <p:sp>
        <p:nvSpPr>
          <p:cNvPr id="4" name="3 - Τίτλος"/>
          <p:cNvSpPr>
            <a:spLocks noGrp="1"/>
          </p:cNvSpPr>
          <p:nvPr>
            <p:ph type="title"/>
          </p:nvPr>
        </p:nvSpPr>
        <p:spPr>
          <a:xfrm>
            <a:off x="1403648" y="0"/>
            <a:ext cx="7498080" cy="1143000"/>
          </a:xfrm>
        </p:spPr>
        <p:txBody>
          <a:bodyPr>
            <a:normAutofit/>
          </a:bodyPr>
          <a:lstStyle/>
          <a:p>
            <a:pPr algn="ctr"/>
            <a:r>
              <a:rPr lang="el-GR" b="1" i="1" u="sng" dirty="0" smtClean="0">
                <a:solidFill>
                  <a:schemeClr val="accent6">
                    <a:lumMod val="50000"/>
                  </a:schemeClr>
                </a:solidFill>
              </a:rPr>
              <a:t>Το Πάτερ ημών</a:t>
            </a:r>
            <a:endParaRPr lang="el-GR" b="1" i="1" u="sng" dirty="0">
              <a:solidFill>
                <a:schemeClr val="accent6">
                  <a:lumMod val="50000"/>
                </a:schemeClr>
              </a:solidFill>
            </a:endParaRPr>
          </a:p>
        </p:txBody>
      </p:sp>
      <p:sp>
        <p:nvSpPr>
          <p:cNvPr id="5" name="4 - Θέση περιεχομένου"/>
          <p:cNvSpPr>
            <a:spLocks noGrp="1"/>
          </p:cNvSpPr>
          <p:nvPr>
            <p:ph sz="half" idx="1"/>
          </p:nvPr>
        </p:nvSpPr>
        <p:spPr>
          <a:xfrm>
            <a:off x="1115616" y="1196752"/>
            <a:ext cx="3977592" cy="2143710"/>
          </a:xfrm>
        </p:spPr>
        <p:txBody>
          <a:bodyPr>
            <a:normAutofit fontScale="77500" lnSpcReduction="20000"/>
          </a:bodyPr>
          <a:lstStyle/>
          <a:p>
            <a:pPr>
              <a:buFont typeface="Wingdings" pitchFamily="2" charset="2"/>
              <a:buChar char="q"/>
            </a:pPr>
            <a:r>
              <a:rPr lang="el-GR" dirty="0" smtClean="0"/>
              <a:t>  </a:t>
            </a:r>
            <a:r>
              <a:rPr lang="el-GR" sz="3000" dirty="0" smtClean="0"/>
              <a:t>Όπως είπαμε και πριν, Το     πάτερ ημών είναι η  προσευχή, την οποία ο </a:t>
            </a:r>
            <a:r>
              <a:rPr lang="el-GR" sz="3000" b="1" dirty="0" smtClean="0"/>
              <a:t>Ιησούς </a:t>
            </a:r>
            <a:r>
              <a:rPr lang="el-GR" sz="3000" dirty="0" smtClean="0"/>
              <a:t>είπε στους ανθρώπους και τους </a:t>
            </a:r>
            <a:r>
              <a:rPr lang="el-GR" sz="3000" b="1" dirty="0" smtClean="0"/>
              <a:t>έδωσε  εντολή να προσεύχονται με αυτά τα λόγια. </a:t>
            </a:r>
            <a:endParaRPr lang="el-GR" sz="3000" b="1" dirty="0"/>
          </a:p>
        </p:txBody>
      </p:sp>
      <p:sp>
        <p:nvSpPr>
          <p:cNvPr id="6" name="5 - Θέση περιεχομένου"/>
          <p:cNvSpPr>
            <a:spLocks noGrp="1"/>
          </p:cNvSpPr>
          <p:nvPr>
            <p:ph sz="half" idx="2"/>
          </p:nvPr>
        </p:nvSpPr>
        <p:spPr>
          <a:xfrm>
            <a:off x="5220072" y="1052736"/>
            <a:ext cx="3657600" cy="5167476"/>
          </a:xfrm>
        </p:spPr>
        <p:txBody>
          <a:bodyPr>
            <a:noAutofit/>
          </a:bodyPr>
          <a:lstStyle/>
          <a:p>
            <a:pPr>
              <a:buFont typeface="Wingdings" pitchFamily="2" charset="2"/>
              <a:buChar char="q"/>
            </a:pPr>
            <a:r>
              <a:rPr lang="el-GR" sz="2200" dirty="0" smtClean="0"/>
              <a:t> Για αυτόν τον λόγο, όταν καθημερινά λέμε  το «</a:t>
            </a:r>
            <a:r>
              <a:rPr lang="el-GR" sz="2200" b="1" dirty="0" smtClean="0"/>
              <a:t>Πάτερ  ημών» </a:t>
            </a:r>
            <a:r>
              <a:rPr lang="el-GR" sz="2200" dirty="0" smtClean="0"/>
              <a:t>στο σχολείο πρέπει να δείχνουμε τον απαραίτητο </a:t>
            </a:r>
            <a:r>
              <a:rPr lang="el-GR" sz="2200" b="1" dirty="0" smtClean="0"/>
              <a:t>σεβασμό </a:t>
            </a:r>
            <a:r>
              <a:rPr lang="el-GR" sz="2200" dirty="0"/>
              <a:t>κ</a:t>
            </a:r>
            <a:r>
              <a:rPr lang="el-GR" sz="2200" dirty="0" smtClean="0"/>
              <a:t>αι </a:t>
            </a:r>
            <a:r>
              <a:rPr lang="el-GR" sz="2200" b="1" dirty="0" smtClean="0"/>
              <a:t>προσοχή</a:t>
            </a:r>
            <a:r>
              <a:rPr lang="el-GR" sz="2200" dirty="0" smtClean="0"/>
              <a:t>  πού αρμόζει σε αυτήν την περίσταση, χωρίς να γελάμε ή να κοροϊδεύουμε.</a:t>
            </a:r>
          </a:p>
          <a:p>
            <a:pPr>
              <a:buFont typeface="Wingdings" pitchFamily="2" charset="2"/>
              <a:buChar char="q"/>
            </a:pPr>
            <a:r>
              <a:rPr lang="el-GR" sz="2200" dirty="0" smtClean="0"/>
              <a:t> Επίσης πολύ σημαντικό είναι να μπορούμε να </a:t>
            </a:r>
            <a:r>
              <a:rPr lang="el-GR" sz="2200" b="1" dirty="0" smtClean="0"/>
              <a:t>προσέχουμε τα λόγια και να συγκεντρωνόμαστε στο βαθύ νόημά τους</a:t>
            </a:r>
            <a:endParaRPr lang="el-GR" sz="2200" b="1"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p:cTn id="3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051"/>
                                        </p:tgtEl>
                                      </p:cBhvr>
                                    </p:animEffect>
                                    <p:animScale>
                                      <p:cBhvr>
                                        <p:cTn id="42" dur="250" autoRev="1" fill="hold"/>
                                        <p:tgtEl>
                                          <p:spTgt spid="20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Αποτέλεσμα εικόνας για backgrounds tumblr"/>
          <p:cNvPicPr>
            <a:picLocks noChangeAspect="1" noChangeArrowheads="1"/>
          </p:cNvPicPr>
          <p:nvPr/>
        </p:nvPicPr>
        <p:blipFill>
          <a:blip r:embed="rId3" cstate="print"/>
          <a:srcRect/>
          <a:stretch>
            <a:fillRect/>
          </a:stretch>
        </p:blipFill>
        <p:spPr bwMode="auto">
          <a:xfrm>
            <a:off x="971600" y="0"/>
            <a:ext cx="8172400" cy="6858000"/>
          </a:xfrm>
          <a:prstGeom prst="rect">
            <a:avLst/>
          </a:prstGeom>
          <a:noFill/>
        </p:spPr>
      </p:pic>
      <p:sp>
        <p:nvSpPr>
          <p:cNvPr id="3" name="2 - Θέση περιεχομένου"/>
          <p:cNvSpPr>
            <a:spLocks noGrp="1"/>
          </p:cNvSpPr>
          <p:nvPr>
            <p:ph idx="1"/>
          </p:nvPr>
        </p:nvSpPr>
        <p:spPr>
          <a:xfrm>
            <a:off x="1331640" y="1700808"/>
            <a:ext cx="7498080" cy="4800600"/>
          </a:xfrm>
        </p:spPr>
        <p:txBody>
          <a:bodyPr/>
          <a:lstStyle/>
          <a:p>
            <a:pPr algn="ctr">
              <a:buNone/>
            </a:pPr>
            <a:r>
              <a:rPr lang="el-GR" sz="4000" b="1" i="1" u="sng" dirty="0" err="1" smtClean="0">
                <a:solidFill>
                  <a:schemeClr val="bg1"/>
                </a:solidFill>
              </a:rPr>
              <a:t>Αραμαικά</a:t>
            </a:r>
            <a:endParaRPr lang="el-GR" sz="4000" b="1" i="1" u="sng" dirty="0" smtClean="0">
              <a:solidFill>
                <a:schemeClr val="bg1"/>
              </a:solidFill>
            </a:endParaRPr>
          </a:p>
          <a:p>
            <a:pPr>
              <a:buNone/>
            </a:pPr>
            <a:r>
              <a:rPr lang="el-GR" dirty="0" smtClean="0">
                <a:solidFill>
                  <a:schemeClr val="bg1"/>
                </a:solidFill>
              </a:rPr>
              <a:t>   </a:t>
            </a:r>
            <a:r>
              <a:rPr lang="syr-SY" dirty="0" smtClean="0">
                <a:solidFill>
                  <a:schemeClr val="bg1"/>
                </a:solidFill>
              </a:rPr>
              <a:t>ܐܒܘܢ ܕܒܫܡܝܐܢܬܩܕܫ ܫܡܟܬܐܬ</a:t>
            </a:r>
            <a:r>
              <a:rPr lang="syr-SY" sz="3600" dirty="0" smtClean="0">
                <a:solidFill>
                  <a:schemeClr val="bg1"/>
                </a:solidFill>
              </a:rPr>
              <a:t>ܐ</a:t>
            </a:r>
            <a:r>
              <a:rPr lang="syr-SY" dirty="0" smtClean="0">
                <a:solidFill>
                  <a:schemeClr val="bg1"/>
                </a:solidFill>
              </a:rPr>
              <a:t> ܡܠܟܘܬܟܬܐܬܐ ܡܠܟܘܬܟܐܝܟܢܐ ܕܒܫܡܝܐ ܐܦ ܒܪܥܐܗܒ ܠܢ ܠܚܡܐ ܕܣܘܢܩܢܢ ܝܘܡܢܐܘܫܒܘܩ ܠܢ ܚܘܒܝܢ ܘܚܬܗܝܢܐܝܟܢܐ ܕܐܦ ܚܢܢ ܫܒܩܢ ܠܚܝܒܝܢܠܐ ܬܥܠܢ ܠܢܣܝܘܢܐܐܠܐ ܦܨܐ ܠܢ ܡܢ ܒܝܫܐܡܛܠ ܕܕܠܟ ܗܝ ܡܠܟܘܬܐܘܚܝܠܐ ܘܬܫܒܘܚܬܐܠܥܠܡ ܥܠܡܝܢܐܡܝܢ</a:t>
            </a:r>
            <a:endParaRPr lang="el-GR" dirty="0">
              <a:solidFill>
                <a:schemeClr val="bg1"/>
              </a:solidFill>
            </a:endParaRPr>
          </a:p>
        </p:txBody>
      </p:sp>
      <p:sp>
        <p:nvSpPr>
          <p:cNvPr id="9" name="Rectangle 8"/>
          <p:cNvSpPr/>
          <p:nvPr/>
        </p:nvSpPr>
        <p:spPr>
          <a:xfrm>
            <a:off x="971600" y="0"/>
            <a:ext cx="8172400" cy="1754326"/>
          </a:xfrm>
          <a:prstGeom prst="rect">
            <a:avLst/>
          </a:prstGeom>
          <a:noFill/>
        </p:spPr>
        <p:txBody>
          <a:bodyPr wrap="square" lIns="91440" tIns="45720" rIns="91440" bIns="45720">
            <a:spAutoFit/>
          </a:bodyPr>
          <a:lstStyle/>
          <a:p>
            <a:r>
              <a:rPr lang="el-G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Το πάτερ ημών σε άλλες γλώσσες…</a:t>
            </a:r>
            <a:endParaRPr lang="el-G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Content Placeholder 2"/>
          <p:cNvSpPr txBox="1">
            <a:spLocks/>
          </p:cNvSpPr>
          <p:nvPr/>
        </p:nvSpPr>
        <p:spPr>
          <a:xfrm>
            <a:off x="1259632" y="1700808"/>
            <a:ext cx="7498080"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4400" b="1" i="1" u="sng" strike="noStrike" kern="1200" cap="none" spc="0" normalizeH="0" baseline="0" noProof="0" dirty="0" smtClean="0">
                <a:ln>
                  <a:noFill/>
                </a:ln>
                <a:solidFill>
                  <a:schemeClr val="bg1"/>
                </a:solidFill>
                <a:effectLst/>
                <a:uLnTx/>
                <a:uFillTx/>
                <a:latin typeface="+mn-lt"/>
                <a:ea typeface="+mn-ea"/>
                <a:cs typeface="+mn-cs"/>
              </a:rPr>
              <a:t>Λατινικά</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Pater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noster</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qui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es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in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caelis,sanctificetur</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nomen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tuum.Adveniat</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regnum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tuum.Fiat</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voluntas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tua,sicut</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in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caelo</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et in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terra.Panem</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nostrum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quotidianum</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da</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nobis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hodie,et</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dimitte</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nobis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debita</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nostra,sicut</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et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dimittimus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debitoribus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nostris.Et</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ne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inducas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in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tentationem,sed</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libera</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nos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malo.Amen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a:t>
            </a:r>
            <a:endParaRPr kumimoji="0" lang="el-G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grpId="0" nodeType="clickEffect">
                                  <p:stCondLst>
                                    <p:cond delay="0"/>
                                  </p:stCondLst>
                                  <p:childTnLst>
                                    <p:animEffect transition="out" filter="diamond(in)">
                                      <p:cBhvr>
                                        <p:cTn id="47" dur="2000"/>
                                        <p:tgtEl>
                                          <p:spTgt spid="3">
                                            <p:txEl>
                                              <p:pRg st="0" end="0"/>
                                            </p:txEl>
                                          </p:spTgt>
                                        </p:tgtEl>
                                      </p:cBhvr>
                                    </p:animEffect>
                                    <p:set>
                                      <p:cBhvr>
                                        <p:cTn id="48"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8" presetClass="exit" presetSubtype="16" fill="hold" grpId="0" nodeType="clickEffect">
                                  <p:stCondLst>
                                    <p:cond delay="0"/>
                                  </p:stCondLst>
                                  <p:childTnLst>
                                    <p:animEffect transition="out" filter="diamond(in)">
                                      <p:cBhvr>
                                        <p:cTn id="52" dur="2000"/>
                                        <p:tgtEl>
                                          <p:spTgt spid="3">
                                            <p:txEl>
                                              <p:pRg st="1" end="1"/>
                                            </p:txEl>
                                          </p:spTgt>
                                        </p:tgtEl>
                                      </p:cBhvr>
                                    </p:animEffect>
                                    <p:set>
                                      <p:cBhvr>
                                        <p:cTn id="53"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p:cTn id="5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0"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61" dur="500"/>
                                        <p:tgtEl>
                                          <p:spTgt spid="10">
                                            <p:txEl>
                                              <p:pRg st="0" end="0"/>
                                            </p:txEl>
                                          </p:spTgt>
                                        </p:tgtEl>
                                      </p:cBhvr>
                                    </p:animEffect>
                                  </p:childTnLst>
                                </p:cTn>
                              </p:par>
                              <p:par>
                                <p:cTn id="62" presetID="49" presetClass="entr" presetSubtype="0" decel="100000" fill="hold" nodeType="withEffect">
                                  <p:stCondLst>
                                    <p:cond delay="0"/>
                                  </p:stCondLst>
                                  <p:childTnLst>
                                    <p:set>
                                      <p:cBhvr>
                                        <p:cTn id="63" dur="1" fill="hold">
                                          <p:stCondLst>
                                            <p:cond delay="0"/>
                                          </p:stCondLst>
                                        </p:cTn>
                                        <p:tgtEl>
                                          <p:spTgt spid="10">
                                            <p:txEl>
                                              <p:pRg st="1" end="1"/>
                                            </p:txEl>
                                          </p:spTgt>
                                        </p:tgtEl>
                                        <p:attrNameLst>
                                          <p:attrName>style.visibility</p:attrName>
                                        </p:attrNameLst>
                                      </p:cBhvr>
                                      <p:to>
                                        <p:strVal val="visible"/>
                                      </p:to>
                                    </p:set>
                                    <p:anim calcmode="lin" valueType="num">
                                      <p:cBhvr>
                                        <p:cTn id="6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66"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6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u="sng" dirty="0" smtClean="0"/>
              <a:t>Πηγές</a:t>
            </a:r>
            <a:endParaRPr lang="el-GR" b="1" i="1" u="sng" dirty="0"/>
          </a:p>
        </p:txBody>
      </p:sp>
      <p:sp>
        <p:nvSpPr>
          <p:cNvPr id="3" name="Content Placeholder 2"/>
          <p:cNvSpPr>
            <a:spLocks noGrp="1"/>
          </p:cNvSpPr>
          <p:nvPr>
            <p:ph idx="1"/>
          </p:nvPr>
        </p:nvSpPr>
        <p:spPr>
          <a:solidFill>
            <a:schemeClr val="bg1"/>
          </a:solidFill>
        </p:spPr>
        <p:txBody>
          <a:bodyPr>
            <a:normAutofit fontScale="47500" lnSpcReduction="20000"/>
          </a:bodyPr>
          <a:lstStyle/>
          <a:p>
            <a:pPr>
              <a:buNone/>
            </a:pPr>
            <a:r>
              <a:rPr lang="el-GR" b="1" i="1" u="sng" dirty="0" smtClean="0">
                <a:solidFill>
                  <a:srgbClr val="FFCCFF"/>
                </a:solidFill>
              </a:rPr>
              <a:t>Πληροφορίες</a:t>
            </a:r>
          </a:p>
          <a:p>
            <a:r>
              <a:rPr lang="en-US" dirty="0" smtClean="0"/>
              <a:t>https://el.wikipedia.org/wiki/%CE%9A%CF%85%CF%81%CE%B9%CE%B1%CE%BA%CE%AE_%CF%80%CF%81%CE%BF%CF%83%CE%B5%CF%85%CF%87%CE%AE#.CE.A0.CF.81.CF.89.CF.84.CF.8C.CF.84.CF.85.CF.80.CE.BF_.CF.83.CF.84.CE.B7.CE.BD_.CE.95.CE.BB.CE.BB.CE.B7.CE.BD.CE.B9.CF.83.CF.84.CE.B9.CE.BA.CE.AE_.CE.9A.CE.BF.CE.B9.CE.BD.CE.AE</a:t>
            </a:r>
            <a:endParaRPr lang="el-GR" dirty="0" smtClean="0"/>
          </a:p>
          <a:p>
            <a:pPr>
              <a:buNone/>
            </a:pPr>
            <a:r>
              <a:rPr lang="el-GR" b="1" i="1" u="sng" dirty="0" smtClean="0">
                <a:solidFill>
                  <a:srgbClr val="8BE1FF"/>
                </a:solidFill>
              </a:rPr>
              <a:t>Εικόνες</a:t>
            </a:r>
          </a:p>
          <a:p>
            <a:r>
              <a:rPr lang="el-GR" dirty="0" smtClean="0"/>
              <a:t>https://www.google.gr/search?q=%CF%80%CE%B1%CF%84%CE%B5%CF%81+%CE%B7%CE%BC%CF%89%CE%BD&amp;biw=1236&amp;bih=615&amp;source=lnms&amp;tbm=isch&amp;sa=X&amp;ved=0ahUKEwiqhpCoiZzQAhXDaRQKHc0UDQ4Q_AUIBigB#imgrc=cPvDVToazq1GGM%3A</a:t>
            </a:r>
          </a:p>
          <a:p>
            <a:pPr>
              <a:buNone/>
            </a:pPr>
            <a:r>
              <a:rPr lang="el-GR" u="sng" dirty="0" err="1" smtClean="0">
                <a:solidFill>
                  <a:srgbClr val="990099"/>
                </a:solidFill>
              </a:rPr>
              <a:t>Β</a:t>
            </a:r>
            <a:r>
              <a:rPr lang="en-US" u="sng" dirty="0" err="1" smtClean="0">
                <a:solidFill>
                  <a:srgbClr val="990099"/>
                </a:solidFill>
              </a:rPr>
              <a:t>ackrounds</a:t>
            </a:r>
            <a:endParaRPr lang="el-GR" u="sng" dirty="0" smtClean="0">
              <a:solidFill>
                <a:srgbClr val="990099"/>
              </a:solidFill>
            </a:endParaRPr>
          </a:p>
          <a:p>
            <a:r>
              <a:rPr lang="en-US" dirty="0" smtClean="0">
                <a:hlinkClick r:id="rId3"/>
              </a:rPr>
              <a:t>https://www.google.gr/search?q=%CE%B2%CE%B1%CF%88%CE%BA%CF%81%CE%BF%CE%B8%CE%BD%CE%B4%CF%83&amp;source=lnms&amp;tbm=isch&amp;sa=X&amp;ved=0ahUKEwiSitvNh5zQAhUGtxQKHe3rCQsQ_AUICCgB&amp;biw=1236&amp;bih=615#tbm=isch&amp;q=backgrounds+tumblr+vintage&amp;imgrc=jkrXsVsz0tXRHM%3A</a:t>
            </a:r>
            <a:endParaRPr lang="el-GR" dirty="0" smtClean="0"/>
          </a:p>
          <a:p>
            <a:r>
              <a:rPr lang="en-US" dirty="0" smtClean="0"/>
              <a:t>https://el.wikipedia.org/wiki/%CE%9A%CF%85%CF%81%CE%B9%CE%B1%CE%BA%CE%AE_%CF%80%CF%81%CE%BF%CF%83%CE%B5%CF%85%CF%87%CE%AE#.CE.9A.CE.B1.CE.B8.CE.B9.CE.AD.CF.81.CF.89.CF.83.CE.B7_.CF.80.CF.81.CF.89.CE.B9.CE.BD.CE.AE.CF.82_.CF.80.CF.81.CE.BF.CF.83.CE.B5.CF.85.CF.87.CE.AE.CF.82</a:t>
            </a:r>
            <a:endParaRPr lang="el-GR" dirty="0" smtClean="0"/>
          </a:p>
          <a:p>
            <a:pPr>
              <a:buNone/>
            </a:pPr>
            <a:endParaRPr lang="el-GR" dirty="0"/>
          </a:p>
        </p:txBody>
      </p:sp>
    </p:spTree>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6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00100" y="714356"/>
            <a:ext cx="7933588" cy="5534044"/>
          </a:xfrm>
        </p:spPr>
        <p:txBody>
          <a:bodyPr>
            <a:normAutofit/>
          </a:bodyPr>
          <a:lstStyle/>
          <a:p>
            <a:pPr>
              <a:buNone/>
            </a:pPr>
            <a:r>
              <a:rPr lang="el-GR" sz="5400" b="1" dirty="0" smtClean="0">
                <a:solidFill>
                  <a:srgbClr val="990099"/>
                </a:solidFill>
              </a:rPr>
              <a:t>Ευχαριστούμε για την προσοχή που μας δείξατε</a:t>
            </a:r>
            <a:r>
              <a:rPr lang="el-GR" sz="4000" b="1" dirty="0" smtClean="0">
                <a:solidFill>
                  <a:srgbClr val="990099"/>
                </a:solidFill>
              </a:rPr>
              <a:t>.</a:t>
            </a:r>
            <a:endParaRPr lang="el-GR" sz="4000" b="1" dirty="0">
              <a:solidFill>
                <a:srgbClr val="990099"/>
              </a:solidFill>
            </a:endParaRPr>
          </a:p>
        </p:txBody>
      </p:sp>
      <p:pic>
        <p:nvPicPr>
          <p:cNvPr id="4098" name="Picture 2" descr="C:\Users\Dimitris\Pictures\Saved Pictures\th.jpeg"/>
          <p:cNvPicPr>
            <a:picLocks noChangeAspect="1" noChangeArrowheads="1"/>
          </p:cNvPicPr>
          <p:nvPr/>
        </p:nvPicPr>
        <p:blipFill>
          <a:blip r:embed="rId2" cstate="print"/>
          <a:srcRect/>
          <a:stretch>
            <a:fillRect/>
          </a:stretch>
        </p:blipFill>
        <p:spPr bwMode="auto">
          <a:xfrm rot="1210778">
            <a:off x="4530441" y="3488510"/>
            <a:ext cx="3258888" cy="2409829"/>
          </a:xfrm>
          <a:prstGeom prst="rect">
            <a:avLst/>
          </a:prstGeom>
          <a:noFill/>
        </p:spPr>
      </p:pic>
      <p:pic>
        <p:nvPicPr>
          <p:cNvPr id="3075" name="Picture 3" descr="C:\Users\Dimitris\Pictures\Saved Pictures\images.jpeg"/>
          <p:cNvPicPr>
            <a:picLocks noChangeAspect="1" noChangeArrowheads="1"/>
          </p:cNvPicPr>
          <p:nvPr/>
        </p:nvPicPr>
        <p:blipFill>
          <a:blip r:embed="rId3" cstate="print"/>
          <a:srcRect/>
          <a:stretch>
            <a:fillRect/>
          </a:stretch>
        </p:blipFill>
        <p:spPr bwMode="auto">
          <a:xfrm>
            <a:off x="1142976" y="3429000"/>
            <a:ext cx="1800225" cy="2543175"/>
          </a:xfrm>
          <a:prstGeom prst="rect">
            <a:avLst/>
          </a:prstGeom>
          <a:blipFill>
            <a:blip r:embed="rId4" cstate="print"/>
            <a:tile tx="0" ty="0" sx="100000" sy="100000" flip="none" algn="tl"/>
          </a:blip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228</TotalTime>
  <Words>628</Words>
  <Application>Microsoft Office PowerPoint</Application>
  <PresentationFormat>Προβολή στην οθόνη (4:3)</PresentationFormat>
  <Paragraphs>55</Paragraphs>
  <Slides>9</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Ηλιοστάσιο</vt:lpstr>
      <vt:lpstr>H Kυριακή Προσευχή</vt:lpstr>
      <vt:lpstr>Διαφάνεια 2</vt:lpstr>
      <vt:lpstr>Διαφάνεια 3</vt:lpstr>
      <vt:lpstr> Προσευχή = Επικοινωνία</vt:lpstr>
      <vt:lpstr>Διαφάνεια 5</vt:lpstr>
      <vt:lpstr>Το Πάτερ ημών</vt:lpstr>
      <vt:lpstr>Διαφάνεια 7</vt:lpstr>
      <vt:lpstr>Πηγές</vt:lpstr>
      <vt:lpstr>Διαφάνεια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Dimitris Skrekas</dc:creator>
  <cp:lastModifiedBy>Dimitris Skrekas</cp:lastModifiedBy>
  <cp:revision>26</cp:revision>
  <dcterms:created xsi:type="dcterms:W3CDTF">2016-11-07T17:15:06Z</dcterms:created>
  <dcterms:modified xsi:type="dcterms:W3CDTF">2016-11-13T16:15:01Z</dcterms:modified>
</cp:coreProperties>
</file>