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776" y="-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E910C-3469-4F48-A9AE-40B87667A5FD}" type="datetimeFigureOut">
              <a:rPr lang="el-GR" smtClean="0"/>
              <a:pPr/>
              <a:t>6/12/2016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E5AFE-6828-4DAE-97F5-DC16A3AEFB5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E910C-3469-4F48-A9AE-40B87667A5FD}" type="datetimeFigureOut">
              <a:rPr lang="el-GR" smtClean="0"/>
              <a:pPr/>
              <a:t>6/12/2016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E5AFE-6828-4DAE-97F5-DC16A3AEFB5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E910C-3469-4F48-A9AE-40B87667A5FD}" type="datetimeFigureOut">
              <a:rPr lang="el-GR" smtClean="0"/>
              <a:pPr/>
              <a:t>6/12/2016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E5AFE-6828-4DAE-97F5-DC16A3AEFB5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E910C-3469-4F48-A9AE-40B87667A5FD}" type="datetimeFigureOut">
              <a:rPr lang="el-GR" smtClean="0"/>
              <a:pPr/>
              <a:t>6/12/2016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E5AFE-6828-4DAE-97F5-DC16A3AEFB5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E910C-3469-4F48-A9AE-40B87667A5FD}" type="datetimeFigureOut">
              <a:rPr lang="el-GR" smtClean="0"/>
              <a:pPr/>
              <a:t>6/12/2016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E5AFE-6828-4DAE-97F5-DC16A3AEFB5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E910C-3469-4F48-A9AE-40B87667A5FD}" type="datetimeFigureOut">
              <a:rPr lang="el-GR" smtClean="0"/>
              <a:pPr/>
              <a:t>6/12/2016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E5AFE-6828-4DAE-97F5-DC16A3AEFB5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E910C-3469-4F48-A9AE-40B87667A5FD}" type="datetimeFigureOut">
              <a:rPr lang="el-GR" smtClean="0"/>
              <a:pPr/>
              <a:t>6/12/2016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E5AFE-6828-4DAE-97F5-DC16A3AEFB5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E910C-3469-4F48-A9AE-40B87667A5FD}" type="datetimeFigureOut">
              <a:rPr lang="el-GR" smtClean="0"/>
              <a:pPr/>
              <a:t>6/12/2016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E5AFE-6828-4DAE-97F5-DC16A3AEFB5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E910C-3469-4F48-A9AE-40B87667A5FD}" type="datetimeFigureOut">
              <a:rPr lang="el-GR" smtClean="0"/>
              <a:pPr/>
              <a:t>6/12/2016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E5AFE-6828-4DAE-97F5-DC16A3AEFB5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E910C-3469-4F48-A9AE-40B87667A5FD}" type="datetimeFigureOut">
              <a:rPr lang="el-GR" smtClean="0"/>
              <a:pPr/>
              <a:t>6/12/2016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E5AFE-6828-4DAE-97F5-DC16A3AEFB5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E910C-3469-4F48-A9AE-40B87667A5FD}" type="datetimeFigureOut">
              <a:rPr lang="el-GR" smtClean="0"/>
              <a:pPr/>
              <a:t>6/12/2016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E5AFE-6828-4DAE-97F5-DC16A3AEFB53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FE910C-3469-4F48-A9AE-40B87667A5FD}" type="datetimeFigureOut">
              <a:rPr lang="el-GR" smtClean="0"/>
              <a:pPr/>
              <a:t>6/12/2016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FE5AFE-6828-4DAE-97F5-DC16A3AEFB53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slam.gr/cgi-bin/pages/page3.pl?arlang=greek&amp;arcode=090707231658&amp;argenkat=%D4%EF%20%C9%F3%EB%DC%EC%20-%20%D0%EF%EB%E9%F4%E9%F3%EC%FC%F2" TargetMode="External"/><Relationship Id="rId2" Type="http://schemas.openxmlformats.org/officeDocument/2006/relationships/hyperlink" Target="http://ebooks.edu.gr/modules/ebook/show.php/DSGL-B131/179/1258,4533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642920"/>
            <a:ext cx="7772400" cy="1500197"/>
          </a:xfrm>
        </p:spPr>
        <p:txBody>
          <a:bodyPr>
            <a:normAutofit fontScale="90000"/>
          </a:bodyPr>
          <a:lstStyle/>
          <a:p>
            <a:r>
              <a:rPr lang="en-US" sz="5400" b="1" dirty="0" smtClean="0">
                <a:solidFill>
                  <a:schemeClr val="accent4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</a:t>
            </a:r>
            <a:r>
              <a:rPr lang="el-GR" sz="5400" b="1" dirty="0" smtClean="0">
                <a:solidFill>
                  <a:schemeClr val="accent4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ΣΛΑΜ</a:t>
            </a:r>
            <a:br>
              <a:rPr lang="el-GR" sz="5400" b="1" dirty="0" smtClean="0">
                <a:solidFill>
                  <a:schemeClr val="accent4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el-GR" sz="4900" b="1" dirty="0" smtClean="0">
                <a:solidFill>
                  <a:schemeClr val="accent4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ΙΣΛΑΜΙΚΗ ΤΕΧΝΗ</a:t>
            </a:r>
            <a:endParaRPr lang="el-GR" sz="4900" b="1" dirty="0">
              <a:solidFill>
                <a:schemeClr val="accent4">
                  <a:lumMod val="50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2428860" y="4000504"/>
            <a:ext cx="5929355" cy="2143140"/>
          </a:xfrm>
        </p:spPr>
        <p:txBody>
          <a:bodyPr>
            <a:normAutofit fontScale="70000" lnSpcReduction="20000"/>
          </a:bodyPr>
          <a:lstStyle/>
          <a:p>
            <a:pPr algn="r"/>
            <a:r>
              <a:rPr lang="el-GR" dirty="0" smtClean="0">
                <a:solidFill>
                  <a:schemeClr val="tx1"/>
                </a:solidFill>
                <a:ea typeface="Tahoma" pitchFamily="34" charset="0"/>
                <a:cs typeface="Tahoma" pitchFamily="34" charset="0"/>
              </a:rPr>
              <a:t>ΟΜΑΔΙΚΗ ΕΡΓΑΣΙΑ</a:t>
            </a:r>
          </a:p>
          <a:p>
            <a:pPr algn="r"/>
            <a:r>
              <a:rPr lang="el-GR" dirty="0" smtClean="0">
                <a:solidFill>
                  <a:schemeClr val="tx1"/>
                </a:solidFill>
                <a:ea typeface="Tahoma" pitchFamily="34" charset="0"/>
                <a:cs typeface="Tahoma" pitchFamily="34" charset="0"/>
              </a:rPr>
              <a:t>ΟΜΑΔΑ &lt;&lt;ΟΙ ΜΙΚΡΟΙ ΘΕΟΛΟΓΟΙ&gt;&gt;</a:t>
            </a:r>
          </a:p>
          <a:p>
            <a:pPr algn="r"/>
            <a:r>
              <a:rPr lang="el-GR" dirty="0" smtClean="0">
                <a:solidFill>
                  <a:schemeClr val="tx1"/>
                </a:solidFill>
                <a:ea typeface="Tahoma" pitchFamily="34" charset="0"/>
                <a:cs typeface="Tahoma" pitchFamily="34" charset="0"/>
              </a:rPr>
              <a:t>ΜΕΛΗ: ΣΚΡΕΚΑ ΧΡΙΣΤΙΝΑ , ΤΕΛΕΟΓΛΟΥ</a:t>
            </a:r>
          </a:p>
          <a:p>
            <a:pPr algn="r"/>
            <a:r>
              <a:rPr lang="el-GR" dirty="0" smtClean="0">
                <a:solidFill>
                  <a:schemeClr val="tx1"/>
                </a:solidFill>
                <a:ea typeface="Tahoma" pitchFamily="34" charset="0"/>
                <a:cs typeface="Tahoma" pitchFamily="34" charset="0"/>
              </a:rPr>
              <a:t> ΕΛΕΝΗ, ΤΣΙΑΚΙΡΗΣ ΠΑΝΑΓΙΩΤΗΣ,</a:t>
            </a:r>
          </a:p>
          <a:p>
            <a:pPr algn="r"/>
            <a:r>
              <a:rPr lang="el-GR" dirty="0" smtClean="0">
                <a:solidFill>
                  <a:schemeClr val="tx1"/>
                </a:solidFill>
                <a:ea typeface="Tahoma" pitchFamily="34" charset="0"/>
                <a:cs typeface="Tahoma" pitchFamily="34" charset="0"/>
              </a:rPr>
              <a:t> ΣΑΙΝΙΔΗΣ ΣΤΕΦΑΝΟΣ</a:t>
            </a:r>
            <a:r>
              <a:rPr lang="el-GR" dirty="0" smtClean="0">
                <a:ea typeface="Tahoma" pitchFamily="34" charset="0"/>
                <a:cs typeface="Tahoma" pitchFamily="34" charset="0"/>
              </a:rPr>
              <a:t>, </a:t>
            </a:r>
          </a:p>
          <a:p>
            <a:pPr algn="r"/>
            <a:r>
              <a:rPr lang="el-GR" dirty="0" smtClean="0">
                <a:solidFill>
                  <a:schemeClr val="tx1"/>
                </a:solidFill>
                <a:ea typeface="Tahoma" pitchFamily="34" charset="0"/>
                <a:cs typeface="Tahoma" pitchFamily="34" charset="0"/>
              </a:rPr>
              <a:t>Β3  2016-2017</a:t>
            </a:r>
            <a:endParaRPr lang="el-GR" dirty="0">
              <a:solidFill>
                <a:schemeClr val="tx1"/>
              </a:solidFill>
              <a:ea typeface="Tahoma" pitchFamily="34" charset="0"/>
              <a:cs typeface="Tahoma" pitchFamily="34" charset="0"/>
            </a:endParaRPr>
          </a:p>
        </p:txBody>
      </p:sp>
      <p:pic>
        <p:nvPicPr>
          <p:cNvPr id="1026" name="Picture 2" descr="C:\Users\Dimitris\Desktop\ΔΗΜΗΤΡΑ\ΕΙΚΟΝΕΣ\ΕΙΚΟΝΕΣ\ΙΣΛΑΜ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20748961">
            <a:off x="476866" y="2498210"/>
            <a:ext cx="3214711" cy="254318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>
                <a:solidFill>
                  <a:schemeClr val="tx2">
                    <a:lumMod val="50000"/>
                  </a:schemeClr>
                </a:solidFill>
              </a:rPr>
              <a:t>ΑΠΟΣΠΑΣΜΑ</a:t>
            </a:r>
            <a:endParaRPr lang="el-GR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1">
              <a:buNone/>
            </a:pPr>
            <a:r>
              <a:rPr lang="el-GR" b="1" dirty="0" err="1" smtClean="0"/>
              <a:t>Iσλαμ</a:t>
            </a:r>
            <a:r>
              <a:rPr lang="el-GR" b="1" dirty="0" smtClean="0"/>
              <a:t> </a:t>
            </a:r>
            <a:r>
              <a:rPr lang="el-GR" b="1" dirty="0"/>
              <a:t>(από την απαγόρευση του εικονισμού στα αραβουργήματα:  Η ζωγραφική του απείρου</a:t>
            </a:r>
            <a:r>
              <a:rPr lang="el-GR" dirty="0" smtClean="0"/>
              <a:t>)</a:t>
            </a:r>
            <a:r>
              <a:rPr lang="el-GR" dirty="0"/>
              <a:t> </a:t>
            </a:r>
            <a:endParaRPr lang="el-GR" dirty="0" smtClean="0"/>
          </a:p>
          <a:p>
            <a:pPr lvl="1">
              <a:buNone/>
            </a:pPr>
            <a:endParaRPr lang="el-GR" sz="2700" dirty="0"/>
          </a:p>
          <a:p>
            <a:pPr>
              <a:buNone/>
            </a:pPr>
            <a:r>
              <a:rPr lang="el-GR" sz="2700" dirty="0" smtClean="0"/>
              <a:t>    &lt;&lt;Η </a:t>
            </a:r>
            <a:r>
              <a:rPr lang="el-GR" sz="2700" dirty="0"/>
              <a:t>αραβική θρησκευτική τέχνη είναι ανεικονική, εφόσον η ισλαμική θρησκεία απαγορεύει την απεικόνιση του θείου. Στη διαμόρφωσή της, η αραβική τέχνη επηρεάστηκε από την τέχνη της Ανατολής και του Βυζαντίου. Σημαντική προσφορά των Αράβων στην παγκόσμια τέχνη είναι τα αραβουργήματα, λεπτές δαντελωτές διακοσμητικές συνθέσεις, με ανεξάντλητη ποικιλία</a:t>
            </a:r>
            <a:r>
              <a:rPr lang="el-GR" sz="2700" dirty="0" smtClean="0"/>
              <a:t>.&gt;&gt;</a:t>
            </a:r>
            <a:endParaRPr lang="el-GR" sz="27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b="1" dirty="0" smtClean="0">
                <a:solidFill>
                  <a:schemeClr val="accent5">
                    <a:lumMod val="50000"/>
                  </a:schemeClr>
                </a:solidFill>
              </a:rPr>
              <a:t>ΣΧΟΛΙΑΣΜΟΣ ΑΠΟΣΠΑΣΜΑΤΟΣ</a:t>
            </a:r>
            <a:endParaRPr lang="el-GR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el-GR" sz="2800" dirty="0" smtClean="0">
                <a:latin typeface="+mj-lt"/>
                <a:ea typeface="Tahoma" pitchFamily="34" charset="0"/>
                <a:cs typeface="Tahoma" pitchFamily="34" charset="0"/>
              </a:rPr>
              <a:t>   Με βάση το παραπάνω απόσπασμα και κατά την άποψή μας πιστεύουμε ότι είναι λάθος που στην ισλαμική θρησκεία </a:t>
            </a:r>
            <a:r>
              <a:rPr lang="el-GR" sz="2800" dirty="0" err="1" smtClean="0">
                <a:latin typeface="+mj-lt"/>
                <a:ea typeface="Tahoma" pitchFamily="34" charset="0"/>
                <a:cs typeface="Tahoma" pitchFamily="34" charset="0"/>
              </a:rPr>
              <a:t>απαγορεύται</a:t>
            </a:r>
            <a:r>
              <a:rPr lang="el-GR" sz="2800" dirty="0" smtClean="0">
                <a:latin typeface="+mj-lt"/>
                <a:ea typeface="Tahoma" pitchFamily="34" charset="0"/>
                <a:cs typeface="Tahoma" pitchFamily="34" charset="0"/>
              </a:rPr>
              <a:t> η απεικόνιση του θείου και η αραβική τέχνη είναι ανεικονική.</a:t>
            </a:r>
          </a:p>
          <a:p>
            <a:pPr algn="just">
              <a:buNone/>
            </a:pPr>
            <a:r>
              <a:rPr lang="el-GR" sz="2800" dirty="0" smtClean="0">
                <a:latin typeface="+mj-lt"/>
                <a:ea typeface="Tahoma" pitchFamily="34" charset="0"/>
                <a:cs typeface="Tahoma" pitchFamily="34" charset="0"/>
              </a:rPr>
              <a:t>    Στην διαμόρφωσή της ,λοιπόν, η αραβική τέχνη όπως γνωρίζουμε επηρεάστηκε από την τέχνη της Ανατολής και του Βυζαντίου καθώς και ήταν πολύ σημαντική η προσφορά των Αράβων με τα αραβουργήματα. </a:t>
            </a:r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b="1" dirty="0" smtClean="0">
                <a:solidFill>
                  <a:schemeClr val="accent6">
                    <a:lumMod val="50000"/>
                  </a:schemeClr>
                </a:solidFill>
              </a:rPr>
              <a:t>ΣΧΟΛΙΑΣΜΟΣ ΑΠΟΣΠΑΣΜΑΤΟΣ</a:t>
            </a:r>
            <a:endParaRPr lang="el-GR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5" name="4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l-GR" dirty="0" smtClean="0"/>
              <a:t>Έτσι λοιπόν πιστεύουμε με βάση τα δεδομένα που διαβάσαμε ότι η ισλαμική θρησκεία αξιοποίησε πολλές και διαφορετικές παραδόσεις για εξυπηρετήσει σχεδόν </a:t>
            </a:r>
            <a:r>
              <a:rPr lang="el-GR" dirty="0" err="1" smtClean="0"/>
              <a:t>απολκειστικά</a:t>
            </a:r>
            <a:r>
              <a:rPr lang="el-GR" dirty="0" smtClean="0"/>
              <a:t> τις θρησκευτικές της ανάγκες.</a:t>
            </a:r>
          </a:p>
          <a:p>
            <a:pPr>
              <a:buNone/>
            </a:pPr>
            <a:r>
              <a:rPr lang="el-GR" dirty="0" smtClean="0"/>
              <a:t> Συγκεκριμένα, καλλιεργήθηκε </a:t>
            </a:r>
            <a:r>
              <a:rPr lang="el-GR" dirty="0"/>
              <a:t>ιδιαίτερα η αρχιτεκτονική με τη δημιουργία καταπληκτικών τζαμιών που εξωτερικά έχουν μεγάλη επιρροή από τη βυζαντινή </a:t>
            </a:r>
            <a:r>
              <a:rPr lang="el-GR" dirty="0" smtClean="0"/>
              <a:t>αρχιτεκτονική. Πρόκειται </a:t>
            </a:r>
            <a:r>
              <a:rPr lang="el-GR" dirty="0"/>
              <a:t>για εντυπωσιακά κτίσματα, με μεγάλους τρούλους και πολύχρωμες επιφάνειες με διάφορα σχέδια. Επίσης σημαντική ανάπτυξη είχαν η καλλιγραφία και η </a:t>
            </a:r>
            <a:r>
              <a:rPr lang="el-GR" dirty="0" smtClean="0"/>
              <a:t>μικροτεχνία. </a:t>
            </a:r>
            <a:r>
              <a:rPr lang="el-GR" dirty="0"/>
              <a:t>Πανέμορφες </a:t>
            </a:r>
            <a:r>
              <a:rPr lang="el-GR" dirty="0" smtClean="0"/>
              <a:t>καλλιγραφίες επίσης </a:t>
            </a:r>
            <a:r>
              <a:rPr lang="el-GR" dirty="0"/>
              <a:t>καλύπτουν τους τοίχους των τζαμιών και σε συνδυασμό με τα αραβουργήματα ολοκληρώνουν τον εσωτερικό διάκοσμό τους, ενώ η εικονογραφική αναπαράσταση απουσιάζει </a:t>
            </a:r>
            <a:r>
              <a:rPr lang="el-GR" dirty="0" smtClean="0"/>
              <a:t>εντελώς, όπως εξηγήσαμε προηγουμένως.</a:t>
            </a:r>
            <a:endParaRPr lang="el-GR" dirty="0"/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>
                <a:solidFill>
                  <a:srgbClr val="7030A0"/>
                </a:solidFill>
              </a:rPr>
              <a:t>ΠΗΓΕΣ</a:t>
            </a:r>
            <a:endParaRPr lang="el-GR" b="1" dirty="0">
              <a:solidFill>
                <a:srgbClr val="7030A0"/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000" u="sng" dirty="0">
                <a:hlinkClick r:id="rId2"/>
              </a:rPr>
              <a:t>http://ebooks.edu.gr/modules/ebook/show.php/DSGL-B131/179/1258,4533/</a:t>
            </a:r>
            <a:r>
              <a:rPr lang="el-GR" sz="2000" dirty="0"/>
              <a:t> </a:t>
            </a:r>
          </a:p>
          <a:p>
            <a:r>
              <a:rPr lang="el-GR" sz="2000" u="sng" dirty="0">
                <a:hlinkClick r:id="rId3"/>
              </a:rPr>
              <a:t>http://www.islam.gr/cgi-bin/pages/page3.pl?arlang=greek&amp;arcode=090707231658&amp;argenkat=%D4%EF%20%C9%F3%EB%DC%EC%20-%20%D0%EF%EB%E9%F4%E9%F3%EC%FC%F2</a:t>
            </a:r>
            <a:r>
              <a:rPr lang="el-GR" sz="2000" dirty="0"/>
              <a:t> </a:t>
            </a:r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457538" y="1740107"/>
            <a:ext cx="7001031" cy="447904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t"/>
          <a:lstStyle/>
          <a:p>
            <a:pPr algn="ctr">
              <a:buNone/>
            </a:pPr>
            <a:endParaRPr lang="el-GR" b="1" i="1" u="sng" smtClean="0">
              <a:solidFill>
                <a:srgbClr val="C00000"/>
              </a:solidFill>
            </a:endParaRPr>
          </a:p>
          <a:p>
            <a:pPr algn="ctr">
              <a:buNone/>
            </a:pPr>
            <a:endParaRPr lang="el-GR" b="1" i="1" u="sng" smtClean="0">
              <a:solidFill>
                <a:srgbClr val="C00000"/>
              </a:solidFill>
            </a:endParaRPr>
          </a:p>
          <a:p>
            <a:pPr algn="ctr">
              <a:buNone/>
            </a:pPr>
            <a:r>
              <a:rPr lang="el-GR" b="1" i="1" u="sng" smtClean="0">
                <a:solidFill>
                  <a:srgbClr val="C00000"/>
                </a:solidFill>
              </a:rPr>
              <a:t>ΕΥΧΑΡΙΣΤΟΥΜΕ ΓΙΑ ΤΗΝ ΠΡΟΣΟΧΗ ΠΟΥ ΜΑΣ ΔΕΙΞΑΤΕ</a:t>
            </a:r>
          </a:p>
          <a:p>
            <a:pPr algn="ctr"/>
            <a:endParaRPr lang="el-GR" b="1" i="1" u="sng" smtClean="0">
              <a:solidFill>
                <a:srgbClr val="C00000"/>
              </a:solidFill>
            </a:endParaRPr>
          </a:p>
          <a:p>
            <a:pPr algn="ctr"/>
            <a:endParaRPr lang="el-GR" b="1" i="1" u="sng" smtClean="0">
              <a:solidFill>
                <a:srgbClr val="C00000"/>
              </a:solidFill>
            </a:endParaRPr>
          </a:p>
          <a:p>
            <a:pPr algn="ctr">
              <a:buNone/>
            </a:pPr>
            <a:r>
              <a:rPr lang="el-GR" b="1" i="1" u="sng" smtClean="0">
                <a:solidFill>
                  <a:srgbClr val="002060"/>
                </a:solidFill>
              </a:rPr>
              <a:t>ΟΜΑΔΑ &lt;&lt;ΜΙΚΡΟΙ ΘΕΟΛΟΓΟΙ&gt;&gt;</a:t>
            </a:r>
            <a:endParaRPr lang="el-GR" b="1" i="1" u="sng" dirty="0">
              <a:solidFill>
                <a:srgbClr val="002060"/>
              </a:solidFill>
            </a:endParaRPr>
          </a:p>
        </p:txBody>
      </p:sp>
      <p:pic>
        <p:nvPicPr>
          <p:cNvPr id="8" name="Picture 2" descr="C:\Users\Dimitris\Desktop\ΔΗΜΗΤΡΑ\ΕΙΚΟΝΕΣ\ΕΙΚΟΝΕΣ\ΤΗΑΝΚς.jpeg"/>
          <p:cNvPicPr>
            <a:picLocks noGrp="1" noChangeAspect="1" noChangeArrowheads="1"/>
          </p:cNvPicPr>
          <p:nvPr>
            <p:ph idx="4294967295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067425" y="642938"/>
            <a:ext cx="3076575" cy="204628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85</TotalTime>
  <Words>242</Words>
  <Application>Microsoft Office PowerPoint</Application>
  <PresentationFormat>Προβολή στην οθόνη (4:3)</PresentationFormat>
  <Paragraphs>26</Paragraphs>
  <Slides>6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6</vt:i4>
      </vt:variant>
    </vt:vector>
  </HeadingPairs>
  <TitlesOfParts>
    <vt:vector size="7" baseType="lpstr">
      <vt:lpstr>Θέμα του Office</vt:lpstr>
      <vt:lpstr>IΣΛΑΜ ΙΣΛΑΜΙΚΗ ΤΕΧΝΗ</vt:lpstr>
      <vt:lpstr>ΑΠΟΣΠΑΣΜΑ</vt:lpstr>
      <vt:lpstr>ΣΧΟΛΙΑΣΜΟΣ ΑΠΟΣΠΑΣΜΑΤΟΣ</vt:lpstr>
      <vt:lpstr>ΣΧΟΛΙΑΣΜΟΣ ΑΠΟΣΠΑΣΜΑΤΟΣ</vt:lpstr>
      <vt:lpstr>ΠΗΓΕΣ</vt:lpstr>
      <vt:lpstr>Διαφάνεια 6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IΣΛΑΜ ΙΣΛΑΜΙΚΗ ΤΕΧΝΗ</dc:title>
  <dc:creator>Dimitris Skrekas</dc:creator>
  <cp:lastModifiedBy>Dimitris Skrekas</cp:lastModifiedBy>
  <cp:revision>13</cp:revision>
  <dcterms:created xsi:type="dcterms:W3CDTF">2016-10-22T16:04:12Z</dcterms:created>
  <dcterms:modified xsi:type="dcterms:W3CDTF">2016-12-06T16:28:04Z</dcterms:modified>
</cp:coreProperties>
</file>