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3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5" name="14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Στρογγυλεμένο ορθογώνιο"/>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 Τίτλος"/>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l-GR" smtClean="0"/>
              <a:t>Kλικ για επεξεργασία του τίτλου</a:t>
            </a:r>
            <a:endParaRPr kumimoji="0" lang="en-US"/>
          </a:p>
        </p:txBody>
      </p:sp>
      <p:sp>
        <p:nvSpPr>
          <p:cNvPr id="20" name="19 - Υπότιτλος"/>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19" name="18 - Θέση ημερομηνίας"/>
          <p:cNvSpPr>
            <a:spLocks noGrp="1"/>
          </p:cNvSpPr>
          <p:nvPr>
            <p:ph type="dt" sz="half" idx="10"/>
          </p:nvPr>
        </p:nvSpPr>
        <p:spPr/>
        <p:txBody>
          <a:bodyPr/>
          <a:lstStyle>
            <a:extLst/>
          </a:lstStyle>
          <a:p>
            <a:fld id="{2342CEA3-3058-4D43-AE35-B3DA76CB4003}" type="datetimeFigureOut">
              <a:rPr lang="el-GR" smtClean="0"/>
              <a:pPr/>
              <a:t>21/10/2016</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11" name="10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502920" y="4983480"/>
            <a:ext cx="8183880" cy="1051560"/>
          </a:xfrm>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502920" y="530352"/>
            <a:ext cx="8183880" cy="4187952"/>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21/10/2016</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533404"/>
            <a:ext cx="1981200" cy="5257799"/>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533400" y="533402"/>
            <a:ext cx="5943600" cy="525780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21/10/2016</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502920" y="4983480"/>
            <a:ext cx="8183880" cy="105156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502920" y="530352"/>
            <a:ext cx="8183880" cy="4187952"/>
          </a:xfrm>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21/10/2016</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14" name="13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Στρογγυλεμένο ορθογώνιο"/>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21/10/2016</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2342CEA3-3058-4D43-AE35-B3DA76CB4003}" type="datetimeFigureOut">
              <a:rPr lang="el-GR" smtClean="0"/>
              <a:pPr/>
              <a:t>21/10/2016</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02920" y="4983480"/>
            <a:ext cx="8183880" cy="1051560"/>
          </a:xfrm>
        </p:spPr>
        <p:txBody>
          <a:bodyPr anchor="b"/>
          <a:lstStyle>
            <a:lvl1pPr>
              <a:defRPr b="1"/>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2342CEA3-3058-4D43-AE35-B3DA76CB4003}" type="datetimeFigureOut">
              <a:rPr lang="el-GR" smtClean="0"/>
              <a:pPr/>
              <a:t>21/10/2016</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2342CEA3-3058-4D43-AE35-B3DA76CB4003}" type="datetimeFigureOut">
              <a:rPr lang="el-GR" smtClean="0"/>
              <a:pPr/>
              <a:t>21/10/2016</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Θέση ημερομηνίας"/>
          <p:cNvSpPr>
            <a:spLocks noGrp="1"/>
          </p:cNvSpPr>
          <p:nvPr>
            <p:ph type="dt" sz="half" idx="10"/>
          </p:nvPr>
        </p:nvSpPr>
        <p:spPr/>
        <p:txBody>
          <a:bodyPr/>
          <a:lstStyle>
            <a:extLst/>
          </a:lstStyle>
          <a:p>
            <a:fld id="{2342CEA3-3058-4D43-AE35-B3DA76CB4003}" type="datetimeFigureOut">
              <a:rPr lang="el-GR" smtClean="0"/>
              <a:pPr/>
              <a:t>21/10/2016</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2342CEA3-3058-4D43-AE35-B3DA76CB4003}" type="datetimeFigureOut">
              <a:rPr lang="el-GR" smtClean="0"/>
              <a:pPr/>
              <a:t>21/10/2016</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5" name="14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Στρογγύλεμα μίας γωνίας ορθογωνίου"/>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2342CEA3-3058-4D43-AE35-B3DA76CB4003}" type="datetimeFigureOut">
              <a:rPr lang="el-GR" smtClean="0"/>
              <a:pPr/>
              <a:t>21/10/2016</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
        <p:nvSpPr>
          <p:cNvPr id="3" name="2 - Θέση εικόνας"/>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Στρογγυλεμένο ορθογώνιο"/>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12 - Θέση τίτλου"/>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l-GR" smtClean="0"/>
              <a:t>Kλικ για επεξεργασία του τίτλου</a:t>
            </a:r>
            <a:endParaRPr kumimoji="0" lang="en-US"/>
          </a:p>
        </p:txBody>
      </p:sp>
      <p:sp>
        <p:nvSpPr>
          <p:cNvPr id="4" name="3 - Θέση κειμένου"/>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5" name="24 - Θέση ημερομηνίας"/>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342CEA3-3058-4D43-AE35-B3DA76CB4003}" type="datetimeFigureOut">
              <a:rPr lang="el-GR" smtClean="0"/>
              <a:pPr/>
              <a:t>21/10/2016</a:t>
            </a:fld>
            <a:endParaRPr lang="el-GR"/>
          </a:p>
        </p:txBody>
      </p:sp>
      <p:sp>
        <p:nvSpPr>
          <p:cNvPr id="18" name="17 - Θέση υποσέλιδου"/>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l-GR"/>
          </a:p>
        </p:txBody>
      </p:sp>
      <p:sp>
        <p:nvSpPr>
          <p:cNvPr id="5" name="4 - Θέση αριθμού διαφάνειας"/>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3568" y="1484784"/>
            <a:ext cx="7772400" cy="1828800"/>
          </a:xfrm>
        </p:spPr>
        <p:txBody>
          <a:bodyPr/>
          <a:lstStyle/>
          <a:p>
            <a:r>
              <a:rPr lang="el-GR" dirty="0" smtClean="0"/>
              <a:t>Θ.Ε. Εργασία 3</a:t>
            </a:r>
            <a:endParaRPr lang="el-GR" dirty="0"/>
          </a:p>
        </p:txBody>
      </p:sp>
      <p:sp>
        <p:nvSpPr>
          <p:cNvPr id="3" name="2 - Υπότιτλος"/>
          <p:cNvSpPr>
            <a:spLocks noGrp="1"/>
          </p:cNvSpPr>
          <p:nvPr>
            <p:ph type="subTitle" idx="1"/>
          </p:nvPr>
        </p:nvSpPr>
        <p:spPr/>
        <p:txBody>
          <a:bodyPr>
            <a:normAutofit lnSpcReduction="10000"/>
          </a:bodyPr>
          <a:lstStyle/>
          <a:p>
            <a:r>
              <a:rPr lang="el-GR" dirty="0" smtClean="0"/>
              <a:t>Ορέστης Καρβούνης</a:t>
            </a:r>
          </a:p>
          <a:p>
            <a:r>
              <a:rPr lang="el-GR" dirty="0" smtClean="0"/>
              <a:t>Β1</a:t>
            </a:r>
          </a:p>
          <a:p>
            <a:r>
              <a:rPr lang="el-GR" dirty="0" smtClean="0"/>
              <a:t>Υπεύθυνος καθηγητής: κ. Καπετανάκης</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0"/>
            <a:ext cx="8183880" cy="1051560"/>
          </a:xfrm>
        </p:spPr>
        <p:txBody>
          <a:bodyPr>
            <a:normAutofit fontScale="90000"/>
          </a:bodyPr>
          <a:lstStyle/>
          <a:p>
            <a:pPr algn="ctr"/>
            <a:r>
              <a:rPr lang="el-GR" dirty="0" smtClean="0"/>
              <a:t>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dirty="0" smtClean="0"/>
              <a:t/>
            </a:r>
            <a:br>
              <a:rPr lang="el-GR" dirty="0" smtClean="0"/>
            </a:br>
            <a:r>
              <a:rPr lang="el-GR" dirty="0" smtClean="0"/>
              <a:t>   Άσκηση</a:t>
            </a:r>
            <a:endParaRPr lang="el-GR" dirty="0"/>
          </a:p>
        </p:txBody>
      </p:sp>
      <p:sp>
        <p:nvSpPr>
          <p:cNvPr id="3" name="2 - Θέση περιεχομένου"/>
          <p:cNvSpPr>
            <a:spLocks noGrp="1"/>
          </p:cNvSpPr>
          <p:nvPr>
            <p:ph idx="1"/>
          </p:nvPr>
        </p:nvSpPr>
        <p:spPr>
          <a:xfrm>
            <a:off x="395536" y="1412776"/>
            <a:ext cx="8183880" cy="4187952"/>
          </a:xfrm>
        </p:spPr>
        <p:txBody>
          <a:bodyPr/>
          <a:lstStyle/>
          <a:p>
            <a:r>
              <a:rPr lang="el-GR" dirty="0" smtClean="0"/>
              <a:t>Να βρείτε πληροφορίες για το κίνημα των </a:t>
            </a:r>
            <a:r>
              <a:rPr lang="el-GR" dirty="0" err="1" smtClean="0"/>
              <a:t>Ναζαρινών</a:t>
            </a:r>
            <a:r>
              <a:rPr lang="el-GR" dirty="0" smtClean="0"/>
              <a:t>.</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404664"/>
            <a:ext cx="8183880" cy="1051560"/>
          </a:xfrm>
        </p:spPr>
        <p:txBody>
          <a:bodyPr/>
          <a:lstStyle/>
          <a:p>
            <a:pPr algn="ctr"/>
            <a:r>
              <a:rPr lang="el-GR" dirty="0" smtClean="0"/>
              <a:t>Απάντηση</a:t>
            </a:r>
            <a:endParaRPr lang="el-GR" dirty="0"/>
          </a:p>
        </p:txBody>
      </p:sp>
      <p:sp>
        <p:nvSpPr>
          <p:cNvPr id="3" name="2 - Θέση περιεχομένου"/>
          <p:cNvSpPr>
            <a:spLocks noGrp="1"/>
          </p:cNvSpPr>
          <p:nvPr>
            <p:ph idx="1"/>
          </p:nvPr>
        </p:nvSpPr>
        <p:spPr>
          <a:xfrm>
            <a:off x="467544" y="1556792"/>
            <a:ext cx="8183880" cy="4187952"/>
          </a:xfrm>
        </p:spPr>
        <p:txBody>
          <a:bodyPr>
            <a:normAutofit/>
          </a:bodyPr>
          <a:lstStyle/>
          <a:p>
            <a:pPr>
              <a:buNone/>
            </a:pPr>
            <a:r>
              <a:rPr lang="el-GR" dirty="0" smtClean="0"/>
              <a:t>    </a:t>
            </a:r>
            <a:r>
              <a:rPr lang="el-GR" sz="2000" dirty="0" smtClean="0"/>
              <a:t>Στην Ελλάδα η Ναζαρηνή αγιογραφία (σημειωτέον ότι ονομάστηκε έτσι μάλλον αυθαίρετα λόγω των συχνών αναφορών του κύκλου στον «Ναζωραίο» Ιησού) άντλησε στοιχεία αφενός από την γερμανική σχολή και αφετέρου από την Αδελφότητα των Ιωασαφαίων όπως ονομάστηκε η ομάδα του μοναχού Ιωάσαφ (κατά κόσμον Ιορδάνης Ελεμίνογλους, 1832-1880) η οποία δούλεψε «φυσιοκρατικά» ως το 1927 πάνω από 7.000 φορητές εικόνες, με ελαιογραφία σε μουσαμά, αντίθετα με την παραδοσιακή μέθοδο της αυγοτέμπερας των Βυζαντινών.</a:t>
            </a:r>
            <a:endParaRPr lang="el-GR"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332656"/>
            <a:ext cx="8183880" cy="1051560"/>
          </a:xfrm>
        </p:spPr>
        <p:txBody>
          <a:bodyPr/>
          <a:lstStyle/>
          <a:p>
            <a:pPr algn="ctr"/>
            <a:r>
              <a:rPr lang="el-GR" dirty="0" smtClean="0"/>
              <a:t>Απάντηση</a:t>
            </a:r>
            <a:endParaRPr lang="el-GR" dirty="0"/>
          </a:p>
        </p:txBody>
      </p:sp>
      <p:sp>
        <p:nvSpPr>
          <p:cNvPr id="3" name="2 - Θέση περιεχομένου"/>
          <p:cNvSpPr>
            <a:spLocks noGrp="1"/>
          </p:cNvSpPr>
          <p:nvPr>
            <p:ph idx="1"/>
          </p:nvPr>
        </p:nvSpPr>
        <p:spPr>
          <a:xfrm>
            <a:off x="467544" y="1700808"/>
            <a:ext cx="8183880" cy="4187952"/>
          </a:xfrm>
        </p:spPr>
        <p:txBody>
          <a:bodyPr>
            <a:normAutofit fontScale="55000" lnSpcReduction="20000"/>
          </a:bodyPr>
          <a:lstStyle/>
          <a:p>
            <a:r>
              <a:rPr lang="el-GR" dirty="0" smtClean="0"/>
              <a:t> </a:t>
            </a:r>
            <a:r>
              <a:rPr lang="el-GR" dirty="0" smtClean="0"/>
              <a:t> </a:t>
            </a:r>
            <a:r>
              <a:rPr lang="el-GR" dirty="0" smtClean="0"/>
              <a:t>Πρώτος ακαδημαϊκός Έλληνας εκφραστής του κινήματος στον Ελλαδικό χώρο ήταν στα χρόνια του </a:t>
            </a:r>
            <a:r>
              <a:rPr lang="el-GR" dirty="0" err="1" smtClean="0"/>
              <a:t>Όθωνα</a:t>
            </a:r>
            <a:r>
              <a:rPr lang="el-GR" dirty="0" smtClean="0"/>
              <a:t> ο καθηγητής της Ιστορίας των καλών Τεχνών στο Πολυτεχνείο μεταξύ 1844 και 1863 Γρηγόριος Παπαδόπουλος, ενώ το </a:t>
            </a:r>
            <a:r>
              <a:rPr lang="el-GR" dirty="0" err="1" smtClean="0"/>
              <a:t>νεοαναγεννησιακό</a:t>
            </a:r>
            <a:r>
              <a:rPr lang="el-GR" dirty="0" smtClean="0"/>
              <a:t> αυτό ρεύμα εισήγαγε πιστά στην Ελλάδα ο Γερμανός ζωγράφος </a:t>
            </a:r>
            <a:r>
              <a:rPr lang="el-GR" dirty="0" err="1" smtClean="0"/>
              <a:t>Ludwig</a:t>
            </a:r>
            <a:r>
              <a:rPr lang="el-GR" dirty="0" smtClean="0"/>
              <a:t> </a:t>
            </a:r>
            <a:r>
              <a:rPr lang="el-GR" dirty="0" err="1" smtClean="0"/>
              <a:t>Thiersch</a:t>
            </a:r>
            <a:r>
              <a:rPr lang="el-GR" dirty="0" smtClean="0"/>
              <a:t> (Λουδοβίκος </a:t>
            </a:r>
            <a:r>
              <a:rPr lang="el-GR" dirty="0" err="1" smtClean="0"/>
              <a:t>Θείρσος</a:t>
            </a:r>
            <a:r>
              <a:rPr lang="el-GR" dirty="0" smtClean="0"/>
              <a:t>) ο οποίος δίδαξε ανωτέρα ζωγραφική στο Πολυτεχνείο μεταξύ 1852 και 1855, έχοντας μαθητές μεταξύ άλλων το Σπυρίδωνα </a:t>
            </a:r>
            <a:r>
              <a:rPr lang="el-GR" dirty="0" err="1" smtClean="0"/>
              <a:t>Χατζηγιαννόπουλο</a:t>
            </a:r>
            <a:r>
              <a:rPr lang="el-GR" dirty="0" smtClean="0"/>
              <a:t> και Νικηφόρο Λύτρα. Είχαν προηγηθεί πάντως και άλλοι ζωγράφοι όπως ο Κωνσταντίνος </a:t>
            </a:r>
            <a:r>
              <a:rPr lang="el-GR" dirty="0" err="1" smtClean="0"/>
              <a:t>Φανέλλης</a:t>
            </a:r>
            <a:r>
              <a:rPr lang="el-GR" dirty="0" smtClean="0"/>
              <a:t> με σπουδές στην Φλωρεντία ενώ στα πρώτα χρόνια του 20</a:t>
            </a:r>
            <a:r>
              <a:rPr lang="el-GR" baseline="30000" dirty="0" smtClean="0"/>
              <a:t>ου</a:t>
            </a:r>
            <a:r>
              <a:rPr lang="el-GR" dirty="0" smtClean="0"/>
              <a:t> αιώνα δημιούργησε ο Κωνσταντίνος Αρτέμης.</a:t>
            </a:r>
            <a:br>
              <a:rPr lang="el-GR" dirty="0" smtClean="0"/>
            </a:br>
            <a:r>
              <a:rPr lang="el-GR" dirty="0" smtClean="0"/>
              <a:t>  Ο </a:t>
            </a:r>
            <a:r>
              <a:rPr lang="el-GR" dirty="0" err="1" smtClean="0"/>
              <a:t>Φανέλλης</a:t>
            </a:r>
            <a:r>
              <a:rPr lang="el-GR" dirty="0" smtClean="0"/>
              <a:t> ταξίδεψε από </a:t>
            </a:r>
            <a:r>
              <a:rPr lang="el-GR" dirty="0" err="1" smtClean="0"/>
              <a:t>Άγιον</a:t>
            </a:r>
            <a:r>
              <a:rPr lang="el-GR" dirty="0" smtClean="0"/>
              <a:t> </a:t>
            </a:r>
            <a:r>
              <a:rPr lang="el-GR" dirty="0" err="1" smtClean="0"/>
              <a:t>Ορος</a:t>
            </a:r>
            <a:r>
              <a:rPr lang="el-GR" dirty="0" smtClean="0"/>
              <a:t> μέχρι Παλαιστίνη και από Ιταλία μέχρι Βαυαρία προτού έλθει στην ηπειρωτική Ελλάδα και γίνει ο «εισαγωγέας» της </a:t>
            </a:r>
            <a:r>
              <a:rPr lang="el-GR" dirty="0" err="1" smtClean="0"/>
              <a:t>δυτικίζουσας</a:t>
            </a:r>
            <a:r>
              <a:rPr lang="el-GR" dirty="0" smtClean="0"/>
              <a:t> τεχνοτροπίας φιλοτεχνώντας μετά το 1830 φορητές εικόνες.</a:t>
            </a:r>
            <a:br>
              <a:rPr lang="el-GR" dirty="0" smtClean="0"/>
            </a:br>
            <a:r>
              <a:rPr lang="el-GR" dirty="0" smtClean="0"/>
              <a:t>Το κίνημα των </a:t>
            </a:r>
            <a:r>
              <a:rPr lang="el-GR" dirty="0" err="1" smtClean="0"/>
              <a:t>Ναζαρηνών</a:t>
            </a:r>
            <a:r>
              <a:rPr lang="el-GR" dirty="0" smtClean="0"/>
              <a:t> στόχευσε στην τεχνική βελτίωση της βυζαντινής τέχνης, παραμερίζοντας την αυγοτέμπερα και τη δισδιάστατη ζωγραφική της παράδοσης και εισάγοντας την τρισδιάστατη ελαιογραφία και την φυσιοκρατική απόδοση των μορφών, με έμφαση στην ανθρωποκεντρική τέχνη της Δύσης αντί της υπερβατικής βυζαντινής τεχνοτροπίας, προκειμένου να προκαλέσουν στον πιστό συγκίνηση και μεταβάλλοντας την πίστη σε συναίσθημα..</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620688"/>
            <a:ext cx="8183880" cy="1051560"/>
          </a:xfrm>
        </p:spPr>
        <p:txBody>
          <a:bodyPr/>
          <a:lstStyle/>
          <a:p>
            <a:pPr algn="ctr"/>
            <a:r>
              <a:rPr lang="el-GR" dirty="0" smtClean="0"/>
              <a:t>Απάντηση</a:t>
            </a:r>
            <a:endParaRPr lang="el-GR" dirty="0"/>
          </a:p>
        </p:txBody>
      </p:sp>
      <p:sp>
        <p:nvSpPr>
          <p:cNvPr id="3" name="2 - Θέση περιεχομένου"/>
          <p:cNvSpPr>
            <a:spLocks noGrp="1"/>
          </p:cNvSpPr>
          <p:nvPr>
            <p:ph idx="1"/>
          </p:nvPr>
        </p:nvSpPr>
        <p:spPr>
          <a:xfrm>
            <a:off x="467544" y="1772816"/>
            <a:ext cx="8183880" cy="4187952"/>
          </a:xfrm>
        </p:spPr>
        <p:txBody>
          <a:bodyPr>
            <a:normAutofit fontScale="70000" lnSpcReduction="20000"/>
          </a:bodyPr>
          <a:lstStyle/>
          <a:p>
            <a:r>
              <a:rPr lang="en-US" dirty="0" smtClean="0"/>
              <a:t>  </a:t>
            </a:r>
            <a:r>
              <a:rPr lang="en-US" sz="2600" dirty="0" smtClean="0"/>
              <a:t>  </a:t>
            </a:r>
            <a:r>
              <a:rPr lang="el-GR" sz="2600" dirty="0" smtClean="0"/>
              <a:t>Δείγματα </a:t>
            </a:r>
            <a:r>
              <a:rPr lang="el-GR" sz="2600" dirty="0" err="1" smtClean="0"/>
              <a:t>Ναζαρηνής</a:t>
            </a:r>
            <a:r>
              <a:rPr lang="el-GR" sz="2600" dirty="0" smtClean="0"/>
              <a:t> αγιογραφίας συναντάμε στον Άγιο Γεώργιο </a:t>
            </a:r>
            <a:r>
              <a:rPr lang="el-GR" sz="2600" dirty="0" err="1" smtClean="0"/>
              <a:t>Καρύτση</a:t>
            </a:r>
            <a:r>
              <a:rPr lang="el-GR" sz="2600" dirty="0" smtClean="0"/>
              <a:t>, την Αγία Φωτεινή στη Νέα Σμύρνη , στον Άγιο Αθανάσιο Μυτιλήνης και αλλού.</a:t>
            </a:r>
            <a:br>
              <a:rPr lang="el-GR" sz="2600" dirty="0" smtClean="0"/>
            </a:br>
            <a:r>
              <a:rPr lang="el-GR" sz="2600" dirty="0" smtClean="0"/>
              <a:t>Χρειάστηκε να αντλήσει έμπνευση από το </a:t>
            </a:r>
            <a:r>
              <a:rPr lang="el-GR" sz="2600" dirty="0" err="1" smtClean="0"/>
              <a:t>Άγιον</a:t>
            </a:r>
            <a:r>
              <a:rPr lang="el-GR" sz="2600" dirty="0" smtClean="0"/>
              <a:t> Όρος που έπαιξε ρόλο θεματοφύλακα της Βυζαντινής και Μεταβυζαντινής αγιογραφικής παράδοσης μια ομάδα επιφανών ζωγράφων, όπως οι Φώτης </a:t>
            </a:r>
            <a:r>
              <a:rPr lang="el-GR" sz="2600" dirty="0" err="1" smtClean="0"/>
              <a:t>Κόντογλου</a:t>
            </a:r>
            <a:r>
              <a:rPr lang="el-GR" sz="2600" dirty="0" smtClean="0"/>
              <a:t>, Γιάννης Τσαρούχης, Νίκος Εγγονόπουλος, Σπύρος </a:t>
            </a:r>
            <a:r>
              <a:rPr lang="el-GR" sz="2600" dirty="0" err="1" smtClean="0"/>
              <a:t>Παπαλουκάς</a:t>
            </a:r>
            <a:r>
              <a:rPr lang="el-GR" sz="2600" dirty="0" smtClean="0"/>
              <a:t> και άλλοι για να επικρατήσει ξανά η «ελληνικότητα» της βυζαντινής αγιογραφίας. Με αποτέλεσμα οι </a:t>
            </a:r>
            <a:r>
              <a:rPr lang="el-GR" sz="2600" dirty="0" err="1" smtClean="0"/>
              <a:t>Ναζαρηνοί</a:t>
            </a:r>
            <a:r>
              <a:rPr lang="el-GR" sz="2600" dirty="0" smtClean="0"/>
              <a:t> να θεωρούνται από πολλούς κάτι σαν «ξένο σώμα» στην ελληνική αγιογραφία  ή ως «παρένθεση» αν όχι -για κάποιους ιδιαίτερα φανατικούς- και «Δούρειος Ίππος» της Καθολικής Δύσης.</a:t>
            </a:r>
            <a:br>
              <a:rPr lang="el-GR" sz="2600" dirty="0" smtClean="0"/>
            </a:br>
            <a:r>
              <a:rPr lang="el-GR" sz="2600" dirty="0" smtClean="0"/>
              <a:t>Μεταξύ των πιο διάσημων Ελλήνων καλλιτεχνών που δεν είναι ευρέως γνωστό ότι υπήρξαν και </a:t>
            </a:r>
            <a:r>
              <a:rPr lang="el-GR" sz="2600" dirty="0" err="1" smtClean="0"/>
              <a:t>Ναζαρηνοί</a:t>
            </a:r>
            <a:r>
              <a:rPr lang="el-GR" sz="2600" dirty="0" smtClean="0"/>
              <a:t> αγιογράφοι, ήταν και ο Κωνσταντίνος Παρθένης. Έργο του είναι ο εικονιζόμενος «</a:t>
            </a:r>
            <a:r>
              <a:rPr lang="el-GR" sz="2600" dirty="0" err="1" smtClean="0"/>
              <a:t>Ανιστάμενος</a:t>
            </a:r>
            <a:r>
              <a:rPr lang="el-GR" sz="2600" dirty="0" smtClean="0"/>
              <a:t> Χριστός» μια φορητή εικόνα – ελαιογραφία σε ξύλο του 1904.</a:t>
            </a:r>
            <a:endParaRPr lang="el-GR" dirty="0" smtClean="0"/>
          </a:p>
          <a:p>
            <a:pPr>
              <a:buNone/>
            </a:pPr>
            <a:endParaRPr lang="el-GR"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Άποψη">
  <a:themeElements>
    <a:clrScheme name="Άποψη">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Άποψη">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Άποψη">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36</TotalTime>
  <Words>232</Words>
  <Application>Microsoft Office PowerPoint</Application>
  <PresentationFormat>Προβολή στην οθόνη (4:3)</PresentationFormat>
  <Paragraphs>12</Paragraphs>
  <Slides>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vt:i4>
      </vt:variant>
    </vt:vector>
  </HeadingPairs>
  <TitlesOfParts>
    <vt:vector size="6" baseType="lpstr">
      <vt:lpstr>Άποψη</vt:lpstr>
      <vt:lpstr>Θ.Ε. Εργασία 3</vt:lpstr>
      <vt:lpstr>         Άσκηση</vt:lpstr>
      <vt:lpstr>Απάντηση</vt:lpstr>
      <vt:lpstr>Απάντηση</vt:lpstr>
      <vt:lpstr>Απάντηση</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Θ.Ε. Εργασία 3</dc:title>
  <dc:creator>Σίσσυ</dc:creator>
  <cp:lastModifiedBy>Σίσσυ</cp:lastModifiedBy>
  <cp:revision>7</cp:revision>
  <dcterms:created xsi:type="dcterms:W3CDTF">2016-10-19T12:46:25Z</dcterms:created>
  <dcterms:modified xsi:type="dcterms:W3CDTF">2016-10-20T21:06:33Z</dcterms:modified>
</cp:coreProperties>
</file>