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4" r:id="rId5"/>
    <p:sldId id="262" r:id="rId6"/>
    <p:sldId id="265" r:id="rId7"/>
    <p:sldId id="259" r:id="rId8"/>
    <p:sldId id="261" r:id="rId9"/>
    <p:sldId id="260" r:id="rId10"/>
    <p:sldId id="266" r:id="rId11"/>
    <p:sldId id="263"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0000"/>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382"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ED86CF1-837B-4941-BAD4-586E315CFE9B}"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3BA0DBC-058A-4845-A978-83D545BA04CF}" type="datetimeFigureOut">
              <a:rPr lang="el-GR" smtClean="0"/>
              <a:t>19/10/2016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ED86CF1-837B-4941-BAD4-586E315CFE9B}" type="slidenum">
              <a:rPr lang="el-GR" smtClean="0"/>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3BA0DBC-058A-4845-A978-83D545BA04CF}" type="datetimeFigureOut">
              <a:rPr lang="el-GR" smtClean="0"/>
              <a:t>19/10/2016</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ED86CF1-837B-4941-BAD4-586E315CFE9B}" type="slidenum">
              <a:rPr lang="el-GR" smtClean="0"/>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836712"/>
            <a:ext cx="7772400" cy="1470025"/>
          </a:xfrm>
        </p:spPr>
        <p:txBody>
          <a:bodyPr>
            <a:noAutofit/>
          </a:bodyPr>
          <a:lstStyle/>
          <a:p>
            <a:pPr algn="ctr"/>
            <a:r>
              <a:rPr lang="el-GR" sz="5400" b="1" dirty="0" smtClean="0"/>
              <a:t>Τα βασικά δόγματα της ορθοδοξίας</a:t>
            </a:r>
            <a:endParaRPr lang="el-GR" sz="5400" b="1" dirty="0"/>
          </a:p>
        </p:txBody>
      </p:sp>
      <p:sp>
        <p:nvSpPr>
          <p:cNvPr id="3" name="2 - Υπότιτλος"/>
          <p:cNvSpPr>
            <a:spLocks noGrp="1"/>
          </p:cNvSpPr>
          <p:nvPr>
            <p:ph type="subTitle" idx="1"/>
          </p:nvPr>
        </p:nvSpPr>
        <p:spPr>
          <a:xfrm>
            <a:off x="395536" y="2636912"/>
            <a:ext cx="8748464" cy="2448272"/>
          </a:xfrm>
        </p:spPr>
        <p:txBody>
          <a:bodyPr>
            <a:normAutofit fontScale="25000" lnSpcReduction="20000"/>
          </a:bodyPr>
          <a:lstStyle/>
          <a:p>
            <a:pPr algn="l"/>
            <a:r>
              <a:rPr lang="el-GR" sz="11200" b="1" dirty="0" smtClean="0">
                <a:solidFill>
                  <a:schemeClr val="tx1"/>
                </a:solidFill>
                <a:latin typeface="Kievit Offc Pro" pitchFamily="34" charset="0"/>
                <a:cs typeface="Lucida Sans Unicode" pitchFamily="34" charset="0"/>
              </a:rPr>
              <a:t>Έτος: 2016-2017</a:t>
            </a:r>
          </a:p>
          <a:p>
            <a:pPr algn="l"/>
            <a:endParaRPr lang="el-GR" sz="11200" b="1" dirty="0" smtClean="0">
              <a:solidFill>
                <a:schemeClr val="tx1"/>
              </a:solidFill>
              <a:latin typeface="Kievit Offc Pro" pitchFamily="34" charset="0"/>
              <a:cs typeface="Lucida Sans Unicode" pitchFamily="34" charset="0"/>
            </a:endParaRPr>
          </a:p>
          <a:p>
            <a:pPr algn="l"/>
            <a:r>
              <a:rPr lang="el-GR" sz="11200" b="1" dirty="0" smtClean="0">
                <a:solidFill>
                  <a:schemeClr val="tx1"/>
                </a:solidFill>
                <a:latin typeface="Kievit Offc Pro" pitchFamily="34" charset="0"/>
                <a:cs typeface="Lucida Sans Unicode" pitchFamily="34" charset="0"/>
              </a:rPr>
              <a:t>Τμήμα: Γ’2</a:t>
            </a:r>
          </a:p>
          <a:p>
            <a:pPr algn="l"/>
            <a:endParaRPr lang="el-GR" sz="11200" b="1" dirty="0" smtClean="0">
              <a:solidFill>
                <a:schemeClr val="tx1"/>
              </a:solidFill>
              <a:latin typeface="Kievit Offc Pro" pitchFamily="34" charset="0"/>
              <a:cs typeface="Lucida Sans Unicode" pitchFamily="34" charset="0"/>
            </a:endParaRPr>
          </a:p>
          <a:p>
            <a:pPr algn="l"/>
            <a:r>
              <a:rPr lang="el-GR" sz="11200" b="1" dirty="0" smtClean="0">
                <a:solidFill>
                  <a:schemeClr val="tx1"/>
                </a:solidFill>
                <a:latin typeface="Kievit Offc Pro" pitchFamily="34" charset="0"/>
                <a:cs typeface="Lucida Sans Unicode" pitchFamily="34" charset="0"/>
              </a:rPr>
              <a:t>Μαρασλίδου Δανάη Μαρία</a:t>
            </a:r>
          </a:p>
          <a:p>
            <a:pPr algn="l"/>
            <a:endParaRPr lang="el-GR" sz="11200" b="1" dirty="0" smtClean="0">
              <a:solidFill>
                <a:schemeClr val="tx1"/>
              </a:solidFill>
              <a:latin typeface="Kievit Offc Pro" pitchFamily="34" charset="0"/>
              <a:cs typeface="Lucida Sans Unicode" pitchFamily="34" charset="0"/>
            </a:endParaRPr>
          </a:p>
          <a:p>
            <a:pPr algn="l"/>
            <a:r>
              <a:rPr lang="el-GR" sz="11200" b="1" dirty="0" smtClean="0">
                <a:solidFill>
                  <a:schemeClr val="tx1"/>
                </a:solidFill>
                <a:latin typeface="Kievit Offc Pro" pitchFamily="34" charset="0"/>
                <a:cs typeface="Lucida Sans Unicode" pitchFamily="34" charset="0"/>
              </a:rPr>
              <a:t>Πρότυπο Γυμνάσιο Ευαγγελικής Σχολής Ν. Σμύρνης</a:t>
            </a:r>
          </a:p>
          <a:p>
            <a:pPr algn="l"/>
            <a:endParaRPr lang="el-GR" sz="11200" b="1" dirty="0" smtClean="0">
              <a:solidFill>
                <a:schemeClr val="tx1"/>
              </a:solidFill>
              <a:latin typeface="Kievit Offc Pro" pitchFamily="34" charset="0"/>
              <a:cs typeface="Lucida Sans Unicode" pitchFamily="34" charset="0"/>
            </a:endParaRPr>
          </a:p>
          <a:p>
            <a:pPr algn="l"/>
            <a:r>
              <a:rPr lang="el-GR" sz="11200" b="1" dirty="0" smtClean="0">
                <a:solidFill>
                  <a:schemeClr val="tx1"/>
                </a:solidFill>
                <a:latin typeface="Kievit Offc Pro" pitchFamily="34" charset="0"/>
                <a:cs typeface="Lucida Sans Unicode" pitchFamily="34" charset="0"/>
              </a:rPr>
              <a:t>Υπεύθυνος καθηγητής: κ. Καπετανάκης</a:t>
            </a:r>
          </a:p>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Αποτέλεσμα εικόνας για αγια τριαδα εικονες"/>
          <p:cNvPicPr>
            <a:picLocks noChangeAspect="1" noChangeArrowheads="1"/>
          </p:cNvPicPr>
          <p:nvPr/>
        </p:nvPicPr>
        <p:blipFill>
          <a:blip r:embed="rId2" cstate="print"/>
          <a:srcRect/>
          <a:stretch>
            <a:fillRect/>
          </a:stretch>
        </p:blipFill>
        <p:spPr bwMode="auto">
          <a:xfrm>
            <a:off x="2123728" y="260648"/>
            <a:ext cx="4464496" cy="632470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1475" y="2967335"/>
            <a:ext cx="8081058" cy="1569660"/>
          </a:xfrm>
          <a:prstGeom prst="rect">
            <a:avLst/>
          </a:prstGeom>
          <a:noFill/>
        </p:spPr>
        <p:txBody>
          <a:bodyPr wrap="none" lIns="91440" tIns="45720" rIns="91440" bIns="45720">
            <a:spAutoFit/>
          </a:bodyPr>
          <a:lstStyle/>
          <a:p>
            <a:pPr algn="ctr"/>
            <a:r>
              <a:rPr lang="el-GR" sz="9600" b="1" dirty="0" smtClean="0">
                <a:ln w="18000">
                  <a:solidFill>
                    <a:schemeClr val="bg1"/>
                  </a:solidFill>
                  <a:prstDash val="solid"/>
                  <a:miter lim="800000"/>
                </a:ln>
                <a:solidFill>
                  <a:schemeClr val="accent4"/>
                </a:solidFill>
                <a:effectLst>
                  <a:outerShdw blurRad="25500" dist="23000" dir="7020000" algn="tl">
                    <a:srgbClr val="000000">
                      <a:alpha val="50000"/>
                    </a:srgbClr>
                  </a:outerShdw>
                </a:effectLst>
                <a:latin typeface="Comic Sans MS" pitchFamily="66" charset="0"/>
              </a:rPr>
              <a:t>ΕΥΧΑΡΙΣΤΩ!</a:t>
            </a:r>
            <a:endParaRPr lang="el-GR" sz="9600" b="1" cap="none" spc="0" dirty="0">
              <a:ln w="18000">
                <a:solidFill>
                  <a:schemeClr val="bg1"/>
                </a:solidFill>
                <a:prstDash val="solid"/>
                <a:miter lim="800000"/>
              </a:ln>
              <a:solidFill>
                <a:schemeClr val="accent4"/>
              </a:solidFill>
              <a:effectLst>
                <a:outerShdw blurRad="25500" dist="23000" dir="7020000" algn="tl">
                  <a:srgbClr val="000000">
                    <a:alpha val="50000"/>
                  </a:srgbClr>
                </a:outerShdw>
              </a:effectLst>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475656" y="260648"/>
            <a:ext cx="8305800" cy="1143000"/>
          </a:xfrm>
        </p:spPr>
        <p:txBody>
          <a:bodyPr/>
          <a:lstStyle/>
          <a:p>
            <a:r>
              <a:rPr lang="el-GR" dirty="0" smtClean="0"/>
              <a:t>Ορισμός:</a:t>
            </a:r>
            <a:endParaRPr lang="el-GR" dirty="0"/>
          </a:p>
        </p:txBody>
      </p:sp>
      <p:sp>
        <p:nvSpPr>
          <p:cNvPr id="3" name="2 - Ορθογώνιο"/>
          <p:cNvSpPr/>
          <p:nvPr/>
        </p:nvSpPr>
        <p:spPr>
          <a:xfrm>
            <a:off x="395536" y="1628800"/>
            <a:ext cx="8388424" cy="3539430"/>
          </a:xfrm>
          <a:prstGeom prst="rect">
            <a:avLst/>
          </a:prstGeom>
        </p:spPr>
        <p:txBody>
          <a:bodyPr wrap="square">
            <a:spAutoFit/>
          </a:bodyPr>
          <a:lstStyle/>
          <a:p>
            <a:r>
              <a:rPr lang="el-GR" sz="2800" b="1" dirty="0">
                <a:solidFill>
                  <a:srgbClr val="B80000"/>
                </a:solidFill>
                <a:latin typeface="Arial" pitchFamily="34" charset="0"/>
                <a:cs typeface="Arial" pitchFamily="34" charset="0"/>
              </a:rPr>
              <a:t>Η λέξη ''δόγμα'' προέρχεται από το ρήμα '</a:t>
            </a:r>
            <a:r>
              <a:rPr lang="el-GR" sz="2800" b="1" dirty="0" smtClean="0">
                <a:solidFill>
                  <a:srgbClr val="B80000"/>
                </a:solidFill>
                <a:latin typeface="Arial" pitchFamily="34" charset="0"/>
                <a:cs typeface="Arial" pitchFamily="34" charset="0"/>
              </a:rPr>
              <a:t>'</a:t>
            </a:r>
            <a:r>
              <a:rPr lang="el-GR" sz="2800" b="1" dirty="0" err="1" smtClean="0">
                <a:solidFill>
                  <a:srgbClr val="B80000"/>
                </a:solidFill>
                <a:latin typeface="Arial" pitchFamily="34" charset="0"/>
                <a:cs typeface="Arial" pitchFamily="34" charset="0"/>
              </a:rPr>
              <a:t>δοκέω</a:t>
            </a:r>
            <a:r>
              <a:rPr lang="el-GR" sz="2800" b="1" dirty="0" smtClean="0">
                <a:solidFill>
                  <a:srgbClr val="B80000"/>
                </a:solidFill>
                <a:latin typeface="Arial" pitchFamily="34" charset="0"/>
                <a:cs typeface="Arial" pitchFamily="34" charset="0"/>
              </a:rPr>
              <a:t> -</a:t>
            </a:r>
            <a:r>
              <a:rPr lang="el-GR" sz="2800" b="1" dirty="0">
                <a:solidFill>
                  <a:srgbClr val="B80000"/>
                </a:solidFill>
                <a:latin typeface="Arial" pitchFamily="34" charset="0"/>
                <a:cs typeface="Arial" pitchFamily="34" charset="0"/>
              </a:rPr>
              <a:t>ώ'' (έχω τη γνώμη, νομίζω, κρίνω καλό) και σημαίνει απόφαση, επίσημη και αυθεντική γνώμη. Στη Θεολογία δόγματα είναι οι αλήθειες της πίστεως που πηγάζουν από την Αγία Γραφή και αναπτύσσονται μέσα στην παράδοση της Εκκλησίας με την καθοδήγηση του Αγίου Πνεύματος</a:t>
            </a:r>
            <a:r>
              <a:rPr lang="el-GR" sz="2800" b="1" dirty="0" smtClean="0">
                <a:solidFill>
                  <a:srgbClr val="B80000"/>
                </a:solidFill>
                <a:latin typeface="Arial" pitchFamily="34" charset="0"/>
                <a:cs typeface="Arial" pitchFamily="34"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412776"/>
            <a:ext cx="8064896" cy="4093428"/>
          </a:xfrm>
          <a:prstGeom prst="rect">
            <a:avLst/>
          </a:prstGeom>
        </p:spPr>
        <p:txBody>
          <a:bodyPr wrap="square">
            <a:spAutoFit/>
          </a:bodyPr>
          <a:lstStyle/>
          <a:p>
            <a:r>
              <a:rPr lang="el-GR" sz="2800" b="1" dirty="0" smtClean="0">
                <a:solidFill>
                  <a:srgbClr val="B80000"/>
                </a:solidFill>
                <a:latin typeface="Arial" pitchFamily="34" charset="0"/>
                <a:cs typeface="Arial" pitchFamily="34" charset="0"/>
              </a:rPr>
              <a:t>Υπό την έννοια αυτή δόγματα είναι:</a:t>
            </a:r>
          </a:p>
          <a:p>
            <a:endParaRPr lang="el-GR" sz="2800" b="1" dirty="0" smtClean="0">
              <a:solidFill>
                <a:srgbClr val="B80000"/>
              </a:solidFill>
              <a:latin typeface="Arial" pitchFamily="34" charset="0"/>
              <a:cs typeface="Arial" pitchFamily="34" charset="0"/>
            </a:endParaRPr>
          </a:p>
          <a:p>
            <a:r>
              <a:rPr lang="el-GR" sz="2800" b="1" dirty="0" smtClean="0">
                <a:solidFill>
                  <a:srgbClr val="B80000"/>
                </a:solidFill>
                <a:latin typeface="Arial" pitchFamily="34" charset="0"/>
                <a:cs typeface="Arial" pitchFamily="34" charset="0"/>
              </a:rPr>
              <a:t>α) όλες οι αλήθειες που πηγάζουν από την Αγία Γραφή και αναπτύσσονται μέσα στην Παράδοση της Εκκλησίας</a:t>
            </a:r>
          </a:p>
          <a:p>
            <a:endParaRPr lang="el-GR" sz="2800" b="1" dirty="0" smtClean="0">
              <a:solidFill>
                <a:srgbClr val="B80000"/>
              </a:solidFill>
              <a:latin typeface="Arial" pitchFamily="34" charset="0"/>
              <a:cs typeface="Arial" pitchFamily="34" charset="0"/>
            </a:endParaRPr>
          </a:p>
          <a:p>
            <a:r>
              <a:rPr lang="el-GR" sz="2800" b="1" dirty="0" smtClean="0">
                <a:solidFill>
                  <a:srgbClr val="B80000"/>
                </a:solidFill>
                <a:latin typeface="Arial" pitchFamily="34" charset="0"/>
                <a:cs typeface="Arial" pitchFamily="34" charset="0"/>
              </a:rPr>
              <a:t>β) οι αποφάσεις των Οικουμενικών Συνόδων που αναφέρονται σε θέματα πίστεως.</a:t>
            </a:r>
            <a:endParaRPr lang="el-GR" sz="2800" dirty="0" smtClean="0">
              <a:solidFill>
                <a:srgbClr val="B80000"/>
              </a:solidFill>
              <a:latin typeface="Arial" pitchFamily="34" charset="0"/>
              <a:cs typeface="Arial" pitchFamily="34" charset="0"/>
            </a:endParaRPr>
          </a:p>
          <a:p>
            <a:r>
              <a:rPr lang="el-GR" dirty="0" smtClean="0"/>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Αποτέλεσμα εικόνας για ΟΡΘΟΔΟΞΙΑ ΣΤΑΥΡΟΣ"/>
          <p:cNvPicPr>
            <a:picLocks noChangeAspect="1" noChangeArrowheads="1"/>
          </p:cNvPicPr>
          <p:nvPr/>
        </p:nvPicPr>
        <p:blipFill>
          <a:blip r:embed="rId2" cstate="print"/>
          <a:srcRect/>
          <a:stretch>
            <a:fillRect/>
          </a:stretch>
        </p:blipFill>
        <p:spPr bwMode="auto">
          <a:xfrm rot="995044">
            <a:off x="2480307" y="902246"/>
            <a:ext cx="2247931" cy="5349091"/>
          </a:xfrm>
          <a:prstGeom prst="rect">
            <a:avLst/>
          </a:prstGeom>
          <a:noFill/>
          <a:effectLst>
            <a:innerShdw blurRad="63500" dist="50800">
              <a:prstClr val="black">
                <a:alpha val="50000"/>
              </a:prstClr>
            </a:inn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988840"/>
            <a:ext cx="8388424" cy="4308872"/>
          </a:xfrm>
          <a:prstGeom prst="rect">
            <a:avLst/>
          </a:prstGeom>
        </p:spPr>
        <p:txBody>
          <a:bodyPr wrap="square">
            <a:spAutoFit/>
          </a:bodyPr>
          <a:lstStyle/>
          <a:p>
            <a:pPr marL="342900" indent="-342900"/>
            <a:r>
              <a:rPr lang="el-GR" sz="3200" dirty="0" smtClean="0">
                <a:solidFill>
                  <a:schemeClr val="accent4">
                    <a:lumMod val="95000"/>
                  </a:schemeClr>
                </a:solidFill>
              </a:rPr>
              <a:t> 1. Η </a:t>
            </a:r>
            <a:r>
              <a:rPr lang="el-GR" sz="3200" dirty="0">
                <a:solidFill>
                  <a:schemeClr val="accent4">
                    <a:lumMod val="95000"/>
                  </a:schemeClr>
                </a:solidFill>
              </a:rPr>
              <a:t>πίστη και λατρεία της Αγίας Τριάδος (Πατρός, Υιού, Αγ. Πνεύματος</a:t>
            </a:r>
            <a:r>
              <a:rPr lang="el-GR" sz="3200" dirty="0" smtClean="0">
                <a:solidFill>
                  <a:schemeClr val="accent4">
                    <a:lumMod val="95000"/>
                  </a:schemeClr>
                </a:solidFill>
              </a:rPr>
              <a:t>)</a:t>
            </a:r>
          </a:p>
          <a:p>
            <a:pPr marL="342900" indent="-342900"/>
            <a:r>
              <a:rPr lang="el-GR" sz="3200" dirty="0" smtClean="0">
                <a:solidFill>
                  <a:schemeClr val="accent4">
                    <a:lumMod val="95000"/>
                  </a:schemeClr>
                </a:solidFill>
              </a:rPr>
              <a:t> </a:t>
            </a:r>
            <a:r>
              <a:rPr lang="el-GR" sz="3200" dirty="0">
                <a:solidFill>
                  <a:schemeClr val="accent4">
                    <a:lumMod val="95000"/>
                  </a:schemeClr>
                </a:solidFill>
              </a:rPr>
              <a:t>2. Η θεϊκή φύση του Ιησού </a:t>
            </a:r>
            <a:r>
              <a:rPr lang="el-GR" sz="3200" dirty="0" smtClean="0">
                <a:solidFill>
                  <a:schemeClr val="accent4">
                    <a:lumMod val="95000"/>
                  </a:schemeClr>
                </a:solidFill>
              </a:rPr>
              <a:t>Χριστού</a:t>
            </a:r>
          </a:p>
          <a:p>
            <a:pPr marL="342900" indent="-342900"/>
            <a:r>
              <a:rPr lang="el-GR" sz="3200" dirty="0" smtClean="0">
                <a:solidFill>
                  <a:schemeClr val="accent4">
                    <a:lumMod val="95000"/>
                  </a:schemeClr>
                </a:solidFill>
              </a:rPr>
              <a:t> </a:t>
            </a:r>
            <a:r>
              <a:rPr lang="el-GR" sz="3200" dirty="0">
                <a:solidFill>
                  <a:schemeClr val="accent4">
                    <a:lumMod val="95000"/>
                  </a:schemeClr>
                </a:solidFill>
              </a:rPr>
              <a:t>3. Η ανθρώπινη φύση του Ιησού </a:t>
            </a:r>
            <a:r>
              <a:rPr lang="el-GR" sz="3200" dirty="0" smtClean="0">
                <a:solidFill>
                  <a:schemeClr val="accent4">
                    <a:lumMod val="95000"/>
                  </a:schemeClr>
                </a:solidFill>
              </a:rPr>
              <a:t>Χριστού</a:t>
            </a:r>
          </a:p>
          <a:p>
            <a:pPr marL="342900" indent="-342900"/>
            <a:r>
              <a:rPr lang="el-GR" sz="3200" dirty="0" smtClean="0">
                <a:solidFill>
                  <a:schemeClr val="accent4">
                    <a:lumMod val="95000"/>
                  </a:schemeClr>
                </a:solidFill>
              </a:rPr>
              <a:t> </a:t>
            </a:r>
            <a:r>
              <a:rPr lang="el-GR" sz="3200" dirty="0">
                <a:solidFill>
                  <a:schemeClr val="accent4">
                    <a:lumMod val="95000"/>
                  </a:schemeClr>
                </a:solidFill>
              </a:rPr>
              <a:t>4. Το αειπάρθενο της </a:t>
            </a:r>
            <a:r>
              <a:rPr lang="el-GR" sz="3200" dirty="0" smtClean="0">
                <a:solidFill>
                  <a:schemeClr val="accent4">
                    <a:lumMod val="95000"/>
                  </a:schemeClr>
                </a:solidFill>
              </a:rPr>
              <a:t>Θεοτόκου</a:t>
            </a:r>
          </a:p>
          <a:p>
            <a:pPr marL="342900" indent="-342900"/>
            <a:r>
              <a:rPr lang="el-GR" sz="3200" dirty="0" smtClean="0">
                <a:solidFill>
                  <a:schemeClr val="accent4">
                    <a:lumMod val="95000"/>
                  </a:schemeClr>
                </a:solidFill>
              </a:rPr>
              <a:t> </a:t>
            </a:r>
            <a:r>
              <a:rPr lang="el-GR" sz="3200" dirty="0">
                <a:solidFill>
                  <a:schemeClr val="accent4">
                    <a:lumMod val="95000"/>
                  </a:schemeClr>
                </a:solidFill>
              </a:rPr>
              <a:t>5. Η προσκύνηση των Αγίων </a:t>
            </a:r>
            <a:r>
              <a:rPr lang="el-GR" sz="3200" dirty="0" smtClean="0">
                <a:solidFill>
                  <a:schemeClr val="accent4">
                    <a:lumMod val="95000"/>
                  </a:schemeClr>
                </a:solidFill>
              </a:rPr>
              <a:t>Εικόνων</a:t>
            </a:r>
          </a:p>
          <a:p>
            <a:pPr marL="342900" indent="-342900"/>
            <a:r>
              <a:rPr lang="el-GR" sz="3200" dirty="0" smtClean="0">
                <a:solidFill>
                  <a:schemeClr val="accent4">
                    <a:lumMod val="95000"/>
                  </a:schemeClr>
                </a:solidFill>
              </a:rPr>
              <a:t> </a:t>
            </a:r>
            <a:r>
              <a:rPr lang="el-GR" sz="3200" dirty="0">
                <a:solidFill>
                  <a:schemeClr val="accent4">
                    <a:lumMod val="95000"/>
                  </a:schemeClr>
                </a:solidFill>
              </a:rPr>
              <a:t>6. Η Δευτέρα Παρουσία του Ιησού Χριστού και </a:t>
            </a:r>
            <a:endParaRPr lang="el-GR" sz="3200" dirty="0" smtClean="0">
              <a:solidFill>
                <a:schemeClr val="accent4">
                  <a:lumMod val="95000"/>
                </a:schemeClr>
              </a:solidFill>
            </a:endParaRPr>
          </a:p>
          <a:p>
            <a:pPr marL="342900" indent="-342900"/>
            <a:r>
              <a:rPr lang="el-GR" sz="3200" dirty="0" smtClean="0">
                <a:solidFill>
                  <a:schemeClr val="accent4">
                    <a:lumMod val="95000"/>
                  </a:schemeClr>
                </a:solidFill>
              </a:rPr>
              <a:t> 7</a:t>
            </a:r>
            <a:r>
              <a:rPr lang="el-GR" sz="3200" dirty="0">
                <a:solidFill>
                  <a:schemeClr val="accent4">
                    <a:lumMod val="95000"/>
                  </a:schemeClr>
                </a:solidFill>
              </a:rPr>
              <a:t>. Η Ανάσταση </a:t>
            </a:r>
            <a:r>
              <a:rPr lang="el-GR" sz="3200" dirty="0" smtClean="0">
                <a:solidFill>
                  <a:schemeClr val="accent4">
                    <a:lumMod val="95000"/>
                  </a:schemeClr>
                </a:solidFill>
              </a:rPr>
              <a:t>των</a:t>
            </a:r>
            <a:r>
              <a:rPr lang="el-GR" sz="3200" dirty="0" smtClean="0">
                <a:solidFill>
                  <a:schemeClr val="accent4">
                    <a:lumMod val="95000"/>
                  </a:schemeClr>
                </a:solidFill>
              </a:rPr>
              <a:t> νεκρών</a:t>
            </a:r>
            <a:endParaRPr lang="el-GR" sz="3200" dirty="0">
              <a:solidFill>
                <a:schemeClr val="accent4">
                  <a:lumMod val="95000"/>
                </a:schemeClr>
              </a:solidFill>
            </a:endParaRPr>
          </a:p>
          <a:p>
            <a:endParaRPr lang="el-GR" dirty="0"/>
          </a:p>
        </p:txBody>
      </p:sp>
      <p:sp>
        <p:nvSpPr>
          <p:cNvPr id="3" name="2 - Τίτλος"/>
          <p:cNvSpPr>
            <a:spLocks noGrp="1"/>
          </p:cNvSpPr>
          <p:nvPr>
            <p:ph type="title"/>
          </p:nvPr>
        </p:nvSpPr>
        <p:spPr/>
        <p:txBody>
          <a:bodyPr>
            <a:normAutofit fontScale="90000"/>
          </a:bodyPr>
          <a:lstStyle/>
          <a:p>
            <a:r>
              <a:rPr lang="el-GR" dirty="0" smtClean="0"/>
              <a:t>Τα Δόγματα της </a:t>
            </a:r>
            <a:r>
              <a:rPr lang="el-GR" dirty="0" smtClean="0"/>
              <a:t>Ορθοδόξου </a:t>
            </a:r>
            <a:r>
              <a:rPr lang="el-GR" dirty="0" smtClean="0"/>
              <a:t>Εκκλησίας</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Αποτέλεσμα εικόνας για ΟΡΘΟΔΟΞΙΑ ΣΤΑΥΡΟΣ"/>
          <p:cNvPicPr>
            <a:picLocks noChangeAspect="1" noChangeArrowheads="1"/>
          </p:cNvPicPr>
          <p:nvPr/>
        </p:nvPicPr>
        <p:blipFill>
          <a:blip r:embed="rId2" cstate="print"/>
          <a:srcRect/>
          <a:stretch>
            <a:fillRect/>
          </a:stretch>
        </p:blipFill>
        <p:spPr bwMode="auto">
          <a:xfrm>
            <a:off x="755576" y="1412776"/>
            <a:ext cx="6633399" cy="4134198"/>
          </a:xfrm>
          <a:prstGeom prst="rect">
            <a:avLst/>
          </a:prstGeom>
          <a:no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95536" y="1902797"/>
            <a:ext cx="8136904" cy="4955203"/>
          </a:xfrm>
          <a:prstGeom prst="rect">
            <a:avLst/>
          </a:prstGeom>
        </p:spPr>
        <p:txBody>
          <a:bodyPr wrap="square">
            <a:spAutoFit/>
          </a:bodyPr>
          <a:lstStyle/>
          <a:p>
            <a:r>
              <a:rPr lang="el-GR" sz="2800" dirty="0">
                <a:solidFill>
                  <a:schemeClr val="accent4">
                    <a:lumMod val="95000"/>
                  </a:schemeClr>
                </a:solidFill>
              </a:rPr>
              <a:t>Πιστεύω εις ένα </a:t>
            </a:r>
            <a:r>
              <a:rPr lang="el-GR" sz="2800" dirty="0" err="1">
                <a:solidFill>
                  <a:schemeClr val="accent4">
                    <a:lumMod val="95000"/>
                  </a:schemeClr>
                </a:solidFill>
              </a:rPr>
              <a:t>Θεόν</a:t>
            </a:r>
            <a:r>
              <a:rPr lang="el-GR" sz="2800" dirty="0">
                <a:solidFill>
                  <a:schemeClr val="accent4">
                    <a:lumMod val="95000"/>
                  </a:schemeClr>
                </a:solidFill>
              </a:rPr>
              <a:t>, </a:t>
            </a:r>
            <a:r>
              <a:rPr lang="el-GR" sz="2800" dirty="0" smtClean="0">
                <a:solidFill>
                  <a:schemeClr val="accent4">
                    <a:lumMod val="95000"/>
                  </a:schemeClr>
                </a:solidFill>
              </a:rPr>
              <a:t/>
            </a:r>
            <a:br>
              <a:rPr lang="el-GR" sz="2800" dirty="0" smtClean="0">
                <a:solidFill>
                  <a:schemeClr val="accent4">
                    <a:lumMod val="95000"/>
                  </a:schemeClr>
                </a:solidFill>
              </a:rPr>
            </a:br>
            <a:r>
              <a:rPr lang="el-GR" sz="2800" dirty="0">
                <a:solidFill>
                  <a:schemeClr val="accent4">
                    <a:lumMod val="95000"/>
                  </a:schemeClr>
                </a:solidFill>
              </a:rPr>
              <a:t>Πατέρα, παντοκράτορα, </a:t>
            </a:r>
            <a:r>
              <a:rPr lang="el-GR" sz="2800" dirty="0" err="1">
                <a:solidFill>
                  <a:schemeClr val="accent4">
                    <a:lumMod val="95000"/>
                  </a:schemeClr>
                </a:solidFill>
              </a:rPr>
              <a:t>ποιητήν</a:t>
            </a:r>
            <a:r>
              <a:rPr lang="el-GR" sz="2800" dirty="0">
                <a:solidFill>
                  <a:schemeClr val="accent4">
                    <a:lumMod val="95000"/>
                  </a:schemeClr>
                </a:solidFill>
              </a:rPr>
              <a:t> ουρανού και γης, ορατών τε πάντων και αοράτων . </a:t>
            </a:r>
            <a:r>
              <a:rPr lang="el-GR" sz="2800" dirty="0" smtClean="0">
                <a:solidFill>
                  <a:schemeClr val="accent4">
                    <a:lumMod val="95000"/>
                  </a:schemeClr>
                </a:solidFill>
              </a:rPr>
              <a:t/>
            </a:r>
            <a:br>
              <a:rPr lang="el-GR" sz="2800" dirty="0" smtClean="0">
                <a:solidFill>
                  <a:schemeClr val="accent4">
                    <a:lumMod val="95000"/>
                  </a:schemeClr>
                </a:solidFill>
              </a:rPr>
            </a:br>
            <a:r>
              <a:rPr lang="el-GR" sz="2800" dirty="0">
                <a:solidFill>
                  <a:schemeClr val="accent4">
                    <a:lumMod val="95000"/>
                  </a:schemeClr>
                </a:solidFill>
              </a:rPr>
              <a:t>Και εις ένα </a:t>
            </a:r>
            <a:r>
              <a:rPr lang="el-GR" sz="2800" dirty="0" err="1">
                <a:solidFill>
                  <a:schemeClr val="accent4">
                    <a:lumMod val="95000"/>
                  </a:schemeClr>
                </a:solidFill>
              </a:rPr>
              <a:t>Κύριον</a:t>
            </a:r>
            <a:r>
              <a:rPr lang="el-GR" sz="2800" dirty="0">
                <a:solidFill>
                  <a:schemeClr val="accent4">
                    <a:lumMod val="95000"/>
                  </a:schemeClr>
                </a:solidFill>
              </a:rPr>
              <a:t> </a:t>
            </a:r>
            <a:r>
              <a:rPr lang="el-GR" sz="2800" dirty="0" err="1">
                <a:solidFill>
                  <a:schemeClr val="accent4">
                    <a:lumMod val="95000"/>
                  </a:schemeClr>
                </a:solidFill>
              </a:rPr>
              <a:t>Ιησούν</a:t>
            </a:r>
            <a:r>
              <a:rPr lang="el-GR" sz="2800" dirty="0">
                <a:solidFill>
                  <a:schemeClr val="accent4">
                    <a:lumMod val="95000"/>
                  </a:schemeClr>
                </a:solidFill>
              </a:rPr>
              <a:t> </a:t>
            </a:r>
            <a:r>
              <a:rPr lang="el-GR" sz="2800" dirty="0" err="1">
                <a:solidFill>
                  <a:schemeClr val="accent4">
                    <a:lumMod val="95000"/>
                  </a:schemeClr>
                </a:solidFill>
              </a:rPr>
              <a:t>Χριστόν</a:t>
            </a:r>
            <a:r>
              <a:rPr lang="el-GR" sz="2800" dirty="0">
                <a:solidFill>
                  <a:schemeClr val="accent4">
                    <a:lumMod val="95000"/>
                  </a:schemeClr>
                </a:solidFill>
              </a:rPr>
              <a:t>, τον </a:t>
            </a:r>
            <a:r>
              <a:rPr lang="el-GR" sz="2800" dirty="0" err="1">
                <a:solidFill>
                  <a:schemeClr val="accent4">
                    <a:lumMod val="95000"/>
                  </a:schemeClr>
                </a:solidFill>
              </a:rPr>
              <a:t>Υιόν</a:t>
            </a:r>
            <a:r>
              <a:rPr lang="el-GR" sz="2800" dirty="0">
                <a:solidFill>
                  <a:schemeClr val="accent4">
                    <a:lumMod val="95000"/>
                  </a:schemeClr>
                </a:solidFill>
              </a:rPr>
              <a:t> τον Θεού τον μονογενή, </a:t>
            </a:r>
            <a:r>
              <a:rPr lang="el-GR" sz="2800" dirty="0" smtClean="0">
                <a:solidFill>
                  <a:schemeClr val="accent4">
                    <a:lumMod val="95000"/>
                  </a:schemeClr>
                </a:solidFill>
              </a:rPr>
              <a:t/>
            </a:r>
            <a:br>
              <a:rPr lang="el-GR" sz="2800" dirty="0" smtClean="0">
                <a:solidFill>
                  <a:schemeClr val="accent4">
                    <a:lumMod val="95000"/>
                  </a:schemeClr>
                </a:solidFill>
              </a:rPr>
            </a:br>
            <a:r>
              <a:rPr lang="el-GR" sz="2800" dirty="0">
                <a:solidFill>
                  <a:schemeClr val="accent4">
                    <a:lumMod val="95000"/>
                  </a:schemeClr>
                </a:solidFill>
              </a:rPr>
              <a:t>τον εκ του Πατρός γεννηθέντα προ πάντων των αιώνων . </a:t>
            </a:r>
            <a:r>
              <a:rPr lang="el-GR" sz="2800" dirty="0" smtClean="0">
                <a:solidFill>
                  <a:schemeClr val="accent4">
                    <a:lumMod val="95000"/>
                  </a:schemeClr>
                </a:solidFill>
              </a:rPr>
              <a:t/>
            </a:r>
            <a:br>
              <a:rPr lang="el-GR" sz="2800" dirty="0" smtClean="0">
                <a:solidFill>
                  <a:schemeClr val="accent4">
                    <a:lumMod val="95000"/>
                  </a:schemeClr>
                </a:solidFill>
              </a:rPr>
            </a:br>
            <a:r>
              <a:rPr lang="el-GR" sz="2800" dirty="0">
                <a:solidFill>
                  <a:schemeClr val="accent4">
                    <a:lumMod val="95000"/>
                  </a:schemeClr>
                </a:solidFill>
              </a:rPr>
              <a:t>ως εκ φωτός, </a:t>
            </a:r>
            <a:r>
              <a:rPr lang="el-GR" sz="2800" dirty="0" err="1">
                <a:solidFill>
                  <a:schemeClr val="accent4">
                    <a:lumMod val="95000"/>
                  </a:schemeClr>
                </a:solidFill>
              </a:rPr>
              <a:t>Θεόν</a:t>
            </a:r>
            <a:r>
              <a:rPr lang="el-GR" sz="2800" dirty="0">
                <a:solidFill>
                  <a:schemeClr val="accent4">
                    <a:lumMod val="95000"/>
                  </a:schemeClr>
                </a:solidFill>
              </a:rPr>
              <a:t> </a:t>
            </a:r>
            <a:r>
              <a:rPr lang="el-GR" sz="2800" dirty="0" err="1">
                <a:solidFill>
                  <a:schemeClr val="accent4">
                    <a:lumMod val="95000"/>
                  </a:schemeClr>
                </a:solidFill>
              </a:rPr>
              <a:t>αληθινόν</a:t>
            </a:r>
            <a:r>
              <a:rPr lang="el-GR" sz="2800" dirty="0">
                <a:solidFill>
                  <a:schemeClr val="accent4">
                    <a:lumMod val="95000"/>
                  </a:schemeClr>
                </a:solidFill>
              </a:rPr>
              <a:t> εκ Θεού αληθινού, γεννηθέντα, ου </a:t>
            </a:r>
            <a:r>
              <a:rPr lang="el-GR" sz="2800" dirty="0" err="1">
                <a:solidFill>
                  <a:schemeClr val="accent4">
                    <a:lumMod val="95000"/>
                  </a:schemeClr>
                </a:solidFill>
              </a:rPr>
              <a:t>ποιηθέντα</a:t>
            </a:r>
            <a:r>
              <a:rPr lang="el-GR" sz="2800" dirty="0">
                <a:solidFill>
                  <a:schemeClr val="accent4">
                    <a:lumMod val="95000"/>
                  </a:schemeClr>
                </a:solidFill>
              </a:rPr>
              <a:t>, </a:t>
            </a:r>
            <a:r>
              <a:rPr lang="el-GR" sz="2800" dirty="0" smtClean="0">
                <a:solidFill>
                  <a:schemeClr val="accent4">
                    <a:lumMod val="95000"/>
                  </a:schemeClr>
                </a:solidFill>
              </a:rPr>
              <a:t/>
            </a:r>
            <a:br>
              <a:rPr lang="el-GR" sz="2800" dirty="0" smtClean="0">
                <a:solidFill>
                  <a:schemeClr val="accent4">
                    <a:lumMod val="95000"/>
                  </a:schemeClr>
                </a:solidFill>
              </a:rPr>
            </a:br>
            <a:r>
              <a:rPr lang="el-GR" sz="2800" dirty="0" err="1">
                <a:solidFill>
                  <a:schemeClr val="accent4">
                    <a:lumMod val="95000"/>
                  </a:schemeClr>
                </a:solidFill>
              </a:rPr>
              <a:t>ομοούσιον</a:t>
            </a:r>
            <a:r>
              <a:rPr lang="el-GR" sz="2800" dirty="0">
                <a:solidFill>
                  <a:schemeClr val="accent4">
                    <a:lumMod val="95000"/>
                  </a:schemeClr>
                </a:solidFill>
              </a:rPr>
              <a:t> τω </a:t>
            </a:r>
            <a:r>
              <a:rPr lang="el-GR" sz="2800" dirty="0" err="1">
                <a:solidFill>
                  <a:schemeClr val="accent4">
                    <a:lumMod val="95000"/>
                  </a:schemeClr>
                </a:solidFill>
              </a:rPr>
              <a:t>Πατρί</a:t>
            </a:r>
            <a:r>
              <a:rPr lang="el-GR" sz="2800" dirty="0">
                <a:solidFill>
                  <a:schemeClr val="accent4">
                    <a:lumMod val="95000"/>
                  </a:schemeClr>
                </a:solidFill>
              </a:rPr>
              <a:t>, </a:t>
            </a:r>
            <a:r>
              <a:rPr lang="el-GR" sz="2800" dirty="0" err="1">
                <a:solidFill>
                  <a:schemeClr val="accent4">
                    <a:lumMod val="95000"/>
                  </a:schemeClr>
                </a:solidFill>
              </a:rPr>
              <a:t>δι</a:t>
            </a:r>
            <a:r>
              <a:rPr lang="el-GR" sz="2800" dirty="0">
                <a:solidFill>
                  <a:schemeClr val="accent4">
                    <a:lumMod val="95000"/>
                  </a:schemeClr>
                </a:solidFill>
              </a:rPr>
              <a:t>’ ου τα πάντα </a:t>
            </a:r>
            <a:r>
              <a:rPr lang="el-GR" sz="2800" dirty="0" err="1">
                <a:solidFill>
                  <a:schemeClr val="accent4">
                    <a:lumMod val="95000"/>
                  </a:schemeClr>
                </a:solidFill>
              </a:rPr>
              <a:t>εγένετο</a:t>
            </a:r>
            <a:r>
              <a:rPr lang="el-GR" sz="2800" dirty="0">
                <a:solidFill>
                  <a:schemeClr val="accent4">
                    <a:lumMod val="95000"/>
                  </a:schemeClr>
                </a:solidFill>
              </a:rPr>
              <a:t> . </a:t>
            </a:r>
            <a:r>
              <a:rPr lang="el-GR" sz="2400" dirty="0" smtClean="0">
                <a:solidFill>
                  <a:schemeClr val="accent4">
                    <a:lumMod val="95000"/>
                  </a:schemeClr>
                </a:solidFill>
              </a:rPr>
              <a:t/>
            </a:r>
            <a:br>
              <a:rPr lang="el-GR" sz="2400" dirty="0" smtClean="0">
                <a:solidFill>
                  <a:schemeClr val="accent4">
                    <a:lumMod val="95000"/>
                  </a:schemeClr>
                </a:solidFill>
              </a:rPr>
            </a:br>
            <a:r>
              <a:rPr lang="el-GR" dirty="0" smtClean="0">
                <a:solidFill>
                  <a:schemeClr val="accent4">
                    <a:lumMod val="95000"/>
                  </a:schemeClr>
                </a:solidFill>
              </a:rPr>
              <a:t/>
            </a:r>
            <a:br>
              <a:rPr lang="el-GR" dirty="0" smtClean="0">
                <a:solidFill>
                  <a:schemeClr val="accent4">
                    <a:lumMod val="95000"/>
                  </a:schemeClr>
                </a:solidFill>
              </a:rPr>
            </a:br>
            <a:endParaRPr lang="el-GR" dirty="0">
              <a:solidFill>
                <a:schemeClr val="accent4">
                  <a:lumMod val="95000"/>
                </a:schemeClr>
              </a:solidFill>
            </a:endParaRPr>
          </a:p>
        </p:txBody>
      </p:sp>
      <p:sp>
        <p:nvSpPr>
          <p:cNvPr id="3" name="2 - Τίτλος"/>
          <p:cNvSpPr>
            <a:spLocks noGrp="1"/>
          </p:cNvSpPr>
          <p:nvPr>
            <p:ph type="title"/>
          </p:nvPr>
        </p:nvSpPr>
        <p:spPr>
          <a:xfrm>
            <a:off x="251520" y="548680"/>
            <a:ext cx="8305800" cy="1143000"/>
          </a:xfrm>
        </p:spPr>
        <p:txBody>
          <a:bodyPr>
            <a:noAutofit/>
          </a:bodyPr>
          <a:lstStyle/>
          <a:p>
            <a:r>
              <a:rPr lang="el-GR" sz="4000" b="1" dirty="0" smtClean="0"/>
              <a:t>Όλα </a:t>
            </a:r>
            <a:r>
              <a:rPr lang="el-GR" sz="4000" b="1" dirty="0" smtClean="0"/>
              <a:t>τα Δόγματα περιλαμβάνονται στο "Σύμβολο της </a:t>
            </a:r>
            <a:r>
              <a:rPr lang="el-GR" sz="4000" b="1" dirty="0" smtClean="0"/>
              <a:t>πίστεως" :</a:t>
            </a:r>
            <a:endParaRPr lang="el-GR" sz="4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827584" y="1340768"/>
            <a:ext cx="7416824" cy="3970318"/>
          </a:xfrm>
          <a:prstGeom prst="rect">
            <a:avLst/>
          </a:prstGeom>
        </p:spPr>
        <p:txBody>
          <a:bodyPr wrap="square">
            <a:spAutoFit/>
          </a:bodyPr>
          <a:lstStyle/>
          <a:p>
            <a:r>
              <a:rPr lang="el-GR" sz="2800" dirty="0" smtClean="0">
                <a:solidFill>
                  <a:schemeClr val="accent4">
                    <a:lumMod val="95000"/>
                  </a:schemeClr>
                </a:solidFill>
              </a:rPr>
              <a:t>Τον </a:t>
            </a:r>
            <a:r>
              <a:rPr lang="el-GR" sz="2800" dirty="0" err="1" smtClean="0">
                <a:solidFill>
                  <a:schemeClr val="accent4">
                    <a:lumMod val="95000"/>
                  </a:schemeClr>
                </a:solidFill>
              </a:rPr>
              <a:t>δι</a:t>
            </a:r>
            <a:r>
              <a:rPr lang="el-GR" sz="2800" dirty="0" smtClean="0">
                <a:solidFill>
                  <a:schemeClr val="accent4">
                    <a:lumMod val="95000"/>
                  </a:schemeClr>
                </a:solidFill>
              </a:rPr>
              <a:t>’ ημάς τους ανθρώπους και δια την </a:t>
            </a:r>
            <a:r>
              <a:rPr lang="el-GR" sz="2800" dirty="0" err="1" smtClean="0">
                <a:solidFill>
                  <a:schemeClr val="accent4">
                    <a:lumMod val="95000"/>
                  </a:schemeClr>
                </a:solidFill>
              </a:rPr>
              <a:t>ημετέραν</a:t>
            </a:r>
            <a:r>
              <a:rPr lang="el-GR" sz="2800" dirty="0" smtClean="0">
                <a:solidFill>
                  <a:schemeClr val="accent4">
                    <a:lumMod val="95000"/>
                  </a:schemeClr>
                </a:solidFill>
              </a:rPr>
              <a:t> </a:t>
            </a:r>
            <a:r>
              <a:rPr lang="el-GR" sz="2800" dirty="0" err="1" smtClean="0">
                <a:solidFill>
                  <a:schemeClr val="accent4">
                    <a:lumMod val="95000"/>
                  </a:schemeClr>
                </a:solidFill>
              </a:rPr>
              <a:t>σωτηρίαν</a:t>
            </a:r>
            <a:r>
              <a:rPr lang="el-GR" sz="2800" dirty="0" smtClean="0">
                <a:solidFill>
                  <a:schemeClr val="accent4">
                    <a:lumMod val="95000"/>
                  </a:schemeClr>
                </a:solidFill>
              </a:rPr>
              <a:t> κατελθόντα εκ των ουρανών</a:t>
            </a:r>
            <a:br>
              <a:rPr lang="el-GR" sz="2800" dirty="0" smtClean="0">
                <a:solidFill>
                  <a:schemeClr val="accent4">
                    <a:lumMod val="95000"/>
                  </a:schemeClr>
                </a:solidFill>
              </a:rPr>
            </a:br>
            <a:r>
              <a:rPr lang="el-GR" sz="2800" dirty="0" smtClean="0">
                <a:solidFill>
                  <a:schemeClr val="accent4">
                    <a:lumMod val="95000"/>
                  </a:schemeClr>
                </a:solidFill>
              </a:rPr>
              <a:t>και </a:t>
            </a:r>
            <a:r>
              <a:rPr lang="el-GR" sz="2800" dirty="0" err="1" smtClean="0">
                <a:solidFill>
                  <a:schemeClr val="accent4">
                    <a:lumMod val="95000"/>
                  </a:schemeClr>
                </a:solidFill>
              </a:rPr>
              <a:t>σαρκωθέντα</a:t>
            </a:r>
            <a:r>
              <a:rPr lang="el-GR" sz="2800" dirty="0" smtClean="0">
                <a:solidFill>
                  <a:schemeClr val="accent4">
                    <a:lumMod val="95000"/>
                  </a:schemeClr>
                </a:solidFill>
              </a:rPr>
              <a:t> εκ Πνεύματος Αγίου και Μαρίας της Παρθένου και </a:t>
            </a:r>
            <a:r>
              <a:rPr lang="el-GR" sz="2800" dirty="0" err="1" smtClean="0">
                <a:solidFill>
                  <a:schemeClr val="accent4">
                    <a:lumMod val="95000"/>
                  </a:schemeClr>
                </a:solidFill>
              </a:rPr>
              <a:t>ενανθρωπήσαντα</a:t>
            </a:r>
            <a:r>
              <a:rPr lang="el-GR" sz="2800" dirty="0" smtClean="0">
                <a:solidFill>
                  <a:schemeClr val="accent4">
                    <a:lumMod val="95000"/>
                  </a:schemeClr>
                </a:solidFill>
              </a:rPr>
              <a:t> . </a:t>
            </a:r>
            <a:br>
              <a:rPr lang="el-GR" sz="2800" dirty="0" smtClean="0">
                <a:solidFill>
                  <a:schemeClr val="accent4">
                    <a:lumMod val="95000"/>
                  </a:schemeClr>
                </a:solidFill>
              </a:rPr>
            </a:br>
            <a:r>
              <a:rPr lang="el-GR" sz="2800" dirty="0" err="1" smtClean="0">
                <a:solidFill>
                  <a:schemeClr val="accent4">
                    <a:lumMod val="95000"/>
                  </a:schemeClr>
                </a:solidFill>
              </a:rPr>
              <a:t>Σταυρωθέντα</a:t>
            </a:r>
            <a:r>
              <a:rPr lang="el-GR" sz="2800" dirty="0" smtClean="0">
                <a:solidFill>
                  <a:schemeClr val="accent4">
                    <a:lumMod val="95000"/>
                  </a:schemeClr>
                </a:solidFill>
              </a:rPr>
              <a:t> τε υπέρ ημών επί Ποντίου Πιλάτου και παθόντα και </a:t>
            </a:r>
            <a:r>
              <a:rPr lang="el-GR" sz="2800" dirty="0" err="1" smtClean="0">
                <a:solidFill>
                  <a:schemeClr val="accent4">
                    <a:lumMod val="95000"/>
                  </a:schemeClr>
                </a:solidFill>
              </a:rPr>
              <a:t>ταφέντα</a:t>
            </a:r>
            <a:r>
              <a:rPr lang="el-GR" sz="2800" dirty="0" smtClean="0">
                <a:solidFill>
                  <a:schemeClr val="accent4">
                    <a:lumMod val="95000"/>
                  </a:schemeClr>
                </a:solidFill>
              </a:rPr>
              <a:t> . </a:t>
            </a:r>
            <a:br>
              <a:rPr lang="el-GR" sz="2800" dirty="0" smtClean="0">
                <a:solidFill>
                  <a:schemeClr val="accent4">
                    <a:lumMod val="95000"/>
                  </a:schemeClr>
                </a:solidFill>
              </a:rPr>
            </a:br>
            <a:r>
              <a:rPr lang="el-GR" sz="2800" dirty="0" smtClean="0">
                <a:solidFill>
                  <a:schemeClr val="accent4">
                    <a:lumMod val="95000"/>
                  </a:schemeClr>
                </a:solidFill>
              </a:rPr>
              <a:t>Και </a:t>
            </a:r>
            <a:r>
              <a:rPr lang="el-GR" sz="2800" dirty="0" err="1" smtClean="0">
                <a:solidFill>
                  <a:schemeClr val="accent4">
                    <a:lumMod val="95000"/>
                  </a:schemeClr>
                </a:solidFill>
              </a:rPr>
              <a:t>αναστάντα</a:t>
            </a:r>
            <a:r>
              <a:rPr lang="el-GR" sz="2800" dirty="0" smtClean="0">
                <a:solidFill>
                  <a:schemeClr val="accent4">
                    <a:lumMod val="95000"/>
                  </a:schemeClr>
                </a:solidFill>
              </a:rPr>
              <a:t> τη τρίτη ημέρα, κατά τας Γραφάς . </a:t>
            </a:r>
            <a:endParaRPr lang="el-G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908720"/>
            <a:ext cx="8568952" cy="5693866"/>
          </a:xfrm>
          <a:prstGeom prst="rect">
            <a:avLst/>
          </a:prstGeom>
        </p:spPr>
        <p:txBody>
          <a:bodyPr wrap="square">
            <a:spAutoFit/>
          </a:bodyPr>
          <a:lstStyle/>
          <a:p>
            <a:r>
              <a:rPr lang="el-GR" sz="2800" dirty="0" smtClean="0">
                <a:solidFill>
                  <a:schemeClr val="accent4">
                    <a:lumMod val="95000"/>
                  </a:schemeClr>
                </a:solidFill>
              </a:rPr>
              <a:t>Και ανελθόντα εις τους ουρανούς και </a:t>
            </a:r>
            <a:r>
              <a:rPr lang="el-GR" sz="2800" dirty="0" err="1" smtClean="0">
                <a:solidFill>
                  <a:schemeClr val="accent4">
                    <a:lumMod val="95000"/>
                  </a:schemeClr>
                </a:solidFill>
              </a:rPr>
              <a:t>καθεζόμενον</a:t>
            </a:r>
            <a:r>
              <a:rPr lang="el-GR" sz="2800" dirty="0" smtClean="0">
                <a:solidFill>
                  <a:schemeClr val="accent4">
                    <a:lumMod val="95000"/>
                  </a:schemeClr>
                </a:solidFill>
              </a:rPr>
              <a:t> εκ δεξιών του Πατρός . </a:t>
            </a:r>
            <a:br>
              <a:rPr lang="el-GR" sz="2800" dirty="0" smtClean="0">
                <a:solidFill>
                  <a:schemeClr val="accent4">
                    <a:lumMod val="95000"/>
                  </a:schemeClr>
                </a:solidFill>
              </a:rPr>
            </a:br>
            <a:r>
              <a:rPr lang="el-GR" sz="2800" dirty="0" smtClean="0">
                <a:solidFill>
                  <a:schemeClr val="accent4">
                    <a:lumMod val="95000"/>
                  </a:schemeClr>
                </a:solidFill>
              </a:rPr>
              <a:t>Και πάλιν </a:t>
            </a:r>
            <a:r>
              <a:rPr lang="el-GR" sz="2800" dirty="0" err="1" smtClean="0">
                <a:solidFill>
                  <a:schemeClr val="accent4">
                    <a:lumMod val="95000"/>
                  </a:schemeClr>
                </a:solidFill>
              </a:rPr>
              <a:t>ερχόμενον</a:t>
            </a:r>
            <a:r>
              <a:rPr lang="el-GR" sz="2800" dirty="0" smtClean="0">
                <a:solidFill>
                  <a:schemeClr val="accent4">
                    <a:lumMod val="95000"/>
                  </a:schemeClr>
                </a:solidFill>
              </a:rPr>
              <a:t> μετά δόξης </a:t>
            </a:r>
            <a:r>
              <a:rPr lang="el-GR" sz="2800" dirty="0" err="1" smtClean="0">
                <a:solidFill>
                  <a:schemeClr val="accent4">
                    <a:lumMod val="95000"/>
                  </a:schemeClr>
                </a:solidFill>
              </a:rPr>
              <a:t>κρίναι</a:t>
            </a:r>
            <a:r>
              <a:rPr lang="el-GR" sz="2800" dirty="0" smtClean="0">
                <a:solidFill>
                  <a:schemeClr val="accent4">
                    <a:lumMod val="95000"/>
                  </a:schemeClr>
                </a:solidFill>
              </a:rPr>
              <a:t> ζώντας και νεκρούς, ου της βασιλείας ουκ </a:t>
            </a:r>
            <a:r>
              <a:rPr lang="el-GR" sz="2800" dirty="0" err="1" smtClean="0">
                <a:solidFill>
                  <a:schemeClr val="accent4">
                    <a:lumMod val="95000"/>
                  </a:schemeClr>
                </a:solidFill>
              </a:rPr>
              <a:t>έσται</a:t>
            </a:r>
            <a:r>
              <a:rPr lang="el-GR" sz="2800" dirty="0" smtClean="0">
                <a:solidFill>
                  <a:schemeClr val="accent4">
                    <a:lumMod val="95000"/>
                  </a:schemeClr>
                </a:solidFill>
              </a:rPr>
              <a:t> τέλος . </a:t>
            </a:r>
            <a:br>
              <a:rPr lang="el-GR" sz="2800" dirty="0" smtClean="0">
                <a:solidFill>
                  <a:schemeClr val="accent4">
                    <a:lumMod val="95000"/>
                  </a:schemeClr>
                </a:solidFill>
              </a:rPr>
            </a:br>
            <a:r>
              <a:rPr lang="el-GR" sz="2800" dirty="0" smtClean="0">
                <a:solidFill>
                  <a:schemeClr val="accent4">
                    <a:lumMod val="95000"/>
                  </a:schemeClr>
                </a:solidFill>
              </a:rPr>
              <a:t>Και εις το Πνεύμα το </a:t>
            </a:r>
            <a:r>
              <a:rPr lang="el-GR" sz="2800" dirty="0" err="1" smtClean="0">
                <a:solidFill>
                  <a:schemeClr val="accent4">
                    <a:lumMod val="95000"/>
                  </a:schemeClr>
                </a:solidFill>
              </a:rPr>
              <a:t>Άγιον</a:t>
            </a:r>
            <a:r>
              <a:rPr lang="el-GR" sz="2800" dirty="0" smtClean="0">
                <a:solidFill>
                  <a:schemeClr val="accent4">
                    <a:lumMod val="95000"/>
                  </a:schemeClr>
                </a:solidFill>
              </a:rPr>
              <a:t>, το </a:t>
            </a:r>
            <a:r>
              <a:rPr lang="el-GR" sz="2800" dirty="0" err="1" smtClean="0">
                <a:solidFill>
                  <a:schemeClr val="accent4">
                    <a:lumMod val="95000"/>
                  </a:schemeClr>
                </a:solidFill>
              </a:rPr>
              <a:t>κύριον</a:t>
            </a:r>
            <a:r>
              <a:rPr lang="el-GR" sz="2800" dirty="0" smtClean="0">
                <a:solidFill>
                  <a:schemeClr val="accent4">
                    <a:lumMod val="95000"/>
                  </a:schemeClr>
                </a:solidFill>
              </a:rPr>
              <a:t>, το </a:t>
            </a:r>
            <a:r>
              <a:rPr lang="el-GR" sz="2800" dirty="0" err="1" smtClean="0">
                <a:solidFill>
                  <a:schemeClr val="accent4">
                    <a:lumMod val="95000"/>
                  </a:schemeClr>
                </a:solidFill>
              </a:rPr>
              <a:t>ζωοποιόν</a:t>
            </a:r>
            <a:r>
              <a:rPr lang="el-GR" sz="2800" dirty="0" smtClean="0">
                <a:solidFill>
                  <a:schemeClr val="accent4">
                    <a:lumMod val="95000"/>
                  </a:schemeClr>
                </a:solidFill>
              </a:rPr>
              <a:t>, το εκ του Πατρός </a:t>
            </a:r>
            <a:r>
              <a:rPr lang="el-GR" sz="2800" dirty="0" err="1" smtClean="0">
                <a:solidFill>
                  <a:schemeClr val="accent4">
                    <a:lumMod val="95000"/>
                  </a:schemeClr>
                </a:solidFill>
              </a:rPr>
              <a:t>εκπορευόμενον</a:t>
            </a:r>
            <a:r>
              <a:rPr lang="el-GR" sz="2800" dirty="0" smtClean="0">
                <a:solidFill>
                  <a:schemeClr val="accent4">
                    <a:lumMod val="95000"/>
                  </a:schemeClr>
                </a:solidFill>
              </a:rPr>
              <a:t>, </a:t>
            </a:r>
            <a:br>
              <a:rPr lang="el-GR" sz="2800" dirty="0" smtClean="0">
                <a:solidFill>
                  <a:schemeClr val="accent4">
                    <a:lumMod val="95000"/>
                  </a:schemeClr>
                </a:solidFill>
              </a:rPr>
            </a:br>
            <a:r>
              <a:rPr lang="el-GR" sz="2800" dirty="0" smtClean="0">
                <a:solidFill>
                  <a:schemeClr val="accent4">
                    <a:lumMod val="95000"/>
                  </a:schemeClr>
                </a:solidFill>
              </a:rPr>
              <a:t>το συν </a:t>
            </a:r>
            <a:r>
              <a:rPr lang="el-GR" sz="2800" dirty="0" err="1" smtClean="0">
                <a:solidFill>
                  <a:schemeClr val="accent4">
                    <a:lumMod val="95000"/>
                  </a:schemeClr>
                </a:solidFill>
              </a:rPr>
              <a:t>Πατρί</a:t>
            </a:r>
            <a:r>
              <a:rPr lang="el-GR" sz="2800" dirty="0" smtClean="0">
                <a:solidFill>
                  <a:schemeClr val="accent4">
                    <a:lumMod val="95000"/>
                  </a:schemeClr>
                </a:solidFill>
              </a:rPr>
              <a:t> και </a:t>
            </a:r>
            <a:r>
              <a:rPr lang="el-GR" sz="2800" dirty="0" err="1" smtClean="0">
                <a:solidFill>
                  <a:schemeClr val="accent4">
                    <a:lumMod val="95000"/>
                  </a:schemeClr>
                </a:solidFill>
              </a:rPr>
              <a:t>Υιώ</a:t>
            </a:r>
            <a:r>
              <a:rPr lang="el-GR" sz="2800" dirty="0" smtClean="0">
                <a:solidFill>
                  <a:schemeClr val="accent4">
                    <a:lumMod val="95000"/>
                  </a:schemeClr>
                </a:solidFill>
              </a:rPr>
              <a:t> </a:t>
            </a:r>
            <a:r>
              <a:rPr lang="el-GR" sz="2800" dirty="0" err="1" smtClean="0">
                <a:solidFill>
                  <a:schemeClr val="accent4">
                    <a:lumMod val="95000"/>
                  </a:schemeClr>
                </a:solidFill>
              </a:rPr>
              <a:t>συμπροσκυνούμενον</a:t>
            </a:r>
            <a:r>
              <a:rPr lang="el-GR" sz="2800" dirty="0" smtClean="0">
                <a:solidFill>
                  <a:schemeClr val="accent4">
                    <a:lumMod val="95000"/>
                  </a:schemeClr>
                </a:solidFill>
              </a:rPr>
              <a:t> και </a:t>
            </a:r>
            <a:r>
              <a:rPr lang="el-GR" sz="2800" dirty="0" err="1" smtClean="0">
                <a:solidFill>
                  <a:schemeClr val="accent4">
                    <a:lumMod val="95000"/>
                  </a:schemeClr>
                </a:solidFill>
              </a:rPr>
              <a:t>συνδοξαζόμενον</a:t>
            </a:r>
            <a:r>
              <a:rPr lang="el-GR" sz="2800" dirty="0" smtClean="0">
                <a:solidFill>
                  <a:schemeClr val="accent4">
                    <a:lumMod val="95000"/>
                  </a:schemeClr>
                </a:solidFill>
              </a:rPr>
              <a:t>, το </a:t>
            </a:r>
            <a:r>
              <a:rPr lang="el-GR" sz="2800" dirty="0" err="1" smtClean="0">
                <a:solidFill>
                  <a:schemeClr val="accent4">
                    <a:lumMod val="95000"/>
                  </a:schemeClr>
                </a:solidFill>
              </a:rPr>
              <a:t>λαλήσαν</a:t>
            </a:r>
            <a:r>
              <a:rPr lang="el-GR" sz="2800" dirty="0" smtClean="0">
                <a:solidFill>
                  <a:schemeClr val="accent4">
                    <a:lumMod val="95000"/>
                  </a:schemeClr>
                </a:solidFill>
              </a:rPr>
              <a:t> δια των προφητών . </a:t>
            </a:r>
            <a:br>
              <a:rPr lang="el-GR" sz="2800" dirty="0" smtClean="0">
                <a:solidFill>
                  <a:schemeClr val="accent4">
                    <a:lumMod val="95000"/>
                  </a:schemeClr>
                </a:solidFill>
              </a:rPr>
            </a:br>
            <a:r>
              <a:rPr lang="el-GR" sz="2800" dirty="0" smtClean="0">
                <a:solidFill>
                  <a:schemeClr val="accent4">
                    <a:lumMod val="95000"/>
                  </a:schemeClr>
                </a:solidFill>
              </a:rPr>
              <a:t>Εις μίαν, </a:t>
            </a:r>
            <a:r>
              <a:rPr lang="el-GR" sz="2800" dirty="0" err="1" smtClean="0">
                <a:solidFill>
                  <a:schemeClr val="accent4">
                    <a:lumMod val="95000"/>
                  </a:schemeClr>
                </a:solidFill>
              </a:rPr>
              <a:t>αγίαν</a:t>
            </a:r>
            <a:r>
              <a:rPr lang="el-GR" sz="2800" dirty="0" smtClean="0">
                <a:solidFill>
                  <a:schemeClr val="accent4">
                    <a:lumMod val="95000"/>
                  </a:schemeClr>
                </a:solidFill>
              </a:rPr>
              <a:t>, </a:t>
            </a:r>
            <a:r>
              <a:rPr lang="el-GR" sz="2800" dirty="0" err="1" smtClean="0">
                <a:solidFill>
                  <a:schemeClr val="accent4">
                    <a:lumMod val="95000"/>
                  </a:schemeClr>
                </a:solidFill>
              </a:rPr>
              <a:t>καθολικήν</a:t>
            </a:r>
            <a:r>
              <a:rPr lang="el-GR" sz="2800" dirty="0" smtClean="0">
                <a:solidFill>
                  <a:schemeClr val="accent4">
                    <a:lumMod val="95000"/>
                  </a:schemeClr>
                </a:solidFill>
              </a:rPr>
              <a:t> και </a:t>
            </a:r>
            <a:r>
              <a:rPr lang="el-GR" sz="2800" dirty="0" err="1" smtClean="0">
                <a:solidFill>
                  <a:schemeClr val="accent4">
                    <a:lumMod val="95000"/>
                  </a:schemeClr>
                </a:solidFill>
              </a:rPr>
              <a:t>άποστολικήν</a:t>
            </a:r>
            <a:r>
              <a:rPr lang="el-GR" sz="2800" dirty="0" smtClean="0">
                <a:solidFill>
                  <a:schemeClr val="accent4">
                    <a:lumMod val="95000"/>
                  </a:schemeClr>
                </a:solidFill>
              </a:rPr>
              <a:t> </a:t>
            </a:r>
            <a:r>
              <a:rPr lang="el-GR" sz="2800" dirty="0" err="1" smtClean="0">
                <a:solidFill>
                  <a:schemeClr val="accent4">
                    <a:lumMod val="95000"/>
                  </a:schemeClr>
                </a:solidFill>
              </a:rPr>
              <a:t>Εκκλησίαν</a:t>
            </a:r>
            <a:r>
              <a:rPr lang="el-GR" sz="2800" dirty="0" smtClean="0">
                <a:solidFill>
                  <a:schemeClr val="accent4">
                    <a:lumMod val="95000"/>
                  </a:schemeClr>
                </a:solidFill>
              </a:rPr>
              <a:t> .</a:t>
            </a:r>
            <a:br>
              <a:rPr lang="el-GR" sz="2800" dirty="0" smtClean="0">
                <a:solidFill>
                  <a:schemeClr val="accent4">
                    <a:lumMod val="95000"/>
                  </a:schemeClr>
                </a:solidFill>
              </a:rPr>
            </a:br>
            <a:r>
              <a:rPr lang="el-GR" sz="2800" dirty="0" smtClean="0">
                <a:solidFill>
                  <a:schemeClr val="accent4">
                    <a:lumMod val="95000"/>
                  </a:schemeClr>
                </a:solidFill>
              </a:rPr>
              <a:t>Ομολογώ εν βάπτισμα εις </a:t>
            </a:r>
            <a:r>
              <a:rPr lang="el-GR" sz="2800" dirty="0" err="1" smtClean="0">
                <a:solidFill>
                  <a:schemeClr val="accent4">
                    <a:lumMod val="95000"/>
                  </a:schemeClr>
                </a:solidFill>
              </a:rPr>
              <a:t>άφεσιν</a:t>
            </a:r>
            <a:r>
              <a:rPr lang="el-GR" sz="2800" dirty="0" smtClean="0">
                <a:solidFill>
                  <a:schemeClr val="accent4">
                    <a:lumMod val="95000"/>
                  </a:schemeClr>
                </a:solidFill>
              </a:rPr>
              <a:t> αμαρτιών . </a:t>
            </a:r>
            <a:br>
              <a:rPr lang="el-GR" sz="2800" dirty="0" smtClean="0">
                <a:solidFill>
                  <a:schemeClr val="accent4">
                    <a:lumMod val="95000"/>
                  </a:schemeClr>
                </a:solidFill>
              </a:rPr>
            </a:br>
            <a:r>
              <a:rPr lang="el-GR" sz="2800" dirty="0" smtClean="0">
                <a:solidFill>
                  <a:schemeClr val="accent4">
                    <a:lumMod val="95000"/>
                  </a:schemeClr>
                </a:solidFill>
              </a:rPr>
              <a:t>Προσδοκώ </a:t>
            </a:r>
            <a:r>
              <a:rPr lang="el-GR" sz="2800" dirty="0" err="1" smtClean="0">
                <a:solidFill>
                  <a:schemeClr val="accent4">
                    <a:lumMod val="95000"/>
                  </a:schemeClr>
                </a:solidFill>
              </a:rPr>
              <a:t>ανάστασιν</a:t>
            </a:r>
            <a:r>
              <a:rPr lang="el-GR" sz="2800" dirty="0" smtClean="0">
                <a:solidFill>
                  <a:schemeClr val="accent4">
                    <a:lumMod val="95000"/>
                  </a:schemeClr>
                </a:solidFill>
              </a:rPr>
              <a:t> νεκρών . </a:t>
            </a:r>
            <a:br>
              <a:rPr lang="el-GR" sz="2800" dirty="0" smtClean="0">
                <a:solidFill>
                  <a:schemeClr val="accent4">
                    <a:lumMod val="95000"/>
                  </a:schemeClr>
                </a:solidFill>
              </a:rPr>
            </a:br>
            <a:r>
              <a:rPr lang="el-GR" sz="2800" dirty="0" smtClean="0">
                <a:solidFill>
                  <a:schemeClr val="accent4">
                    <a:lumMod val="95000"/>
                  </a:schemeClr>
                </a:solidFill>
              </a:rPr>
              <a:t>Και </a:t>
            </a:r>
            <a:r>
              <a:rPr lang="el-GR" sz="2800" dirty="0" err="1" smtClean="0">
                <a:solidFill>
                  <a:schemeClr val="accent4">
                    <a:lumMod val="95000"/>
                  </a:schemeClr>
                </a:solidFill>
              </a:rPr>
              <a:t>ζωήν</a:t>
            </a:r>
            <a:r>
              <a:rPr lang="el-GR" sz="2800" dirty="0" smtClean="0">
                <a:solidFill>
                  <a:schemeClr val="accent4">
                    <a:lumMod val="95000"/>
                  </a:schemeClr>
                </a:solidFill>
              </a:rPr>
              <a:t> του μέλλοντος αιώνος . </a:t>
            </a:r>
            <a:br>
              <a:rPr lang="el-GR" sz="2800" dirty="0" smtClean="0">
                <a:solidFill>
                  <a:schemeClr val="accent4">
                    <a:lumMod val="95000"/>
                  </a:schemeClr>
                </a:solidFill>
              </a:rPr>
            </a:br>
            <a:r>
              <a:rPr lang="el-GR" sz="2800" dirty="0" smtClean="0">
                <a:solidFill>
                  <a:schemeClr val="accent4">
                    <a:lumMod val="95000"/>
                  </a:schemeClr>
                </a:solidFill>
              </a:rPr>
              <a:t>Αμήν . </a:t>
            </a:r>
            <a:endParaRPr lang="el-GR"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Προσαρμοσμένος 7">
      <a:dk1>
        <a:srgbClr val="FF0000"/>
      </a:dk1>
      <a:lt1>
        <a:srgbClr val="000000"/>
      </a:lt1>
      <a:dk2>
        <a:srgbClr val="000000"/>
      </a:dk2>
      <a:lt2>
        <a:srgbClr val="FF0000"/>
      </a:lt2>
      <a:accent1>
        <a:srgbClr val="FF0000"/>
      </a:accent1>
      <a:accent2>
        <a:srgbClr val="000000"/>
      </a:accent2>
      <a:accent3>
        <a:srgbClr val="FF0000"/>
      </a:accent3>
      <a:accent4>
        <a:srgbClr val="FFFFFF"/>
      </a:accent4>
      <a:accent5>
        <a:srgbClr val="000000"/>
      </a:accent5>
      <a:accent6>
        <a:srgbClr val="FF0000"/>
      </a:accent6>
      <a:hlink>
        <a:srgbClr val="FFFFFF"/>
      </a:hlink>
      <a:folHlink>
        <a:srgbClr val="00000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52</TotalTime>
  <Words>247</Words>
  <Application>Microsoft Office PowerPoint</Application>
  <PresentationFormat>Προβολή στην οθόνη (4:3)</PresentationFormat>
  <Paragraphs>31</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Ροή</vt:lpstr>
      <vt:lpstr>Τα βασικά δόγματα της ορθοδοξίας</vt:lpstr>
      <vt:lpstr>Ορισμός:</vt:lpstr>
      <vt:lpstr>Διαφάνεια 3</vt:lpstr>
      <vt:lpstr>Διαφάνεια 4</vt:lpstr>
      <vt:lpstr>Τα Δόγματα της Ορθοδόξου Εκκλησίας</vt:lpstr>
      <vt:lpstr>Διαφάνεια 6</vt:lpstr>
      <vt:lpstr>Όλα τα Δόγματα περιλαμβάνονται στο "Σύμβολο της πίστεως" :</vt:lpstr>
      <vt:lpstr>Διαφάνεια 8</vt:lpstr>
      <vt:lpstr>Διαφάνεια 9</vt:lpstr>
      <vt:lpstr>Διαφάνεια 10</vt:lpstr>
      <vt:lpstr>Διαφάνεια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βασικά δόγματα της ορθοδοξίας</dc:title>
  <dc:creator>CONSTA</dc:creator>
  <cp:lastModifiedBy>CONSTA</cp:lastModifiedBy>
  <cp:revision>6</cp:revision>
  <dcterms:created xsi:type="dcterms:W3CDTF">2016-10-19T15:41:05Z</dcterms:created>
  <dcterms:modified xsi:type="dcterms:W3CDTF">2016-10-19T16:33:09Z</dcterms:modified>
</cp:coreProperties>
</file>