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382"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656D54C1-B582-4260-93B6-264E8130062A}" type="datetimeFigureOut">
              <a:rPr lang="el-GR" smtClean="0"/>
              <a:t>4/10/2016</a:t>
            </a:fld>
            <a:endParaRPr lang="el-GR" dirty="0"/>
          </a:p>
        </p:txBody>
      </p:sp>
      <p:sp>
        <p:nvSpPr>
          <p:cNvPr id="17" name="16 - Θέση υποσέλιδου"/>
          <p:cNvSpPr>
            <a:spLocks noGrp="1"/>
          </p:cNvSpPr>
          <p:nvPr>
            <p:ph type="ftr" sz="quarter" idx="11"/>
          </p:nvPr>
        </p:nvSpPr>
        <p:spPr/>
        <p:txBody>
          <a:bodyPr/>
          <a:lstStyle>
            <a:extLst/>
          </a:lstStyle>
          <a:p>
            <a:endParaRPr lang="el-GR" dirty="0"/>
          </a:p>
        </p:txBody>
      </p:sp>
      <p:sp>
        <p:nvSpPr>
          <p:cNvPr id="29" name="28 - Θέση αριθμού διαφάνειας"/>
          <p:cNvSpPr>
            <a:spLocks noGrp="1"/>
          </p:cNvSpPr>
          <p:nvPr>
            <p:ph type="sldNum" sz="quarter" idx="12"/>
          </p:nvPr>
        </p:nvSpPr>
        <p:spPr/>
        <p:txBody>
          <a:bodyPr/>
          <a:lstStyle>
            <a:extLst/>
          </a:lstStyle>
          <a:p>
            <a:fld id="{75AE2FD5-DC09-4B03-A9A0-38D2E783C264}" type="slidenum">
              <a:rPr lang="el-GR" smtClean="0"/>
              <a:t>‹#›</a:t>
            </a:fld>
            <a:endParaRPr lang="el-GR" dirty="0"/>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56D54C1-B582-4260-93B6-264E8130062A}" type="datetimeFigureOut">
              <a:rPr lang="el-GR" smtClean="0"/>
              <a:t>4/10/2016</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75AE2FD5-DC09-4B03-A9A0-38D2E783C264}"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56D54C1-B582-4260-93B6-264E8130062A}" type="datetimeFigureOut">
              <a:rPr lang="el-GR" smtClean="0"/>
              <a:t>4/10/2016</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75AE2FD5-DC09-4B03-A9A0-38D2E783C264}"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56D54C1-B582-4260-93B6-264E8130062A}" type="datetimeFigureOut">
              <a:rPr lang="el-GR" smtClean="0"/>
              <a:t>4/10/2016</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75AE2FD5-DC09-4B03-A9A0-38D2E783C264}" type="slidenum">
              <a:rPr lang="el-GR" smtClean="0"/>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656D54C1-B582-4260-93B6-264E8130062A}" type="datetimeFigureOut">
              <a:rPr lang="el-GR" smtClean="0"/>
              <a:t>4/10/2016</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75AE2FD5-DC09-4B03-A9A0-38D2E783C264}" type="slidenum">
              <a:rPr lang="el-GR" smtClean="0"/>
              <a:t>‹#›</a:t>
            </a:fld>
            <a:endParaRPr lang="el-GR" dirty="0"/>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56D54C1-B582-4260-93B6-264E8130062A}" type="datetimeFigureOut">
              <a:rPr lang="el-GR" smtClean="0"/>
              <a:t>4/10/2016</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75AE2FD5-DC09-4B03-A9A0-38D2E783C264}" type="slidenum">
              <a:rPr lang="el-GR" smtClean="0"/>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656D54C1-B582-4260-93B6-264E8130062A}" type="datetimeFigureOut">
              <a:rPr lang="el-GR" smtClean="0"/>
              <a:t>4/10/2016</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75AE2FD5-DC09-4B03-A9A0-38D2E783C264}" type="slidenum">
              <a:rPr lang="el-GR" smtClean="0"/>
              <a:t>‹#›</a:t>
            </a:fld>
            <a:endParaRPr lang="el-GR" dirty="0"/>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656D54C1-B582-4260-93B6-264E8130062A}" type="datetimeFigureOut">
              <a:rPr lang="el-GR" smtClean="0"/>
              <a:t>4/10/2016</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75AE2FD5-DC09-4B03-A9A0-38D2E783C264}"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656D54C1-B582-4260-93B6-264E8130062A}" type="datetimeFigureOut">
              <a:rPr lang="el-GR" smtClean="0"/>
              <a:t>4/10/2016</a:t>
            </a:fld>
            <a:endParaRPr lang="el-GR" dirty="0"/>
          </a:p>
        </p:txBody>
      </p:sp>
      <p:sp>
        <p:nvSpPr>
          <p:cNvPr id="3" name="2 - Θέση υποσέλιδου"/>
          <p:cNvSpPr>
            <a:spLocks noGrp="1"/>
          </p:cNvSpPr>
          <p:nvPr>
            <p:ph type="ftr" sz="quarter" idx="11"/>
          </p:nvPr>
        </p:nvSpPr>
        <p:spPr/>
        <p:txBody>
          <a:bodyPr/>
          <a:lstStyle>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75AE2FD5-DC09-4B03-A9A0-38D2E783C264}"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56D54C1-B582-4260-93B6-264E8130062A}" type="datetimeFigureOut">
              <a:rPr lang="el-GR" smtClean="0"/>
              <a:t>4/10/2016</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75AE2FD5-DC09-4B03-A9A0-38D2E783C264}" type="slidenum">
              <a:rPr lang="el-GR" smtClean="0"/>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656D54C1-B582-4260-93B6-264E8130062A}" type="datetimeFigureOut">
              <a:rPr lang="el-GR" smtClean="0"/>
              <a:t>4/10/2016</a:t>
            </a:fld>
            <a:endParaRPr lang="el-GR" dirty="0"/>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l-GR" dirty="0"/>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75AE2FD5-DC09-4B03-A9A0-38D2E783C264}" type="slidenum">
              <a:rPr lang="el-GR" smtClean="0"/>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56D54C1-B582-4260-93B6-264E8130062A}" type="datetimeFigureOut">
              <a:rPr lang="el-GR" smtClean="0"/>
              <a:t>4/10/2016</a:t>
            </a:fld>
            <a:endParaRPr lang="el-GR" dirty="0"/>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dirty="0"/>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5AE2FD5-DC09-4B03-A9A0-38D2E783C264}" type="slidenum">
              <a:rPr lang="el-GR" smtClean="0"/>
              <a:t>‹#›</a:t>
            </a:fld>
            <a:endParaRPr lang="el-GR"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576" y="260648"/>
            <a:ext cx="7772400" cy="1470025"/>
          </a:xfrm>
        </p:spPr>
        <p:txBody>
          <a:bodyPr>
            <a:normAutofit fontScale="90000"/>
          </a:bodyPr>
          <a:lstStyle/>
          <a:p>
            <a:r>
              <a:rPr lang="el-GR" dirty="0" smtClean="0">
                <a:latin typeface="Century Gothic" pitchFamily="34" charset="0"/>
              </a:rPr>
              <a:t>Συνέπειες </a:t>
            </a:r>
            <a:r>
              <a:rPr lang="el-GR" dirty="0" err="1" smtClean="0">
                <a:latin typeface="Century Gothic" pitchFamily="34" charset="0"/>
              </a:rPr>
              <a:t>στισ</a:t>
            </a:r>
            <a:r>
              <a:rPr lang="el-GR" dirty="0" smtClean="0">
                <a:latin typeface="Century Gothic" pitchFamily="34" charset="0"/>
              </a:rPr>
              <a:t> </a:t>
            </a:r>
            <a:r>
              <a:rPr lang="el-GR" dirty="0" err="1" smtClean="0">
                <a:latin typeface="Century Gothic" pitchFamily="34" charset="0"/>
              </a:rPr>
              <a:t>σχέσεισ</a:t>
            </a:r>
            <a:r>
              <a:rPr lang="el-GR" dirty="0" smtClean="0">
                <a:latin typeface="Century Gothic" pitchFamily="34" charset="0"/>
              </a:rPr>
              <a:t> των χριστιανών μετά την 2</a:t>
            </a:r>
            <a:r>
              <a:rPr lang="el-GR" baseline="30000" dirty="0" smtClean="0">
                <a:latin typeface="Century Gothic" pitchFamily="34" charset="0"/>
              </a:rPr>
              <a:t>η</a:t>
            </a:r>
            <a:r>
              <a:rPr lang="el-GR" dirty="0" smtClean="0">
                <a:latin typeface="Century Gothic" pitchFamily="34" charset="0"/>
              </a:rPr>
              <a:t> δεύτερη </a:t>
            </a:r>
            <a:r>
              <a:rPr lang="el-GR" dirty="0" err="1" smtClean="0">
                <a:latin typeface="Century Gothic" pitchFamily="34" charset="0"/>
              </a:rPr>
              <a:t>Βατικανη</a:t>
            </a:r>
            <a:r>
              <a:rPr lang="el-GR" dirty="0" smtClean="0">
                <a:latin typeface="Century Gothic" pitchFamily="34" charset="0"/>
              </a:rPr>
              <a:t> Σύνοδο </a:t>
            </a:r>
            <a:endParaRPr lang="el-GR" dirty="0">
              <a:latin typeface="Century Gothic" pitchFamily="34" charset="0"/>
            </a:endParaRPr>
          </a:p>
        </p:txBody>
      </p:sp>
      <p:sp>
        <p:nvSpPr>
          <p:cNvPr id="3" name="2 - Υπότιτλος"/>
          <p:cNvSpPr>
            <a:spLocks noGrp="1"/>
          </p:cNvSpPr>
          <p:nvPr>
            <p:ph type="subTitle" idx="1"/>
          </p:nvPr>
        </p:nvSpPr>
        <p:spPr>
          <a:xfrm>
            <a:off x="755576" y="4077072"/>
            <a:ext cx="8892480" cy="1752600"/>
          </a:xfrm>
        </p:spPr>
        <p:txBody>
          <a:bodyPr>
            <a:noAutofit/>
          </a:bodyPr>
          <a:lstStyle/>
          <a:p>
            <a:r>
              <a:rPr lang="el-GR" sz="2400" b="1" dirty="0">
                <a:cs typeface="Lucida Sans Unicode" pitchFamily="34" charset="0"/>
              </a:rPr>
              <a:t>Έτος: </a:t>
            </a:r>
            <a:r>
              <a:rPr lang="el-GR" sz="2400" b="1" dirty="0" smtClean="0">
                <a:cs typeface="Lucida Sans Unicode" pitchFamily="34" charset="0"/>
              </a:rPr>
              <a:t>2016-17</a:t>
            </a:r>
            <a:endParaRPr lang="el-GR" sz="2400" b="1" dirty="0">
              <a:cs typeface="Lucida Sans Unicode" pitchFamily="34" charset="0"/>
            </a:endParaRPr>
          </a:p>
          <a:p>
            <a:endParaRPr lang="el-GR" sz="2400" b="1" dirty="0">
              <a:cs typeface="Lucida Sans Unicode" pitchFamily="34" charset="0"/>
            </a:endParaRPr>
          </a:p>
          <a:p>
            <a:r>
              <a:rPr lang="el-GR" sz="2400" b="1" dirty="0">
                <a:cs typeface="Lucida Sans Unicode" pitchFamily="34" charset="0"/>
              </a:rPr>
              <a:t>Τμήμα: </a:t>
            </a:r>
            <a:r>
              <a:rPr lang="el-GR" sz="2400" b="1" dirty="0" smtClean="0">
                <a:cs typeface="Lucida Sans Unicode" pitchFamily="34" charset="0"/>
              </a:rPr>
              <a:t>Γ’2</a:t>
            </a:r>
            <a:endParaRPr lang="el-GR" sz="2400" b="1" dirty="0">
              <a:cs typeface="Lucida Sans Unicode" pitchFamily="34" charset="0"/>
            </a:endParaRPr>
          </a:p>
          <a:p>
            <a:endParaRPr lang="el-GR" sz="2400" b="1" dirty="0">
              <a:cs typeface="Lucida Sans Unicode" pitchFamily="34" charset="0"/>
            </a:endParaRPr>
          </a:p>
          <a:p>
            <a:r>
              <a:rPr lang="el-GR" sz="2400" b="1" dirty="0">
                <a:cs typeface="Lucida Sans Unicode" pitchFamily="34" charset="0"/>
              </a:rPr>
              <a:t>Μαρασλίδου Δανάη Μαρία</a:t>
            </a:r>
          </a:p>
          <a:p>
            <a:endParaRPr lang="el-GR" sz="2400" b="1" dirty="0">
              <a:cs typeface="Lucida Sans Unicode" pitchFamily="34" charset="0"/>
            </a:endParaRPr>
          </a:p>
          <a:p>
            <a:r>
              <a:rPr lang="el-GR" sz="2400" b="1" dirty="0">
                <a:cs typeface="Lucida Sans Unicode" pitchFamily="34" charset="0"/>
              </a:rPr>
              <a:t>Πρότυπο Γυμνάσιο Ευαγγελικής Σχολής Ν. Σμύρνης</a:t>
            </a:r>
          </a:p>
          <a:p>
            <a:endParaRPr lang="el-GR" sz="2400" b="1" dirty="0">
              <a:cs typeface="Lucida Sans Unicode" pitchFamily="34" charset="0"/>
            </a:endParaRPr>
          </a:p>
          <a:p>
            <a:r>
              <a:rPr lang="el-GR" sz="2400" b="1" dirty="0">
                <a:cs typeface="Lucida Sans Unicode" pitchFamily="34" charset="0"/>
              </a:rPr>
              <a:t>Υπεύθυνος καθηγητής: κ. Καπετανάκης</a:t>
            </a:r>
          </a:p>
          <a:p>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755576" y="4293096"/>
            <a:ext cx="7416824" cy="830997"/>
          </a:xfrm>
          <a:prstGeom prst="rect">
            <a:avLst/>
          </a:prstGeom>
        </p:spPr>
        <p:txBody>
          <a:bodyPr wrap="square">
            <a:spAutoFit/>
          </a:bodyPr>
          <a:lstStyle/>
          <a:p>
            <a:pPr>
              <a:buFont typeface="Arial" pitchFamily="34" charset="0"/>
              <a:buChar char="•"/>
            </a:pPr>
            <a:r>
              <a:rPr lang="el-GR" sz="2400" dirty="0" smtClean="0"/>
              <a:t>Στην </a:t>
            </a:r>
            <a:r>
              <a:rPr lang="el-GR" sz="2400" dirty="0"/>
              <a:t>Β’ </a:t>
            </a:r>
            <a:r>
              <a:rPr lang="el-GR" sz="2400" dirty="0"/>
              <a:t>Βατικανή</a:t>
            </a:r>
            <a:r>
              <a:rPr lang="el-GR" sz="2400" dirty="0"/>
              <a:t> </a:t>
            </a:r>
            <a:r>
              <a:rPr lang="el-GR" sz="2400" dirty="0" smtClean="0"/>
              <a:t>Σύνοδο</a:t>
            </a:r>
            <a:r>
              <a:rPr lang="el-GR" sz="2400" dirty="0"/>
              <a:t> έγινε συζήτηση </a:t>
            </a:r>
            <a:r>
              <a:rPr lang="el-GR" sz="2400" dirty="0" smtClean="0"/>
              <a:t>για </a:t>
            </a:r>
            <a:r>
              <a:rPr lang="el-GR" sz="2400" dirty="0" smtClean="0"/>
              <a:t>την </a:t>
            </a:r>
            <a:r>
              <a:rPr lang="el-GR" sz="2400" dirty="0" smtClean="0"/>
              <a:t>εκκλησιολογία</a:t>
            </a:r>
            <a:r>
              <a:rPr lang="el-GR" sz="2400" dirty="0" smtClean="0"/>
              <a:t> και την </a:t>
            </a:r>
            <a:r>
              <a:rPr lang="el-GR" sz="2400" dirty="0" smtClean="0"/>
              <a:t>Βαπτισματική</a:t>
            </a:r>
            <a:r>
              <a:rPr lang="el-GR" sz="2400" dirty="0" smtClean="0"/>
              <a:t> θεολογία</a:t>
            </a:r>
            <a:endParaRPr lang="el-GR" sz="2400" dirty="0"/>
          </a:p>
        </p:txBody>
      </p:sp>
      <p:sp>
        <p:nvSpPr>
          <p:cNvPr id="4" name="3 - Ορθογώνιο"/>
          <p:cNvSpPr/>
          <p:nvPr/>
        </p:nvSpPr>
        <p:spPr>
          <a:xfrm>
            <a:off x="683568" y="1484784"/>
            <a:ext cx="6912768" cy="2677656"/>
          </a:xfrm>
          <a:prstGeom prst="rect">
            <a:avLst/>
          </a:prstGeom>
        </p:spPr>
        <p:txBody>
          <a:bodyPr wrap="square">
            <a:spAutoFit/>
          </a:bodyPr>
          <a:lstStyle/>
          <a:p>
            <a:pPr algn="just">
              <a:buFont typeface="Arial" pitchFamily="34" charset="0"/>
              <a:buChar char="•"/>
            </a:pPr>
            <a:r>
              <a:rPr lang="el-GR" sz="2400" dirty="0" smtClean="0"/>
              <a:t>Η Σύνοδος αυτή χαρακτηρίσθηκε ως η 21η Οικουμενική Σύνοδος για τους Ρωμαιοκαθολικούς, η οποία εξαγγέλθηκε από τον Πάπα Ιωάννη XXIII την 25η Ιανουαρίου 1959. Η πρώτη συνεδρίασή της έγινε την 11η Οκτωβρίου 1962 και η τελευταία την 8η Δεκεμβρίου 1965 και μεταξύ αυτών των ημερομηνιών πραγματοποίησε 178 συνεδριάσεις.</a:t>
            </a:r>
            <a:endParaRPr lang="el-GR" sz="2400" dirty="0" smtClean="0"/>
          </a:p>
        </p:txBody>
      </p:sp>
      <p:sp>
        <p:nvSpPr>
          <p:cNvPr id="5" name="4 - TextBox"/>
          <p:cNvSpPr txBox="1"/>
          <p:nvPr/>
        </p:nvSpPr>
        <p:spPr>
          <a:xfrm>
            <a:off x="2195736" y="692696"/>
            <a:ext cx="3096344" cy="369332"/>
          </a:xfrm>
          <a:prstGeom prst="rect">
            <a:avLst/>
          </a:prstGeom>
          <a:noFill/>
        </p:spPr>
        <p:txBody>
          <a:bodyPr wrap="square" rtlCol="0">
            <a:spAutoFit/>
          </a:bodyPr>
          <a:lstStyle/>
          <a:p>
            <a:endParaRPr lang="el-GR" dirty="0"/>
          </a:p>
        </p:txBody>
      </p:sp>
      <p:sp>
        <p:nvSpPr>
          <p:cNvPr id="6" name="5 - Τίτλος"/>
          <p:cNvSpPr>
            <a:spLocks noGrp="1"/>
          </p:cNvSpPr>
          <p:nvPr>
            <p:ph type="title"/>
          </p:nvPr>
        </p:nvSpPr>
        <p:spPr>
          <a:xfrm>
            <a:off x="914400" y="332656"/>
            <a:ext cx="8229600" cy="1143000"/>
          </a:xfrm>
        </p:spPr>
        <p:txBody>
          <a:bodyPr/>
          <a:lstStyle/>
          <a:p>
            <a:r>
              <a:rPr lang="el-GR" dirty="0" smtClean="0"/>
              <a:t>Τι είναι;</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15616" y="1052736"/>
            <a:ext cx="6030416" cy="3785652"/>
          </a:xfrm>
          <a:prstGeom prst="rect">
            <a:avLst/>
          </a:prstGeom>
        </p:spPr>
        <p:txBody>
          <a:bodyPr wrap="square">
            <a:spAutoFit/>
          </a:bodyPr>
          <a:lstStyle/>
          <a:p>
            <a:pPr>
              <a:buFont typeface="Arial" pitchFamily="34" charset="0"/>
              <a:buChar char="•"/>
            </a:pPr>
            <a:r>
              <a:rPr lang="el-GR" sz="2400" dirty="0" smtClean="0"/>
              <a:t>Η Δεύτερη Σύνοδος του Βατικανού ασχολήθηκε με τις σχέσεις μεταξύ της Ρωμαιοκαθολικής Εκκλησίας και του σύγχρονου κόσμου.</a:t>
            </a:r>
          </a:p>
          <a:p>
            <a:pPr>
              <a:buFont typeface="Arial" pitchFamily="34" charset="0"/>
              <a:buChar char="•"/>
            </a:pPr>
            <a:endParaRPr lang="el-GR" sz="2400" dirty="0" smtClean="0"/>
          </a:p>
          <a:p>
            <a:pPr>
              <a:buFont typeface="Arial" pitchFamily="34" charset="0"/>
              <a:buChar char="•"/>
            </a:pPr>
            <a:endParaRPr lang="el-GR" sz="2400" dirty="0" smtClean="0"/>
          </a:p>
          <a:p>
            <a:pPr>
              <a:buFont typeface="Arial" pitchFamily="34" charset="0"/>
              <a:buChar char="•"/>
            </a:pPr>
            <a:r>
              <a:rPr lang="el-GR" sz="2400" dirty="0" smtClean="0"/>
              <a:t>Με μια λέξη είναι η Σύνοδος που θέλησε να συμφιλιώσει την Καθολική Εκκλησία με το σύγχρονο πολιτισμό και να την εντάξει στο σημερινό κόσμο</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467544" y="1988840"/>
            <a:ext cx="7992888" cy="1384995"/>
          </a:xfrm>
          <a:prstGeom prst="rect">
            <a:avLst/>
          </a:prstGeom>
        </p:spPr>
        <p:txBody>
          <a:bodyPr wrap="square">
            <a:spAutoFit/>
          </a:bodyPr>
          <a:lstStyle/>
          <a:p>
            <a:pPr>
              <a:buFont typeface="Arial" pitchFamily="34" charset="0"/>
              <a:buChar char="•"/>
            </a:pPr>
            <a:r>
              <a:rPr lang="el-GR" sz="2800" dirty="0" smtClean="0"/>
              <a:t>Ο Πάπας </a:t>
            </a:r>
            <a:r>
              <a:rPr lang="el-GR" sz="2800" dirty="0"/>
              <a:t>τόνισε ότι κύριο αντικείμενο της Συνόδου είναι η διαφύλαξη των παρακαταθηκών του χριστιανικού δόγματος και η ενότητα των Εκκλησιών</a:t>
            </a:r>
          </a:p>
        </p:txBody>
      </p:sp>
      <p:sp>
        <p:nvSpPr>
          <p:cNvPr id="5" name="4 - Τίτλος"/>
          <p:cNvSpPr>
            <a:spLocks noGrp="1"/>
          </p:cNvSpPr>
          <p:nvPr>
            <p:ph type="title"/>
          </p:nvPr>
        </p:nvSpPr>
        <p:spPr>
          <a:xfrm>
            <a:off x="467544" y="332656"/>
            <a:ext cx="8229600" cy="1143000"/>
          </a:xfrm>
        </p:spPr>
        <p:txBody>
          <a:bodyPr>
            <a:normAutofit fontScale="90000"/>
          </a:bodyPr>
          <a:lstStyle/>
          <a:p>
            <a:r>
              <a:rPr lang="el-GR" sz="6000" dirty="0" smtClean="0"/>
              <a:t>Σημασία για την σχέση μεταξύ των εκκλησιών</a:t>
            </a:r>
            <a:r>
              <a:rPr lang="el-GR" dirty="0" smtClean="0"/>
              <a:t/>
            </a:r>
            <a:br>
              <a:rPr lang="el-GR" dirty="0" smtClean="0"/>
            </a:br>
            <a:endParaRPr lang="el-GR" dirty="0"/>
          </a:p>
        </p:txBody>
      </p:sp>
      <p:sp>
        <p:nvSpPr>
          <p:cNvPr id="6" name="5 - Ορθογώνιο"/>
          <p:cNvSpPr/>
          <p:nvPr/>
        </p:nvSpPr>
        <p:spPr>
          <a:xfrm>
            <a:off x="539552" y="3573016"/>
            <a:ext cx="7020272" cy="954107"/>
          </a:xfrm>
          <a:prstGeom prst="rect">
            <a:avLst/>
          </a:prstGeom>
        </p:spPr>
        <p:txBody>
          <a:bodyPr wrap="square">
            <a:spAutoFit/>
          </a:bodyPr>
          <a:lstStyle/>
          <a:p>
            <a:pPr>
              <a:buFont typeface="Arial" pitchFamily="34" charset="0"/>
              <a:buChar char="•"/>
            </a:pPr>
            <a:r>
              <a:rPr lang="el-GR" sz="2800" dirty="0" smtClean="0"/>
              <a:t>Οι </a:t>
            </a:r>
            <a:r>
              <a:rPr lang="el-GR" sz="2800" dirty="0"/>
              <a:t>απόψεις που διατυπώθηκαν έδειξαν ότι στην Εκκλησία υπάρχει κόσμος ελευθερίας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548680"/>
            <a:ext cx="8229600" cy="1143000"/>
          </a:xfrm>
        </p:spPr>
        <p:txBody>
          <a:bodyPr>
            <a:normAutofit fontScale="90000"/>
          </a:bodyPr>
          <a:lstStyle/>
          <a:p>
            <a:r>
              <a:rPr lang="el-GR" dirty="0" smtClean="0"/>
              <a:t>Η συμβολή της Β΄ </a:t>
            </a:r>
            <a:r>
              <a:rPr lang="el-GR" dirty="0" smtClean="0"/>
              <a:t>Βατικάνης</a:t>
            </a:r>
            <a:r>
              <a:rPr lang="el-GR" dirty="0" smtClean="0"/>
              <a:t> Συνόδου στην αλλαγή στις σχέσεις ανάμεσα στις Εκκλησίες.</a:t>
            </a:r>
            <a:endParaRPr lang="el-GR" dirty="0"/>
          </a:p>
        </p:txBody>
      </p:sp>
      <p:sp>
        <p:nvSpPr>
          <p:cNvPr id="3" name="2 - Ορθογώνιο"/>
          <p:cNvSpPr/>
          <p:nvPr/>
        </p:nvSpPr>
        <p:spPr>
          <a:xfrm>
            <a:off x="539552" y="2564904"/>
            <a:ext cx="8118648" cy="3046988"/>
          </a:xfrm>
          <a:prstGeom prst="rect">
            <a:avLst/>
          </a:prstGeom>
        </p:spPr>
        <p:txBody>
          <a:bodyPr wrap="square">
            <a:spAutoFit/>
          </a:bodyPr>
          <a:lstStyle/>
          <a:p>
            <a:pPr algn="ctr"/>
            <a:r>
              <a:rPr lang="el-GR" sz="2400" dirty="0" smtClean="0"/>
              <a:t>Οι Καθολικοί αναγνώρισαν την αποστολική διαδοχή της Ορθόδοξης Εκκλησίας και τα μυστήρια αυτής. Με άλλα λόγια, εάν παλαιά οι Καθολικοί δε θεωρούσαν την Ορθόδοξη Εκκλησία ως Εκκλησία, αλλά ως τη συναγωγή αιρετικών και σχισματικών, σήμερα στο επίσημο επίπεδο η Ρ/Καθολική Εκκλησία αναγνωρίζει τις Ορθόδοξες Εκκλησίας ως Εκκλησίες, καθώς και τη σωτήρια δύναμη και το κύρος των Μυστηρίων, τα οποία επιτελούνται σε αυτούς</a:t>
            </a:r>
            <a:r>
              <a:rPr lang="el-GR" dirty="0" smtClean="0"/>
              <a:t>.</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Στρογγυλεμένο ορθογώνιο"/>
          <p:cNvSpPr/>
          <p:nvPr/>
        </p:nvSpPr>
        <p:spPr>
          <a:xfrm>
            <a:off x="827584" y="1412776"/>
            <a:ext cx="6912768" cy="3168352"/>
          </a:xfrm>
          <a:prstGeom prst="round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9600" dirty="0" smtClean="0"/>
              <a:t>Ευχαριστώ!</a:t>
            </a:r>
            <a:endParaRPr lang="el-GR" sz="9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Προσαρμοσμένος 10">
      <a:dk1>
        <a:srgbClr val="00CC00"/>
      </a:dk1>
      <a:lt1>
        <a:srgbClr val="000000"/>
      </a:lt1>
      <a:dk2>
        <a:srgbClr val="EE3E00"/>
      </a:dk2>
      <a:lt2>
        <a:srgbClr val="EE3E00"/>
      </a:lt2>
      <a:accent1>
        <a:srgbClr val="00CC00"/>
      </a:accent1>
      <a:accent2>
        <a:srgbClr val="EE3E00"/>
      </a:accent2>
      <a:accent3>
        <a:srgbClr val="BFBFBF"/>
      </a:accent3>
      <a:accent4>
        <a:srgbClr val="FFFFFF"/>
      </a:accent4>
      <a:accent5>
        <a:srgbClr val="00CC00"/>
      </a:accent5>
      <a:accent6>
        <a:srgbClr val="EE3E00"/>
      </a:accent6>
      <a:hlink>
        <a:srgbClr val="000000"/>
      </a:hlink>
      <a:folHlink>
        <a:srgbClr val="00CC00"/>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33</TotalTime>
  <Words>227</Words>
  <Application>Microsoft Office PowerPoint</Application>
  <PresentationFormat>Προβολή στην οθόνη (4:3)</PresentationFormat>
  <Paragraphs>23</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Μετρό</vt:lpstr>
      <vt:lpstr>Συνέπειες στισ σχέσεισ των χριστιανών μετά την 2η δεύτερη Βατικανη Σύνοδο </vt:lpstr>
      <vt:lpstr>Τι είναι;</vt:lpstr>
      <vt:lpstr>Διαφάνεια 3</vt:lpstr>
      <vt:lpstr>Σημασία για την σχέση μεταξύ των εκκλησιών </vt:lpstr>
      <vt:lpstr>Η συμβολή της Β΄ Βατικάνης Συνόδου στην αλλαγή στις σχέσεις ανάμεσα στις Εκκλησίες.</vt:lpstr>
      <vt:lpstr>Διαφάνεια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Συνέπειες στις σχέσεις των χριστιανών μετά την 2η δεύτερη Βατικανή Σύνοδο</dc:title>
  <dc:creator>CONSTA</dc:creator>
  <cp:lastModifiedBy>CONSTA</cp:lastModifiedBy>
  <cp:revision>5</cp:revision>
  <dcterms:created xsi:type="dcterms:W3CDTF">2016-10-04T17:13:17Z</dcterms:created>
  <dcterms:modified xsi:type="dcterms:W3CDTF">2016-10-04T17:46:55Z</dcterms:modified>
</cp:coreProperties>
</file>