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59" r:id="rId5"/>
    <p:sldId id="263" r:id="rId6"/>
    <p:sldId id="260" r:id="rId7"/>
    <p:sldId id="261"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70"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357674FF-844F-4E9D-A6CF-DF104FF8CDB8}" type="datetimeFigureOut">
              <a:rPr lang="el-GR" smtClean="0"/>
              <a:t>12/10/2016</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BAB7957-77D5-4098-A782-D0F05189A09D}" type="slidenum">
              <a:rPr lang="el-GR" smtClean="0"/>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57674FF-844F-4E9D-A6CF-DF104FF8CDB8}" type="datetimeFigureOut">
              <a:rPr lang="el-GR" smtClean="0"/>
              <a:t>12/10/2016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BAB7957-77D5-4098-A782-D0F05189A09D}"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CBAB7957-77D5-4098-A782-D0F05189A09D}" type="slidenum">
              <a:rPr lang="el-GR" smtClean="0"/>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57674FF-844F-4E9D-A6CF-DF104FF8CDB8}" type="datetimeFigureOut">
              <a:rPr lang="el-GR" smtClean="0"/>
              <a:t>12/10/2016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357674FF-844F-4E9D-A6CF-DF104FF8CDB8}" type="datetimeFigureOut">
              <a:rPr lang="el-GR" smtClean="0"/>
              <a:t>12/10/2016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CBAB7957-77D5-4098-A782-D0F05189A09D}" type="slidenum">
              <a:rPr lang="el-GR" smtClean="0"/>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357674FF-844F-4E9D-A6CF-DF104FF8CDB8}" type="datetimeFigureOut">
              <a:rPr lang="el-GR" smtClean="0"/>
              <a:t>12/10/2016</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BAB7957-77D5-4098-A782-D0F05189A09D}" type="slidenum">
              <a:rPr lang="el-GR" smtClean="0"/>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357674FF-844F-4E9D-A6CF-DF104FF8CDB8}" type="datetimeFigureOut">
              <a:rPr lang="el-GR" smtClean="0"/>
              <a:t>12/10/2016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BAB7957-77D5-4098-A782-D0F05189A09D}" type="slidenum">
              <a:rPr lang="el-GR" smtClean="0"/>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357674FF-844F-4E9D-A6CF-DF104FF8CDB8}" type="datetimeFigureOut">
              <a:rPr lang="el-GR" smtClean="0"/>
              <a:t>12/10/2016</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CBAB7957-77D5-4098-A782-D0F05189A09D}" type="slidenum">
              <a:rPr lang="el-GR" smtClean="0"/>
              <a:t>‹#›</a:t>
            </a:fld>
            <a:endParaRPr lang="el-GR"/>
          </a:p>
        </p:txBody>
      </p:sp>
      <p:sp>
        <p:nvSpPr>
          <p:cNvPr id="23" name="22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357674FF-844F-4E9D-A6CF-DF104FF8CDB8}" type="datetimeFigureOut">
              <a:rPr lang="el-GR" smtClean="0"/>
              <a:t>12/10/2016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CBAB7957-77D5-4098-A782-D0F05189A09D}"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357674FF-844F-4E9D-A6CF-DF104FF8CDB8}" type="datetimeFigureOut">
              <a:rPr lang="el-GR" smtClean="0"/>
              <a:t>12/10/2016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CBAB7957-77D5-4098-A782-D0F05189A09D}"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BAB7957-77D5-4098-A782-D0F05189A09D}" type="slidenum">
              <a:rPr lang="el-GR" smtClean="0"/>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357674FF-844F-4E9D-A6CF-DF104FF8CDB8}" type="datetimeFigureOut">
              <a:rPr lang="el-GR" smtClean="0"/>
              <a:t>12/10/2016</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CBAB7957-77D5-4098-A782-D0F05189A09D}" type="slidenum">
              <a:rPr lang="el-GR" smtClean="0"/>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357674FF-844F-4E9D-A6CF-DF104FF8CDB8}" type="datetimeFigureOut">
              <a:rPr lang="el-GR" smtClean="0"/>
              <a:t>12/10/2016</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57674FF-844F-4E9D-A6CF-DF104FF8CDB8}" type="datetimeFigureOut">
              <a:rPr lang="el-GR" smtClean="0"/>
              <a:t>12/10/2016</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BAB7957-77D5-4098-A782-D0F05189A09D}" type="slidenum">
              <a:rPr lang="el-GR" smtClean="0"/>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normAutofit/>
          </a:bodyPr>
          <a:lstStyle/>
          <a:p>
            <a:r>
              <a:rPr lang="el-GR" dirty="0" smtClean="0"/>
              <a:t>ΕΒΙΝΑ (ΠΑΡΑΣΚΕΥΗ-ΑΝΔΡΙΑΝΝΑ) ΜΑΡΟΥΤΣΟΥ</a:t>
            </a:r>
          </a:p>
          <a:p>
            <a:r>
              <a:rPr lang="el-GR" dirty="0" smtClean="0"/>
              <a:t>Γ2’ </a:t>
            </a:r>
          </a:p>
          <a:p>
            <a:r>
              <a:rPr lang="el-GR" dirty="0" smtClean="0"/>
              <a:t>2016-2017</a:t>
            </a:r>
          </a:p>
          <a:p>
            <a:r>
              <a:rPr lang="el-GR" dirty="0" smtClean="0"/>
              <a:t>ΘΡΗΣΚΕΥΤΙΚΑ </a:t>
            </a:r>
          </a:p>
          <a:p>
            <a:r>
              <a:rPr lang="el-GR" dirty="0" smtClean="0"/>
              <a:t>ΥΠΕΥΘΥΝΟΣ ΚΑΘΗΓΗΤΗΣ: Γ. ΚΑΠΕΤΑΝΑΚΗΣ</a:t>
            </a:r>
            <a:endParaRPr lang="el-GR" dirty="0"/>
          </a:p>
        </p:txBody>
      </p:sp>
      <p:sp>
        <p:nvSpPr>
          <p:cNvPr id="2" name="1 - Τίτλος"/>
          <p:cNvSpPr>
            <a:spLocks noGrp="1"/>
          </p:cNvSpPr>
          <p:nvPr>
            <p:ph type="ctrTitle"/>
          </p:nvPr>
        </p:nvSpPr>
        <p:spPr/>
        <p:txBody>
          <a:bodyPr/>
          <a:lstStyle/>
          <a:p>
            <a:r>
              <a:rPr lang="el-GR" dirty="0" smtClean="0"/>
              <a:t>Ρωμαιοκαθολικές κοινότητες στην Ελλάδα</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28600"/>
            <a:ext cx="9144000" cy="896144"/>
          </a:xfrm>
        </p:spPr>
        <p:txBody>
          <a:bodyPr>
            <a:normAutofit fontScale="90000"/>
          </a:bodyPr>
          <a:lstStyle/>
          <a:p>
            <a:r>
              <a:rPr lang="el-GR" dirty="0" smtClean="0"/>
              <a:t>ΠΑΡΑΔΟΣΙΑΚΕΣ ΚΟΙΝΟΤΗΤΕΣ ΚΑΘΟΛΙΚΩΝ ΠΙΣΤΩΝ </a:t>
            </a:r>
            <a:endParaRPr lang="el-GR" dirty="0"/>
          </a:p>
        </p:txBody>
      </p:sp>
      <p:sp>
        <p:nvSpPr>
          <p:cNvPr id="3" name="2 - Θέση περιεχομένου"/>
          <p:cNvSpPr>
            <a:spLocks noGrp="1"/>
          </p:cNvSpPr>
          <p:nvPr>
            <p:ph sz="quarter" idx="1"/>
          </p:nvPr>
        </p:nvSpPr>
        <p:spPr>
          <a:xfrm>
            <a:off x="301752" y="1527048"/>
            <a:ext cx="8503920" cy="4926288"/>
          </a:xfrm>
        </p:spPr>
        <p:txBody>
          <a:bodyPr>
            <a:normAutofit fontScale="85000" lnSpcReduction="20000"/>
          </a:bodyPr>
          <a:lstStyle/>
          <a:p>
            <a:r>
              <a:rPr lang="el-GR" dirty="0" smtClean="0"/>
              <a:t>Οι γηγενείς Έλληνες Καθολικοί είναι γύρω </a:t>
            </a:r>
            <a:r>
              <a:rPr lang="el-GR" dirty="0" smtClean="0"/>
              <a:t>στο 0,5</a:t>
            </a:r>
            <a:r>
              <a:rPr lang="el-GR" dirty="0" smtClean="0"/>
              <a:t>% του </a:t>
            </a:r>
            <a:r>
              <a:rPr lang="el-GR" dirty="0" smtClean="0"/>
              <a:t>πληθυσμού</a:t>
            </a:r>
          </a:p>
          <a:p>
            <a:r>
              <a:rPr lang="el-GR" dirty="0" smtClean="0"/>
              <a:t>Πρόκειται </a:t>
            </a:r>
            <a:r>
              <a:rPr lang="el-GR" dirty="0" smtClean="0"/>
              <a:t>για θρησκευτική και όχι εθνική μειονότητα. Οι περισσότεροι Έλληνες καθολικοί είναι απόγονοι Βενετών και Γενοβέζων που είχαν υπό την επικυριαρχία τους πολλά ελληνικά νησιά από τις αρχές του 13ου μέχρι τα τέλη του 18ου </a:t>
            </a:r>
            <a:r>
              <a:rPr lang="el-GR" dirty="0" smtClean="0"/>
              <a:t>αιώνα</a:t>
            </a:r>
          </a:p>
          <a:p>
            <a:r>
              <a:rPr lang="el-GR" dirty="0" smtClean="0"/>
              <a:t>Υπάρχουν </a:t>
            </a:r>
            <a:r>
              <a:rPr lang="el-GR" dirty="0" smtClean="0"/>
              <a:t>επίσης και οι απόγονοι των Βαυαρών που ήρθαν στην Ελλάδα κατά τη βασιλεία του </a:t>
            </a:r>
            <a:r>
              <a:rPr lang="el-GR" dirty="0" err="1" smtClean="0"/>
              <a:t>Όθωνα</a:t>
            </a:r>
            <a:r>
              <a:rPr lang="el-GR" dirty="0" smtClean="0"/>
              <a:t>, αν και αρκετοί από αυτούς στην πορεία των χρόνων ασπάστηκαν την ορθόδοξη </a:t>
            </a:r>
            <a:r>
              <a:rPr lang="el-GR" dirty="0" smtClean="0"/>
              <a:t>πίστη</a:t>
            </a:r>
          </a:p>
          <a:p>
            <a:r>
              <a:rPr lang="el-GR" dirty="0" smtClean="0"/>
              <a:t> </a:t>
            </a:r>
            <a:r>
              <a:rPr lang="el-GR" dirty="0" smtClean="0"/>
              <a:t>Τα έθιμα και οι παραδόσεις, ιδίως στα νησιά, είναι κοινά μεταξύ καθολικών και ορθοδόξων. Η συμβολή των Ελλήνων καθολικών στο χτίσιμο του νεοελληνικού κράτους, αλλά και στον πολιτισμό, τις τέχνες και εν γένει τη δημόσια ζωή είναι σημαντική.</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404664"/>
            <a:ext cx="8656640" cy="504056"/>
          </a:xfrm>
        </p:spPr>
        <p:txBody>
          <a:bodyPr>
            <a:normAutofit/>
          </a:bodyPr>
          <a:lstStyle/>
          <a:p>
            <a:r>
              <a:rPr lang="el-GR" sz="2000" dirty="0" smtClean="0"/>
              <a:t>Καθολικός Καθεδρικός Ναός Αγ. Διονύσιου του Αρεοπαγίτη, Αθήνα</a:t>
            </a:r>
            <a:endParaRPr lang="el-GR" sz="2000" dirty="0"/>
          </a:p>
        </p:txBody>
      </p:sp>
      <p:pic>
        <p:nvPicPr>
          <p:cNvPr id="1026" name="Picture 2" descr="https://upload.wikimedia.org/wikipedia/commons/thumb/0/07/Attica_06-13_Athens_49_Catholic_StDionysius_Church.jpg/240px-Attica_06-13_Athens_49_Catholic_StDionysius_Church.jpg"/>
          <p:cNvPicPr>
            <a:picLocks noChangeAspect="1" noChangeArrowheads="1"/>
          </p:cNvPicPr>
          <p:nvPr/>
        </p:nvPicPr>
        <p:blipFill>
          <a:blip r:embed="rId2" cstate="print"/>
          <a:srcRect/>
          <a:stretch>
            <a:fillRect/>
          </a:stretch>
        </p:blipFill>
        <p:spPr bwMode="auto">
          <a:xfrm>
            <a:off x="2123728" y="1530071"/>
            <a:ext cx="4680520" cy="446599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Όργανα και επιτροπές</a:t>
            </a:r>
            <a:endParaRPr lang="el-GR" dirty="0"/>
          </a:p>
        </p:txBody>
      </p:sp>
      <p:sp>
        <p:nvSpPr>
          <p:cNvPr id="3" name="2 - Θέση περιεχομένου"/>
          <p:cNvSpPr>
            <a:spLocks noGrp="1"/>
          </p:cNvSpPr>
          <p:nvPr>
            <p:ph sz="quarter" idx="1"/>
          </p:nvPr>
        </p:nvSpPr>
        <p:spPr/>
        <p:txBody>
          <a:bodyPr>
            <a:normAutofit fontScale="85000" lnSpcReduction="20000"/>
          </a:bodyPr>
          <a:lstStyle/>
          <a:p>
            <a:pPr>
              <a:buNone/>
            </a:pPr>
            <a:r>
              <a:rPr lang="el-GR" dirty="0" smtClean="0"/>
              <a:t>    Στην </a:t>
            </a:r>
            <a:r>
              <a:rPr lang="el-GR" dirty="0" smtClean="0"/>
              <a:t>Ιερά Σύνοδο </a:t>
            </a:r>
            <a:r>
              <a:rPr lang="el-GR" dirty="0" smtClean="0"/>
              <a:t>υπάγονται </a:t>
            </a:r>
            <a:r>
              <a:rPr lang="el-GR" dirty="0" smtClean="0"/>
              <a:t>τα εξής </a:t>
            </a:r>
            <a:r>
              <a:rPr lang="el-GR" dirty="0" err="1" smtClean="0"/>
              <a:t>κληρικολαϊκά</a:t>
            </a:r>
            <a:r>
              <a:rPr lang="el-GR" dirty="0" smtClean="0"/>
              <a:t> όργανα και επιτροπές:</a:t>
            </a:r>
          </a:p>
          <a:p>
            <a:r>
              <a:rPr lang="el-GR" dirty="0" smtClean="0"/>
              <a:t>Νομικό Συμβούλιο</a:t>
            </a:r>
          </a:p>
          <a:p>
            <a:r>
              <a:rPr lang="el-GR" dirty="0" smtClean="0"/>
              <a:t>Πρωτοβάθμιο και το Δευτεροβάθμιο Εκκλησιαστικό Δικαστήριο</a:t>
            </a:r>
          </a:p>
          <a:p>
            <a:r>
              <a:rPr lang="el-GR" dirty="0" smtClean="0"/>
              <a:t>Καθολική Νεολαία</a:t>
            </a:r>
          </a:p>
          <a:p>
            <a:r>
              <a:rPr lang="el-GR" dirty="0" err="1" smtClean="0"/>
              <a:t>Tο</a:t>
            </a:r>
            <a:r>
              <a:rPr lang="el-GR" dirty="0" smtClean="0"/>
              <a:t> ελληνικό τμήμα του καθολικού φιλανθρωπικού οργανισμού </a:t>
            </a:r>
            <a:r>
              <a:rPr lang="el-GR" dirty="0" err="1" smtClean="0"/>
              <a:t>Caritas</a:t>
            </a:r>
            <a:endParaRPr lang="el-GR" dirty="0" smtClean="0"/>
          </a:p>
          <a:p>
            <a:r>
              <a:rPr lang="el-GR" dirty="0" smtClean="0"/>
              <a:t>Η ελληνική επιτροπή του </a:t>
            </a:r>
            <a:r>
              <a:rPr lang="el-GR" dirty="0" err="1" smtClean="0"/>
              <a:t>Ποντιφικικού</a:t>
            </a:r>
            <a:r>
              <a:rPr lang="el-GR" dirty="0" smtClean="0"/>
              <a:t> Συμβουλίου "Δικαιοσύνη και Ειρήνη" (</a:t>
            </a:r>
            <a:r>
              <a:rPr lang="el-GR" dirty="0" err="1" smtClean="0"/>
              <a:t>Pontificia</a:t>
            </a:r>
            <a:r>
              <a:rPr lang="el-GR" dirty="0" smtClean="0"/>
              <a:t> </a:t>
            </a:r>
            <a:r>
              <a:rPr lang="el-GR" dirty="0" err="1" smtClean="0"/>
              <a:t>Commissio</a:t>
            </a:r>
            <a:r>
              <a:rPr lang="el-GR" dirty="0" smtClean="0"/>
              <a:t> </a:t>
            </a:r>
            <a:r>
              <a:rPr lang="el-GR" dirty="0" err="1" smtClean="0"/>
              <a:t>Iustitia</a:t>
            </a:r>
            <a:r>
              <a:rPr lang="el-GR" dirty="0" smtClean="0"/>
              <a:t> </a:t>
            </a:r>
            <a:r>
              <a:rPr lang="el-GR" dirty="0" err="1" smtClean="0"/>
              <a:t>et</a:t>
            </a:r>
            <a:r>
              <a:rPr lang="el-GR" dirty="0" smtClean="0"/>
              <a:t> </a:t>
            </a:r>
            <a:r>
              <a:rPr lang="el-GR" dirty="0" err="1" smtClean="0"/>
              <a:t>Caritas</a:t>
            </a:r>
            <a:r>
              <a:rPr lang="el-GR" dirty="0" smtClean="0"/>
              <a:t>), παγκόσμιας οργάνωσης της Καθολικής Εκκλησίας για τα ανθρώπινα δικαιώματα</a:t>
            </a:r>
          </a:p>
          <a:p>
            <a:r>
              <a:rPr lang="el-GR" dirty="0" smtClean="0"/>
              <a:t>Επιτροπές για την κατήχηση, τη λειτουργική ζωή και την ποιμαντική του τουρισμού</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332656"/>
            <a:ext cx="8534400" cy="510880"/>
          </a:xfrm>
        </p:spPr>
        <p:txBody>
          <a:bodyPr>
            <a:normAutofit/>
          </a:bodyPr>
          <a:lstStyle/>
          <a:p>
            <a:r>
              <a:rPr lang="el-GR" sz="2000" dirty="0" smtClean="0"/>
              <a:t>Η Καθολική εκκλησία της "</a:t>
            </a:r>
            <a:r>
              <a:rPr lang="el-GR" sz="2000" dirty="0" err="1" smtClean="0"/>
              <a:t>Αμώμου</a:t>
            </a:r>
            <a:r>
              <a:rPr lang="el-GR" sz="2000" dirty="0" smtClean="0"/>
              <a:t> Συλλήψεως" στη Θεσσαλονίκη</a:t>
            </a:r>
            <a:endParaRPr lang="el-GR" sz="2000" dirty="0"/>
          </a:p>
        </p:txBody>
      </p:sp>
      <p:pic>
        <p:nvPicPr>
          <p:cNvPr id="20482" name="Picture 2" descr="https://upload.wikimedia.org/wikipedia/commons/thumb/4/43/Catholic_church_of_the_Immaculate_Conception%2C_Thessaloniki.JPG/220px-Catholic_church_of_the_Immaculate_Conception%2C_Thessaloniki.JPG"/>
          <p:cNvPicPr>
            <a:picLocks noChangeAspect="1" noChangeArrowheads="1"/>
          </p:cNvPicPr>
          <p:nvPr/>
        </p:nvPicPr>
        <p:blipFill>
          <a:blip r:embed="rId2" cstate="print"/>
          <a:srcRect/>
          <a:stretch>
            <a:fillRect/>
          </a:stretch>
        </p:blipFill>
        <p:spPr bwMode="auto">
          <a:xfrm>
            <a:off x="2915816" y="1520788"/>
            <a:ext cx="3209089" cy="481363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28600"/>
            <a:ext cx="9144000" cy="758952"/>
          </a:xfrm>
        </p:spPr>
        <p:txBody>
          <a:bodyPr>
            <a:normAutofit fontScale="90000"/>
          </a:bodyPr>
          <a:lstStyle/>
          <a:p>
            <a:r>
              <a:rPr lang="el-GR" dirty="0" smtClean="0"/>
              <a:t>ΕΚΚΛΗΣΙΑΣΤΙΚΕΣ ΠΕΡΙΦΕΡΕΙΕΣ ΚΑΙ ΔΙΟΙΚΗΣΗ</a:t>
            </a:r>
            <a:endParaRPr lang="el-GR" dirty="0"/>
          </a:p>
        </p:txBody>
      </p:sp>
      <p:sp>
        <p:nvSpPr>
          <p:cNvPr id="3" name="2 - Θέση περιεχομένου"/>
          <p:cNvSpPr>
            <a:spLocks noGrp="1"/>
          </p:cNvSpPr>
          <p:nvPr>
            <p:ph sz="quarter" idx="1"/>
          </p:nvPr>
        </p:nvSpPr>
        <p:spPr/>
        <p:txBody>
          <a:bodyPr/>
          <a:lstStyle/>
          <a:p>
            <a:r>
              <a:rPr lang="el-GR" dirty="0" smtClean="0"/>
              <a:t>Αρχιεπισκοπή Αθηνών (Πελοπόννησος, Στερεά Ελλάδα, Εύβοια, Κύθηρα, Αντικύθηρα)</a:t>
            </a:r>
          </a:p>
          <a:p>
            <a:r>
              <a:rPr lang="el-GR" dirty="0" smtClean="0"/>
              <a:t>Αρχιεπισκοπή Ρόδου (Δωδεκάνησα)</a:t>
            </a:r>
          </a:p>
          <a:p>
            <a:r>
              <a:rPr lang="el-GR" dirty="0" smtClean="0"/>
              <a:t>Επισκοπή Χίου (Χίος, Λέσβος, Σάμος και τα υπόλοιπα του Ανατολικού Αιγαίου)</a:t>
            </a:r>
          </a:p>
          <a:p>
            <a:r>
              <a:rPr lang="el-GR" dirty="0" smtClean="0"/>
              <a:t>Αρχιεπισκοπή Νάξου-Τήνου-Μυκόνου-Άνδρου και Μητρόπολη παντός </a:t>
            </a:r>
            <a:r>
              <a:rPr lang="el-GR" dirty="0" smtClean="0"/>
              <a:t>Αιγαίου (Νάξος, Πάρος, Αντίπαρος, Αμοργός, Τήνος, Μύκονος, Άνδρος και Δήλος)</a:t>
            </a:r>
          </a:p>
          <a:p>
            <a:r>
              <a:rPr lang="el-GR" dirty="0" smtClean="0"/>
              <a:t>Επισκοπή Σύρου (Σύρος, Μήλος και Ίος)</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ΣΥΝΕΧΕΙΑ…</a:t>
            </a:r>
            <a:endParaRPr lang="el-GR" dirty="0"/>
          </a:p>
        </p:txBody>
      </p:sp>
      <p:sp>
        <p:nvSpPr>
          <p:cNvPr id="3" name="2 - Θέση περιεχομένου"/>
          <p:cNvSpPr>
            <a:spLocks noGrp="1"/>
          </p:cNvSpPr>
          <p:nvPr>
            <p:ph sz="quarter" idx="1"/>
          </p:nvPr>
        </p:nvSpPr>
        <p:spPr/>
        <p:txBody>
          <a:bodyPr/>
          <a:lstStyle/>
          <a:p>
            <a:r>
              <a:rPr lang="el-GR" dirty="0" smtClean="0"/>
              <a:t>Επισκοπή Θήρας (Θήρα, Ανάφη, Φολέγανδρος και Σίκινος)</a:t>
            </a:r>
          </a:p>
          <a:p>
            <a:r>
              <a:rPr lang="el-GR" dirty="0" smtClean="0"/>
              <a:t>Επισκοπή Κρήτης</a:t>
            </a:r>
          </a:p>
          <a:p>
            <a:r>
              <a:rPr lang="el-GR" dirty="0" smtClean="0"/>
              <a:t>Αρχιεπισκοπή Κέρκυρας (Επτάνησα και Ήπειρος)</a:t>
            </a:r>
          </a:p>
          <a:p>
            <a:r>
              <a:rPr lang="el-GR" dirty="0" smtClean="0"/>
              <a:t>Αποστολικό </a:t>
            </a:r>
            <a:r>
              <a:rPr lang="el-GR" dirty="0" err="1" smtClean="0"/>
              <a:t>Βικαριάτο</a:t>
            </a:r>
            <a:r>
              <a:rPr lang="el-GR" dirty="0" smtClean="0"/>
              <a:t> Θεσσαλονίκης (Θεσσαλονίκη, Βόλος, Καβάλα και Αλεξανδρούπολη)</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23</TotalTime>
  <Words>343</Words>
  <Application>Microsoft Office PowerPoint</Application>
  <PresentationFormat>Προβολή στην οθόνη (4:3)</PresentationFormat>
  <Paragraphs>32</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Δημοτικός</vt:lpstr>
      <vt:lpstr>Ρωμαιοκαθολικές κοινότητες στην Ελλάδα</vt:lpstr>
      <vt:lpstr>ΠΑΡΑΔΟΣΙΑΚΕΣ ΚΟΙΝΟΤΗΤΕΣ ΚΑΘΟΛΙΚΩΝ ΠΙΣΤΩΝ </vt:lpstr>
      <vt:lpstr>Καθολικός Καθεδρικός Ναός Αγ. Διονύσιου του Αρεοπαγίτη, Αθήνα</vt:lpstr>
      <vt:lpstr>Όργανα και επιτροπές</vt:lpstr>
      <vt:lpstr>Η Καθολική εκκλησία της "Αμώμου Συλλήψεως" στη Θεσσαλονίκη</vt:lpstr>
      <vt:lpstr>ΕΚΚΛΗΣΙΑΣΤΙΚΕΣ ΠΕΡΙΦΕΡΕΙΕΣ ΚΑΙ ΔΙΟΙΚΗΣΗ</vt:lpstr>
      <vt:lpstr>ΣΥΝΕΧΕΙΑ…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Ρωμαιοκαθολικές κοινότητες στην Ελλάδα</dc:title>
  <dc:creator>ebina</dc:creator>
  <cp:lastModifiedBy>ebina</cp:lastModifiedBy>
  <cp:revision>3</cp:revision>
  <dcterms:created xsi:type="dcterms:W3CDTF">2016-10-12T13:58:26Z</dcterms:created>
  <dcterms:modified xsi:type="dcterms:W3CDTF">2016-10-12T14:21:49Z</dcterms:modified>
</cp:coreProperties>
</file>