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AE38DEC4-12A5-42DE-8D21-C9569D80627F}" type="datetimeFigureOut">
              <a:rPr lang="el-GR" smtClean="0"/>
              <a:t>12/10/2016</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72EAFE55-FB9C-489F-AEAE-BFF05F1BF67B}" type="slidenum">
              <a:rPr lang="el-GR" smtClean="0"/>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E38DEC4-12A5-42DE-8D21-C9569D80627F}" type="datetimeFigureOut">
              <a:rPr lang="el-GR" smtClean="0"/>
              <a:t>12/10/2016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2EAFE55-FB9C-489F-AEAE-BFF05F1BF67B}" type="slidenum">
              <a:rPr lang="el-GR" smtClean="0"/>
              <a:t>‹#›</a:t>
            </a:fld>
            <a:endParaRPr lang="el-G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E38DEC4-12A5-42DE-8D21-C9569D80627F}" type="datetimeFigureOut">
              <a:rPr lang="el-GR" smtClean="0"/>
              <a:t>12/10/2016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2EAFE55-FB9C-489F-AEAE-BFF05F1BF67B}" type="slidenum">
              <a:rPr lang="el-GR" smtClean="0"/>
              <a:t>‹#›</a:t>
            </a:fld>
            <a:endParaRPr lang="el-G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E38DEC4-12A5-42DE-8D21-C9569D80627F}" type="datetimeFigureOut">
              <a:rPr lang="el-GR" smtClean="0"/>
              <a:t>12/10/2016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2EAFE55-FB9C-489F-AEAE-BFF05F1BF67B}" type="slidenum">
              <a:rPr lang="el-GR" smtClean="0"/>
              <a:t>‹#›</a:t>
            </a:fld>
            <a:endParaRPr lang="el-G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38DEC4-12A5-42DE-8D21-C9569D80627F}" type="datetimeFigureOut">
              <a:rPr lang="el-GR" smtClean="0"/>
              <a:t>12/10/2016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72EAFE55-FB9C-489F-AEAE-BFF05F1BF67B}"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E38DEC4-12A5-42DE-8D21-C9569D80627F}" type="datetimeFigureOut">
              <a:rPr lang="el-GR" smtClean="0"/>
              <a:t>12/10/2016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2EAFE55-FB9C-489F-AEAE-BFF05F1BF67B}" type="slidenum">
              <a:rPr lang="el-GR" smtClean="0"/>
              <a:t>‹#›</a:t>
            </a:fld>
            <a:endParaRPr lang="el-G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AE38DEC4-12A5-42DE-8D21-C9569D80627F}" type="datetimeFigureOut">
              <a:rPr lang="el-GR" smtClean="0"/>
              <a:t>12/10/2016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2EAFE55-FB9C-489F-AEAE-BFF05F1BF67B}" type="slidenum">
              <a:rPr lang="el-GR" smtClean="0"/>
              <a:t>‹#›</a:t>
            </a:fld>
            <a:endParaRPr lang="el-G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AE38DEC4-12A5-42DE-8D21-C9569D80627F}" type="datetimeFigureOut">
              <a:rPr lang="el-GR" smtClean="0"/>
              <a:t>12/10/2016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2EAFE55-FB9C-489F-AEAE-BFF05F1BF67B}" type="slidenum">
              <a:rPr lang="el-GR" smtClean="0"/>
              <a:t>‹#›</a:t>
            </a:fld>
            <a:endParaRPr lang="el-G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38DEC4-12A5-42DE-8D21-C9569D80627F}" type="datetimeFigureOut">
              <a:rPr lang="el-GR" smtClean="0"/>
              <a:t>12/10/2016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2EAFE55-FB9C-489F-AEAE-BFF05F1BF67B}" type="slidenum">
              <a:rPr lang="el-GR" smtClean="0"/>
              <a:t>‹#›</a:t>
            </a:fld>
            <a:endParaRPr lang="el-G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E38DEC4-12A5-42DE-8D21-C9569D80627F}" type="datetimeFigureOut">
              <a:rPr lang="el-GR" smtClean="0"/>
              <a:t>12/10/2016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2EAFE55-FB9C-489F-AEAE-BFF05F1BF67B}" type="slidenum">
              <a:rPr lang="el-GR" smtClean="0"/>
              <a:t>‹#›</a:t>
            </a:fld>
            <a:endParaRPr lang="el-G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38DEC4-12A5-42DE-8D21-C9569D80627F}" type="datetimeFigureOut">
              <a:rPr lang="el-GR" smtClean="0"/>
              <a:t>12/10/2016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2EAFE55-FB9C-489F-AEAE-BFF05F1BF67B}" type="slidenum">
              <a:rPr lang="el-GR" smtClean="0"/>
              <a:t>‹#›</a:t>
            </a:fld>
            <a:endParaRPr lang="el-G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E38DEC4-12A5-42DE-8D21-C9569D80627F}" type="datetimeFigureOut">
              <a:rPr lang="el-GR" smtClean="0"/>
              <a:t>12/10/2016</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EAFE55-FB9C-489F-AEAE-BFF05F1BF67B}"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ΡΩΜΑΙΟΚΑΘΟΛΙΚΗ ΕΚΚΛΗΣΙΑ ΣΤΗΝ ΕΛΛΑΔΑ</a:t>
            </a:r>
            <a:endParaRPr lang="el-GR" dirty="0"/>
          </a:p>
        </p:txBody>
      </p:sp>
      <p:sp>
        <p:nvSpPr>
          <p:cNvPr id="3" name="2 - Υπότιτλος"/>
          <p:cNvSpPr>
            <a:spLocks noGrp="1"/>
          </p:cNvSpPr>
          <p:nvPr>
            <p:ph type="subTitle" idx="1"/>
          </p:nvPr>
        </p:nvSpPr>
        <p:spPr>
          <a:xfrm>
            <a:off x="0" y="4149080"/>
            <a:ext cx="3923928" cy="2708920"/>
          </a:xfrm>
        </p:spPr>
        <p:txBody>
          <a:bodyPr>
            <a:normAutofit lnSpcReduction="10000"/>
          </a:bodyPr>
          <a:lstStyle/>
          <a:p>
            <a:pPr>
              <a:buFont typeface="Wingdings" pitchFamily="2" charset="2"/>
              <a:buChar char="ü"/>
            </a:pPr>
            <a:r>
              <a:rPr lang="el-GR" dirty="0" smtClean="0"/>
              <a:t>Επιμέλεια: Όλγα Κλάδη – Μόρφη</a:t>
            </a:r>
          </a:p>
          <a:p>
            <a:pPr>
              <a:buFont typeface="Wingdings" pitchFamily="2" charset="2"/>
              <a:buChar char="ü"/>
            </a:pPr>
            <a:r>
              <a:rPr lang="el-GR" dirty="0" smtClean="0"/>
              <a:t>Γ2</a:t>
            </a:r>
          </a:p>
          <a:p>
            <a:pPr>
              <a:buFont typeface="Wingdings" pitchFamily="2" charset="2"/>
              <a:buChar char="ü"/>
            </a:pPr>
            <a:r>
              <a:rPr lang="el-GR" dirty="0" smtClean="0"/>
              <a:t>Θρησκευτικά</a:t>
            </a:r>
          </a:p>
          <a:p>
            <a:pPr>
              <a:buFont typeface="Wingdings" pitchFamily="2" charset="2"/>
              <a:buChar char="ü"/>
            </a:pPr>
            <a:r>
              <a:rPr lang="el-GR" dirty="0" smtClean="0"/>
              <a:t>Ευαγγελική Σχολή Σμύρνης</a:t>
            </a:r>
          </a:p>
          <a:p>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3995936" y="4581128"/>
            <a:ext cx="4667250" cy="175260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Εκκλησιαστικές Περιφέρειες και Διοίκηση </a:t>
            </a:r>
            <a:endParaRPr lang="el-GR" dirty="0"/>
          </a:p>
        </p:txBody>
      </p:sp>
      <p:sp>
        <p:nvSpPr>
          <p:cNvPr id="3" name="2 - Θέση περιεχομένου"/>
          <p:cNvSpPr>
            <a:spLocks noGrp="1"/>
          </p:cNvSpPr>
          <p:nvPr>
            <p:ph sz="half" idx="1"/>
          </p:nvPr>
        </p:nvSpPr>
        <p:spPr>
          <a:xfrm>
            <a:off x="0" y="1600200"/>
            <a:ext cx="8892480" cy="2764904"/>
          </a:xfrm>
        </p:spPr>
        <p:txBody>
          <a:bodyPr numCol="2">
            <a:normAutofit fontScale="85000" lnSpcReduction="10000"/>
          </a:bodyPr>
          <a:lstStyle/>
          <a:p>
            <a:pPr algn="just"/>
            <a:r>
              <a:rPr lang="el-GR" sz="2000" b="1" dirty="0" smtClean="0"/>
              <a:t>Αρχιεπισκοπή Νάξου-Τήνου-Μυκόνου-Άνδρου και Μητρόπολη παντός Αιγαίου: </a:t>
            </a:r>
            <a:r>
              <a:rPr lang="el-GR" sz="2000" dirty="0" smtClean="0"/>
              <a:t>Ιδρύθηκε το 13ο αιώνα και έκτοτε έχει αδιάκοπη λειτουργία. Περιλαμβάνει τα νησιά Νάξο, Πάρο, Αντίπαρο, Αμοργό, Τήνο, Μύκονο, </a:t>
            </a:r>
            <a:r>
              <a:rPr lang="el-GR" sz="2000" dirty="0" err="1" smtClean="0"/>
              <a:t>Ανδρο</a:t>
            </a:r>
            <a:r>
              <a:rPr lang="el-GR" sz="2000" dirty="0" smtClean="0"/>
              <a:t> και Δήλο</a:t>
            </a:r>
            <a:r>
              <a:rPr lang="el-GR" sz="2000" dirty="0" smtClean="0"/>
              <a:t>. </a:t>
            </a:r>
            <a:r>
              <a:rPr lang="el-GR" sz="2000" dirty="0" smtClean="0"/>
              <a:t>Υπολογίζονται πάνω από 3.000 πιστοί, οι περισσότεροι από τους οποίους είναι συγκεντρωμένοι στην Τήνο. Μητροπολίτης Νάξου-Τήνου, είναι ο </a:t>
            </a:r>
            <a:r>
              <a:rPr lang="el-GR" sz="2000" dirty="0" smtClean="0"/>
              <a:t>Νικόλαος </a:t>
            </a:r>
            <a:r>
              <a:rPr lang="el-GR" sz="2000" dirty="0" err="1" smtClean="0"/>
              <a:t>Πρίντεζης</a:t>
            </a:r>
            <a:r>
              <a:rPr lang="el-GR" sz="2000" dirty="0" smtClean="0"/>
              <a:t>. Η Μητρόπολη εδρεύει στην Τήνο, με κέντρο τον Καθεδρικό Ναό της Παναγίας του </a:t>
            </a:r>
            <a:r>
              <a:rPr lang="el-GR" sz="2000" dirty="0" err="1" smtClean="0"/>
              <a:t>Ροδαρίου</a:t>
            </a:r>
            <a:r>
              <a:rPr lang="el-GR" sz="2000" dirty="0" smtClean="0"/>
              <a:t> στο χωριό </a:t>
            </a:r>
            <a:r>
              <a:rPr lang="el-GR" sz="2000" dirty="0" err="1" smtClean="0"/>
              <a:t>Ξινάρα</a:t>
            </a:r>
            <a:r>
              <a:rPr lang="el-GR" sz="2000" dirty="0" smtClean="0"/>
              <a:t>. Πρόκειται για εκκλησιαστική περιφέρεια επίσημα αναγνωρισμένη από την πολιτεία.</a:t>
            </a:r>
          </a:p>
          <a:p>
            <a:pPr>
              <a:buNone/>
            </a:pPr>
            <a:endParaRPr lang="el-GR" dirty="0"/>
          </a:p>
        </p:txBody>
      </p:sp>
      <p:pic>
        <p:nvPicPr>
          <p:cNvPr id="22530" name="Picture 2" descr="Αποτέλεσμα εικόνας για καθολικη αρχιεπισκοπη ναξου"/>
          <p:cNvPicPr>
            <a:picLocks noChangeAspect="1" noChangeArrowheads="1"/>
          </p:cNvPicPr>
          <p:nvPr/>
        </p:nvPicPr>
        <p:blipFill>
          <a:blip r:embed="rId2" cstate="print"/>
          <a:srcRect/>
          <a:stretch>
            <a:fillRect/>
          </a:stretch>
        </p:blipFill>
        <p:spPr bwMode="auto">
          <a:xfrm>
            <a:off x="2339752" y="4333874"/>
            <a:ext cx="4762500" cy="2524126"/>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Εκκλησιαστικές Περιφέρειες και Διοίκηση </a:t>
            </a:r>
            <a:endParaRPr lang="el-GR" dirty="0"/>
          </a:p>
        </p:txBody>
      </p:sp>
      <p:sp>
        <p:nvSpPr>
          <p:cNvPr id="3" name="2 - Θέση περιεχομένου"/>
          <p:cNvSpPr>
            <a:spLocks noGrp="1"/>
          </p:cNvSpPr>
          <p:nvPr>
            <p:ph sz="half" idx="1"/>
          </p:nvPr>
        </p:nvSpPr>
        <p:spPr>
          <a:xfrm>
            <a:off x="457200" y="1412776"/>
            <a:ext cx="8435280" cy="5445224"/>
          </a:xfrm>
        </p:spPr>
        <p:txBody>
          <a:bodyPr numCol="2">
            <a:normAutofit/>
          </a:bodyPr>
          <a:lstStyle/>
          <a:p>
            <a:r>
              <a:rPr lang="el-GR" sz="2000" b="1" dirty="0" smtClean="0"/>
              <a:t>Επισκοπή Σύρου</a:t>
            </a:r>
            <a:r>
              <a:rPr lang="el-GR" sz="2000" dirty="0" smtClean="0"/>
              <a:t>: Ιδρύθηκε το 13ο αιώνα. Περιλαμβάνει περίπου 8.000 μέλη και έχει υπό την ευθύνη της τα νησιά της Σύρου, Ίου και Μήλου. Δεδομένου ότι τα τρία τέταρτα του Καθολικού κλήρου και των μοναχών στην Ελλάδα προέρχονται τη Σύρο, το νησί αποτελεί το γνωστότερο κέντρο του ελληνικού καθολικισμού. Ως Επίσκοπος, προΐσταται </a:t>
            </a:r>
            <a:r>
              <a:rPr lang="el-GR" sz="2000" dirty="0" smtClean="0"/>
              <a:t>ο Φραγκίσκος </a:t>
            </a:r>
            <a:r>
              <a:rPr lang="el-GR" sz="2000" dirty="0" err="1" smtClean="0"/>
              <a:t>Παπαμανώλης</a:t>
            </a:r>
            <a:r>
              <a:rPr lang="el-GR" sz="2000" dirty="0" smtClean="0"/>
              <a:t>. Η επισκοπή της Σύρου αναγνωρίζεται από την πολιτεία.</a:t>
            </a:r>
          </a:p>
          <a:p>
            <a:endParaRPr lang="el-GR" dirty="0"/>
          </a:p>
        </p:txBody>
      </p:sp>
      <p:pic>
        <p:nvPicPr>
          <p:cNvPr id="21506" name="Picture 2" descr="Αποτέλεσμα εικόνας για καθολικη αρχιεπισκοπη συρου"/>
          <p:cNvPicPr>
            <a:picLocks noChangeAspect="1" noChangeArrowheads="1"/>
          </p:cNvPicPr>
          <p:nvPr/>
        </p:nvPicPr>
        <p:blipFill>
          <a:blip r:embed="rId2" cstate="print"/>
          <a:srcRect/>
          <a:stretch>
            <a:fillRect/>
          </a:stretch>
        </p:blipFill>
        <p:spPr bwMode="auto">
          <a:xfrm>
            <a:off x="5220072" y="2204864"/>
            <a:ext cx="3923928" cy="3092779"/>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Εκκλησιαστικές Περιφέρειες και Διοίκηση </a:t>
            </a:r>
            <a:endParaRPr lang="el-GR" dirty="0"/>
          </a:p>
        </p:txBody>
      </p:sp>
      <p:sp>
        <p:nvSpPr>
          <p:cNvPr id="3" name="2 - Θέση περιεχομένου"/>
          <p:cNvSpPr>
            <a:spLocks noGrp="1"/>
          </p:cNvSpPr>
          <p:nvPr>
            <p:ph sz="half" idx="1"/>
          </p:nvPr>
        </p:nvSpPr>
        <p:spPr>
          <a:xfrm>
            <a:off x="457200" y="1600200"/>
            <a:ext cx="8686800" cy="4925144"/>
          </a:xfrm>
        </p:spPr>
        <p:txBody>
          <a:bodyPr numCol="2">
            <a:normAutofit/>
          </a:bodyPr>
          <a:lstStyle/>
          <a:p>
            <a:pPr algn="just"/>
            <a:r>
              <a:rPr lang="el-GR" sz="1800" dirty="0" smtClean="0"/>
              <a:t>Επισκοπή Θήρας: Ιδρύθηκε το 1204 και έχει περίπου 150 μέλη. Η μείωση του καθολικού πληθυσμού άρχισε με την υποταγή του νησιού στους Τούρκους και συνεχίστηκε με την αναχώρηση των επιφανέστερων μελών του στο εξωτερικό. Στο νησί βρίσκεται η ιστορική Μονή Αγ. Αικατερίνης, που ιδρύθηκε και λειτουργεί από το 1596 από </a:t>
            </a:r>
            <a:r>
              <a:rPr lang="el-GR" sz="1800" dirty="0" err="1" smtClean="0"/>
              <a:t>Δομηνικανίδες</a:t>
            </a:r>
            <a:r>
              <a:rPr lang="el-GR" sz="1800" dirty="0" smtClean="0"/>
              <a:t> μοναχές. Σήμερα η επισκοπή, επίσημα αναγνωρισμένη από το κράτος, βρίσκεται υπό την τοποτηρητεία του Επισκόπου Σύρου, από το 1947 παραμένοντας αυτοτελής Επισκοπή. Περιλαμβάνει τα νησιά Θήρα, Θηρασιά, Ίο, Ανάφη, Φολέγανδρο και </a:t>
            </a:r>
            <a:r>
              <a:rPr lang="el-GR" sz="1800" u="sng" dirty="0" smtClean="0"/>
              <a:t>Σίκινο.</a:t>
            </a:r>
            <a:endParaRPr lang="el-GR" sz="1800" dirty="0"/>
          </a:p>
        </p:txBody>
      </p:sp>
      <p:pic>
        <p:nvPicPr>
          <p:cNvPr id="27650" name="Picture 2" descr="Αποτέλεσμα εικόνας για καθολικη αρχιεπισκοπη θυρας"/>
          <p:cNvPicPr>
            <a:picLocks noChangeAspect="1" noChangeArrowheads="1"/>
          </p:cNvPicPr>
          <p:nvPr/>
        </p:nvPicPr>
        <p:blipFill>
          <a:blip r:embed="rId2" cstate="print"/>
          <a:srcRect/>
          <a:stretch>
            <a:fillRect/>
          </a:stretch>
        </p:blipFill>
        <p:spPr bwMode="auto">
          <a:xfrm>
            <a:off x="5220072" y="3501008"/>
            <a:ext cx="3721274" cy="2090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Εκκλησιαστικές Περιφέρειες και Διοίκηση </a:t>
            </a:r>
            <a:endParaRPr lang="el-GR" dirty="0"/>
          </a:p>
        </p:txBody>
      </p:sp>
      <p:sp>
        <p:nvSpPr>
          <p:cNvPr id="3" name="2 - Θέση περιεχομένου"/>
          <p:cNvSpPr>
            <a:spLocks noGrp="1"/>
          </p:cNvSpPr>
          <p:nvPr>
            <p:ph sz="half" idx="1"/>
          </p:nvPr>
        </p:nvSpPr>
        <p:spPr>
          <a:xfrm>
            <a:off x="457200" y="1600200"/>
            <a:ext cx="8435280" cy="4925144"/>
          </a:xfrm>
        </p:spPr>
        <p:txBody>
          <a:bodyPr numCol="2">
            <a:normAutofit/>
          </a:bodyPr>
          <a:lstStyle/>
          <a:p>
            <a:pPr algn="just"/>
            <a:r>
              <a:rPr lang="el-GR" sz="1600" dirty="0" smtClean="0"/>
              <a:t>Επισκοπή Κρήτης: Συστήθηκε ως Μητρόπολη το 1213 με έδρα τα Χανιά. Έκτοτε και μέχρι το 1300 ιδρύθηκαν άλλες πέντε Επισκοπές και κατόπιν άλλες τρεις. Το 1669 καταργήθηκαν όλες οι Καθολικές Επισκοπές Κρήτης και προσαρτήθηκαν στο Αποστολικό </a:t>
            </a:r>
            <a:r>
              <a:rPr lang="el-GR" sz="1600" dirty="0" err="1" smtClean="0"/>
              <a:t>βικαριάτο</a:t>
            </a:r>
            <a:r>
              <a:rPr lang="el-GR" sz="1600" dirty="0" smtClean="0"/>
              <a:t> Κωνσταντινούπολης. </a:t>
            </a:r>
            <a:r>
              <a:rPr lang="el-GR" sz="1600" dirty="0" err="1" smtClean="0"/>
              <a:t>Επανασυστήθηκε</a:t>
            </a:r>
            <a:r>
              <a:rPr lang="el-GR" sz="1600" dirty="0" smtClean="0"/>
              <a:t> στις 28 Αυγούστου του </a:t>
            </a:r>
            <a:r>
              <a:rPr lang="el-GR" sz="1600" dirty="0" smtClean="0"/>
              <a:t>1874. </a:t>
            </a:r>
            <a:r>
              <a:rPr lang="el-GR" sz="1600" dirty="0" smtClean="0"/>
              <a:t>και σήμερα αριθμεί 1.000 σχεδόν μέλη (ξένοι εργαζόμενοι, τουρίστες, μικτοί γάμοι).Από το 1953 η Καθολική Επισκοπή Κρήτης διοικείται από τον εκάστοτε Καθολικό Επίσκοπο Σύρου με τον τίτλο του Αποστολικού Τοποτηρητή Κρήτης</a:t>
            </a:r>
            <a:r>
              <a:rPr lang="el-GR" sz="1600" dirty="0" smtClean="0"/>
              <a:t>, παραμένει </a:t>
            </a:r>
            <a:r>
              <a:rPr lang="el-GR" sz="1600" dirty="0" smtClean="0"/>
              <a:t>όμως αυτοτελής </a:t>
            </a:r>
            <a:r>
              <a:rPr lang="el-GR" sz="1600" dirty="0" smtClean="0"/>
              <a:t>Επισκοπή. </a:t>
            </a:r>
            <a:r>
              <a:rPr lang="el-GR" sz="1600" dirty="0" smtClean="0"/>
              <a:t>Η ποιμαντική εξυπηρέτηση της τοπικής καθολικής κοινότητας εκτελείται προς το παρόν από ιερομόναχους. Η Καθολική Εκκλησία της Κρήτης δεν αναγνωρίζεται από την πολιτεία και αντιμετωπίζει νομικά προβλήματα κατοχύρωσης της περιουσίας της.</a:t>
            </a:r>
            <a:endParaRPr lang="el-GR" sz="1600" dirty="0"/>
          </a:p>
        </p:txBody>
      </p:sp>
      <p:pic>
        <p:nvPicPr>
          <p:cNvPr id="26626" name="Picture 2" descr="Αποτέλεσμα εικόνας για καθολικη αρχιεπισκοπη κρητης"/>
          <p:cNvPicPr>
            <a:picLocks noChangeAspect="1" noChangeArrowheads="1"/>
          </p:cNvPicPr>
          <p:nvPr/>
        </p:nvPicPr>
        <p:blipFill>
          <a:blip r:embed="rId2" cstate="print"/>
          <a:srcRect/>
          <a:stretch>
            <a:fillRect/>
          </a:stretch>
        </p:blipFill>
        <p:spPr bwMode="auto">
          <a:xfrm>
            <a:off x="4932040" y="3861048"/>
            <a:ext cx="3900521" cy="2190776"/>
          </a:xfrm>
          <a:prstGeom prst="rect">
            <a:avLst/>
          </a:prstGeom>
          <a:noFill/>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Εκκλησιαστικές Περιφέρειες και Διοίκηση </a:t>
            </a:r>
            <a:endParaRPr lang="el-GR" dirty="0"/>
          </a:p>
        </p:txBody>
      </p:sp>
      <p:sp>
        <p:nvSpPr>
          <p:cNvPr id="3" name="2 - Θέση περιεχομένου"/>
          <p:cNvSpPr>
            <a:spLocks noGrp="1"/>
          </p:cNvSpPr>
          <p:nvPr>
            <p:ph sz="half" idx="1"/>
          </p:nvPr>
        </p:nvSpPr>
        <p:spPr>
          <a:xfrm>
            <a:off x="395536" y="1628800"/>
            <a:ext cx="8435280" cy="3340968"/>
          </a:xfrm>
        </p:spPr>
        <p:txBody>
          <a:bodyPr numCol="1">
            <a:normAutofit/>
          </a:bodyPr>
          <a:lstStyle/>
          <a:p>
            <a:pPr algn="just"/>
            <a:r>
              <a:rPr lang="el-GR" sz="2400" dirty="0" smtClean="0"/>
              <a:t>Αρχιεπισκοπή </a:t>
            </a:r>
            <a:r>
              <a:rPr lang="el-GR" sz="2400" b="1" dirty="0" smtClean="0"/>
              <a:t>Κερκύρας</a:t>
            </a:r>
            <a:r>
              <a:rPr lang="el-GR" sz="2400" dirty="0" smtClean="0"/>
              <a:t>: Ιδρύθηκε το 1274. Περιλαμβάνει περίπου 3.000 μέλη, κυρίως μαλτέζικης καταγωγής στην Κέρκυρα. Η εκκλησιαστική αυτή επαρχία περιλαμβάνει τις ενορίες των Επτανήσων και της Ηπείρου. Αρχιεπίσκοπος είναι ο </a:t>
            </a:r>
            <a:r>
              <a:rPr lang="el-GR" sz="2400" dirty="0" smtClean="0"/>
              <a:t>Ιωάννης </a:t>
            </a:r>
            <a:r>
              <a:rPr lang="el-GR" sz="2400" dirty="0" err="1" smtClean="0"/>
              <a:t>Σπιτέρης</a:t>
            </a:r>
            <a:r>
              <a:rPr lang="el-GR" sz="2400" dirty="0" smtClean="0"/>
              <a:t>.</a:t>
            </a:r>
          </a:p>
          <a:p>
            <a:endParaRPr lang="el-GR" dirty="0" smtClean="0"/>
          </a:p>
          <a:p>
            <a:endParaRPr lang="el-GR" dirty="0" smtClean="0"/>
          </a:p>
          <a:p>
            <a:endParaRPr lang="el-GR" dirty="0"/>
          </a:p>
        </p:txBody>
      </p:sp>
      <p:sp>
        <p:nvSpPr>
          <p:cNvPr id="25602" name="AutoShape 2" descr="Αποτέλεσμα εικόνας για καθολικη αρχιεπισκοπη κερκυρ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5604" name="Picture 4" descr="Αποτέλεσμα εικόνας για καθολικη αρχιεπισκοπη κερκυρας"/>
          <p:cNvPicPr>
            <a:picLocks noChangeAspect="1" noChangeArrowheads="1"/>
          </p:cNvPicPr>
          <p:nvPr/>
        </p:nvPicPr>
        <p:blipFill>
          <a:blip r:embed="rId2" cstate="print"/>
          <a:srcRect/>
          <a:stretch>
            <a:fillRect/>
          </a:stretch>
        </p:blipFill>
        <p:spPr bwMode="auto">
          <a:xfrm>
            <a:off x="2843808" y="4104455"/>
            <a:ext cx="3671392" cy="2753545"/>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Εκκλησιαστικές Περιφέρειες και Διοίκηση </a:t>
            </a:r>
            <a:endParaRPr lang="el-GR" dirty="0"/>
          </a:p>
        </p:txBody>
      </p:sp>
      <p:sp>
        <p:nvSpPr>
          <p:cNvPr id="3" name="2 - Θέση περιεχομένου"/>
          <p:cNvSpPr>
            <a:spLocks noGrp="1"/>
          </p:cNvSpPr>
          <p:nvPr>
            <p:ph sz="half" idx="1"/>
          </p:nvPr>
        </p:nvSpPr>
        <p:spPr>
          <a:xfrm>
            <a:off x="0" y="1340768"/>
            <a:ext cx="9144000" cy="5517232"/>
          </a:xfrm>
        </p:spPr>
        <p:txBody>
          <a:bodyPr numCol="1">
            <a:normAutofit fontScale="62500" lnSpcReduction="20000"/>
          </a:bodyPr>
          <a:lstStyle/>
          <a:p>
            <a:pPr algn="just"/>
            <a:r>
              <a:rPr lang="el-GR" b="1" dirty="0" smtClean="0"/>
              <a:t>Αποστολικό </a:t>
            </a:r>
            <a:r>
              <a:rPr lang="el-GR" b="1" dirty="0" err="1" smtClean="0"/>
              <a:t>Βικαριάτο</a:t>
            </a:r>
            <a:r>
              <a:rPr lang="el-GR" b="1" dirty="0" smtClean="0"/>
              <a:t> Θεσσαλονίκης:</a:t>
            </a:r>
            <a:r>
              <a:rPr lang="el-GR" dirty="0" smtClean="0"/>
              <a:t> Η εκκλησιαστική αυτή επαρχία ιδρύθηκε το 1926 και ο τίτλος της παραπέμπει στη θέση που είχε ο αρχιεπίσκοπος της Θεσσαλονίκης ως τον 8ο αιώνα, ως ύπατος εκπρόσωπος του Πάπα στις Βαλκανικές επαρχίες του Πατριαρχείου της Ρώμης (επαρχίες του Ιλλυρικού). Σύμφωνα με το Κανονικό Δίκαιο της Καθολικής Εκκλησίας, η επαρχία αυτή σήμερα δεν πληροί όλες τις προϋποθέσεις για να αναδειχθεί σε αυτοτελή επισκοπή. Η βασική ενορία του </a:t>
            </a:r>
            <a:r>
              <a:rPr lang="el-GR" dirty="0" err="1" smtClean="0"/>
              <a:t>Βικαριάτου</a:t>
            </a:r>
            <a:r>
              <a:rPr lang="el-GR" dirty="0" smtClean="0"/>
              <a:t> βρίσκεται στη Θεσσαλονίκη και στη δικαιοδοσία του ανήκουν οι Καθολικές Εκκλησίες του Βόλου, της Καβάλας και της Αλεξανδρούπολης. Αριθμεί περισσότερα από 2.000 μέλη και απασχολεί τα τάγματα των Αδελφών των Χριστιανικών Σχολών (</a:t>
            </a:r>
            <a:r>
              <a:rPr lang="el-GR" dirty="0" err="1" smtClean="0"/>
              <a:t>Λασαλιανοί</a:t>
            </a:r>
            <a:r>
              <a:rPr lang="el-GR" dirty="0" smtClean="0"/>
              <a:t>, γνωστοί ως "</a:t>
            </a:r>
            <a:r>
              <a:rPr lang="el-GR" dirty="0" err="1" smtClean="0"/>
              <a:t>freres</a:t>
            </a:r>
            <a:r>
              <a:rPr lang="el-GR" dirty="0" smtClean="0"/>
              <a:t>"), των Αδελφών του Ελέους (τάγμα της Μητέρας Τερέζας της Καλκούτας) και των Αδελφών του Αγίου Ιωσήφ. Τοποτηρητής της επαρχίας ο Αρχιεπίσκοπος Κερκύρας, ενώ την ποιμαντική φροντίδα έχουν οι Πατέρες της Ιεραποστολής (</a:t>
            </a:r>
            <a:r>
              <a:rPr lang="el-GR" dirty="0" err="1" smtClean="0"/>
              <a:t>Λαζαριστές</a:t>
            </a:r>
            <a:r>
              <a:rPr lang="el-GR" dirty="0" smtClean="0"/>
              <a:t>). Η εκκλησιαστική αυτή επαρχία δεν είναι επίσημα αναγνωρισμένη από το ελληνικό κράτος.</a:t>
            </a:r>
          </a:p>
          <a:p>
            <a:pPr algn="just"/>
            <a:r>
              <a:rPr lang="el-GR" b="1" dirty="0" smtClean="0"/>
              <a:t>Εξαρχία </a:t>
            </a:r>
            <a:r>
              <a:rPr lang="el-GR" b="1" dirty="0" err="1" smtClean="0"/>
              <a:t>Αρμενορρύθμων</a:t>
            </a:r>
            <a:r>
              <a:rPr lang="el-GR" b="1" dirty="0" smtClean="0"/>
              <a:t> Καθολικών: </a:t>
            </a:r>
            <a:r>
              <a:rPr lang="el-GR" dirty="0" smtClean="0"/>
              <a:t>Ιδρύθηκε το 1925 με την έλευση προσφύγων στην Ελλάδα, μετά τη γενοκτονία του αρμενικού λαού από τους Τούρκους το 1918. Πρόκειται για κοινότητα Χριστιανών που τηρούν τα λειτουργικά έθιμα της Αρμενικής Εκκλησίας, αλλά βρίσκονται σε πλήρη κοινωνία με την Καθολική Εκκλησία. Τα μέλη της στην Ελλάδα δεν ξεπερνούν τις λίγες εκατοντάδες. </a:t>
            </a:r>
            <a:r>
              <a:rPr lang="el-GR" dirty="0" err="1" smtClean="0"/>
              <a:t>Προϊσταται</a:t>
            </a:r>
            <a:r>
              <a:rPr lang="el-GR" dirty="0" smtClean="0"/>
              <a:t> ο εκάστοτε Έξαρχος που ορίζει η Αγία Έδρα. Η </a:t>
            </a:r>
            <a:r>
              <a:rPr lang="el-GR" dirty="0" err="1" smtClean="0"/>
              <a:t>Αρμενόρρυθμη</a:t>
            </a:r>
            <a:r>
              <a:rPr lang="el-GR" dirty="0" smtClean="0"/>
              <a:t> Εξαρχία δεν είναι αναγνωρισμένη από το ελληνικό κράτος.</a:t>
            </a:r>
          </a:p>
          <a:p>
            <a:pPr algn="just"/>
            <a:r>
              <a:rPr lang="el-GR" b="1" dirty="0" smtClean="0"/>
              <a:t>Εξαρχία </a:t>
            </a:r>
            <a:r>
              <a:rPr lang="el-GR" b="1" dirty="0" err="1" smtClean="0"/>
              <a:t>Ελληνορρύθμων</a:t>
            </a:r>
            <a:r>
              <a:rPr lang="el-GR" b="1" dirty="0" smtClean="0"/>
              <a:t> Καθολικών</a:t>
            </a:r>
            <a:r>
              <a:rPr lang="el-GR" dirty="0" smtClean="0"/>
              <a:t>: Ιδρύθηκε το 1923 και στη δικαιοδοσία της υπάγονται οι </a:t>
            </a:r>
            <a:r>
              <a:rPr lang="el-GR" dirty="0" err="1" smtClean="0"/>
              <a:t>Ελληνόρρυθμοι</a:t>
            </a:r>
            <a:r>
              <a:rPr lang="el-GR" dirty="0" smtClean="0"/>
              <a:t> Καθολικοί ή Ουνίτες στην Ελλάδα. Η Εξαρχία περιλαμβάνει περίπου 2000 πιστούς με μία ενορία στα Γιαννιτσά και μία στην </a:t>
            </a:r>
            <a:r>
              <a:rPr lang="el-GR" sz="2400" dirty="0" smtClean="0"/>
              <a:t>Αθήνα. Έξαρχος είναι ο Επίσκοπος </a:t>
            </a:r>
            <a:r>
              <a:rPr lang="el-GR" sz="2400" dirty="0" err="1" smtClean="0"/>
              <a:t>Γρατιανουπόλεως</a:t>
            </a:r>
            <a:r>
              <a:rPr lang="el-GR" sz="2400" dirty="0" smtClean="0"/>
              <a:t> Ανάργυρος </a:t>
            </a:r>
            <a:r>
              <a:rPr lang="el-GR" sz="2400" dirty="0" err="1" smtClean="0"/>
              <a:t>Πρίντεζης</a:t>
            </a:r>
            <a:r>
              <a:rPr lang="el-GR" sz="2400" dirty="0" smtClean="0"/>
              <a:t>.</a:t>
            </a:r>
          </a:p>
          <a:p>
            <a:endParaRPr lang="el-GR" dirty="0" smtClean="0"/>
          </a:p>
          <a:p>
            <a:endParaRPr lang="el-GR" dirty="0" smtClean="0"/>
          </a:p>
          <a:p>
            <a:endParaRPr lang="el-GR" dirty="0"/>
          </a:p>
        </p:txBody>
      </p:sp>
      <p:sp>
        <p:nvSpPr>
          <p:cNvPr id="25602" name="AutoShape 2" descr="Αποτέλεσμα εικόνας για καθολικη αρχιεπισκοπη κερκυρ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Νομική Θέση της Καθολικής Εκκλησίας στην Ελλάδα</a:t>
            </a:r>
            <a:endParaRPr lang="el-GR" dirty="0"/>
          </a:p>
        </p:txBody>
      </p:sp>
      <p:sp>
        <p:nvSpPr>
          <p:cNvPr id="3" name="2 - Θέση περιεχομένου"/>
          <p:cNvSpPr>
            <a:spLocks noGrp="1"/>
          </p:cNvSpPr>
          <p:nvPr>
            <p:ph idx="1"/>
          </p:nvPr>
        </p:nvSpPr>
        <p:spPr>
          <a:xfrm>
            <a:off x="0" y="1600200"/>
            <a:ext cx="9144000" cy="4709160"/>
          </a:xfrm>
        </p:spPr>
        <p:txBody>
          <a:bodyPr>
            <a:noAutofit/>
          </a:bodyPr>
          <a:lstStyle/>
          <a:p>
            <a:pPr algn="just"/>
            <a:r>
              <a:rPr lang="el-GR" sz="1600" dirty="0" smtClean="0"/>
              <a:t>Ήδη με το 3ο Πρωτόκολλο του Λονδίνου της 3ης Φεβρουαρίου 1830 που συνομολογήθηκε </a:t>
            </a:r>
            <a:r>
              <a:rPr lang="el-GR" sz="1600" dirty="0" err="1" smtClean="0"/>
              <a:t>ανέμεσα</a:t>
            </a:r>
            <a:r>
              <a:rPr lang="el-GR" sz="1600" dirty="0" smtClean="0"/>
              <a:t> στις Προστάτιδες Δυνάμεις οριζόταν </a:t>
            </a:r>
            <a:r>
              <a:rPr lang="el-GR" sz="1600" dirty="0" err="1" smtClean="0"/>
              <a:t>ό,τι</a:t>
            </a:r>
            <a:r>
              <a:rPr lang="el-GR" sz="1600" dirty="0" smtClean="0"/>
              <a:t>, </a:t>
            </a:r>
            <a:r>
              <a:rPr lang="el-GR" sz="1600" i="1" dirty="0" err="1" smtClean="0"/>
              <a:t>απεφασίσθει</a:t>
            </a:r>
            <a:r>
              <a:rPr lang="el-GR" sz="1600" i="1" dirty="0" smtClean="0"/>
              <a:t> να εκτελείται ελευθέρως και δημοσίως εις την </a:t>
            </a:r>
            <a:r>
              <a:rPr lang="el-GR" sz="1600" i="1" dirty="0" err="1" smtClean="0"/>
              <a:t>Ελληνικήν</a:t>
            </a:r>
            <a:r>
              <a:rPr lang="el-GR" sz="1600" i="1" dirty="0" smtClean="0"/>
              <a:t> </a:t>
            </a:r>
            <a:r>
              <a:rPr lang="el-GR" sz="1600" i="1" dirty="0" err="1" smtClean="0"/>
              <a:t>Πολιτείαν</a:t>
            </a:r>
            <a:r>
              <a:rPr lang="el-GR" sz="1600" i="1" dirty="0" smtClean="0"/>
              <a:t> η λατρεία της Καθολικής θρησκείας. αι κτήσεις της να είναι </a:t>
            </a:r>
            <a:r>
              <a:rPr lang="el-GR" sz="1600" i="1" dirty="0" err="1" smtClean="0"/>
              <a:t>ησφαλισμέναι</a:t>
            </a:r>
            <a:r>
              <a:rPr lang="el-GR" sz="1600" i="1" dirty="0" smtClean="0"/>
              <a:t> , να </a:t>
            </a:r>
            <a:r>
              <a:rPr lang="el-GR" sz="1600" i="1" dirty="0" err="1" smtClean="0"/>
              <a:t>διατηρηθώσιν</a:t>
            </a:r>
            <a:r>
              <a:rPr lang="el-GR" sz="1600" i="1" dirty="0" smtClean="0"/>
              <a:t> ανέπαφα τα καθήκοντα, δίκαια και προνόμια των αρχιερέων, τα οποία ούτοι </a:t>
            </a:r>
            <a:r>
              <a:rPr lang="el-GR" sz="1600" i="1" dirty="0" err="1" smtClean="0"/>
              <a:t>απελάμβανον</a:t>
            </a:r>
            <a:r>
              <a:rPr lang="el-GR" sz="1600" i="1" dirty="0" smtClean="0"/>
              <a:t> επί της προστασίας των Βασιλέων της Γαλλίας...</a:t>
            </a:r>
            <a:r>
              <a:rPr lang="el-GR" sz="1600" dirty="0" smtClean="0"/>
              <a:t>, δηλαδή κατοχυρώνονταν το ελεύθερο της λατρείας και το αναπαλλοτρίωτο της περιουσίας της Καθολικής </a:t>
            </a:r>
            <a:r>
              <a:rPr lang="el-GR" sz="1600" dirty="0" err="1" smtClean="0"/>
              <a:t>Εκκλήσίας</a:t>
            </a:r>
            <a:r>
              <a:rPr lang="el-GR" sz="1600" dirty="0" smtClean="0"/>
              <a:t> και η νομική και πραγματική εξασφάλιση της αρχιερατικής δικαιοδοσίας των Καθολικών Επισκόπων σύμφωνα και με το Κανονικό Δίκαιο της Καθολικής Εκκλησίας</a:t>
            </a:r>
            <a:r>
              <a:rPr lang="el-GR" sz="1600" dirty="0" smtClean="0"/>
              <a:t>. </a:t>
            </a:r>
            <a:r>
              <a:rPr lang="el-GR" sz="1600" dirty="0" smtClean="0"/>
              <a:t>Στη συνέχεια η Συνθήκη των Σεβρών μέσα από το άρθρο 8 διασφάλιζε κάθε γνωστή θρησκεία, ενώ με το άρθρο 13 του Εισαγωγικού Νόμου του Αστικού Κώδικα (</a:t>
            </a:r>
            <a:r>
              <a:rPr lang="el-GR" sz="1600" dirty="0" err="1" smtClean="0"/>
              <a:t>Αναγκ</a:t>
            </a:r>
            <a:r>
              <a:rPr lang="el-GR" sz="1600" dirty="0" smtClean="0"/>
              <a:t>. Νόμος 2783/1941) αναγνωρίζει πως εξακολουθούν να υφίστανται τα νομικά πρόσωπα </a:t>
            </a:r>
            <a:r>
              <a:rPr lang="el-GR" sz="1600" i="1" dirty="0" smtClean="0"/>
              <a:t>που έχουν συσταθεί νόμιμα</a:t>
            </a:r>
            <a:r>
              <a:rPr lang="el-GR" sz="1600" dirty="0" smtClean="0"/>
              <a:t> κατά την εισαγωγή του Αστικού Κώδικα. Επίσης με το Άρθρο 13 παρ. 2 του Συντάγματος της Ελλάδος </a:t>
            </a:r>
            <a:r>
              <a:rPr lang="el-GR" sz="1600" i="1" dirty="0" smtClean="0"/>
              <a:t>κάθε γνωστή θρησκεία είναι </a:t>
            </a:r>
            <a:r>
              <a:rPr lang="el-GR" sz="1600" i="1" dirty="0" err="1" smtClean="0"/>
              <a:t>ελέυθερη</a:t>
            </a:r>
            <a:r>
              <a:rPr lang="el-GR" sz="1600" i="1" dirty="0" smtClean="0"/>
              <a:t>...</a:t>
            </a:r>
            <a:r>
              <a:rPr lang="el-GR" sz="1600" dirty="0" smtClean="0"/>
              <a:t>. Η Συνταγματική διάταξη περιλαμβάνει και το δικαίωμα της εσωτερικής αυτοδιοίκησης της Καθολικής </a:t>
            </a:r>
            <a:r>
              <a:rPr lang="el-GR" sz="1600" dirty="0" err="1" smtClean="0"/>
              <a:t>Εκκλησίας,τόσο</a:t>
            </a:r>
            <a:r>
              <a:rPr lang="el-GR" sz="1600" dirty="0" smtClean="0"/>
              <a:t> ως σύνολο όσο και στις βασικές του υποδιαιρέσεις. Πάλι σύμφωνα με το Ελληνικό Σύνταγμα, η Καθολική Εκκλησία δεν συνιστά </a:t>
            </a:r>
            <a:r>
              <a:rPr lang="el-GR" sz="1600" i="1" dirty="0" smtClean="0"/>
              <a:t>θρησκευτική μειονότητα</a:t>
            </a:r>
            <a:r>
              <a:rPr lang="el-GR" sz="1600" dirty="0" smtClean="0"/>
              <a:t>. </a:t>
            </a:r>
            <a:r>
              <a:rPr lang="el-GR" sz="1600" dirty="0" smtClean="0"/>
              <a:t>Οι ένδεκα Καθολικές Επισκοπές της Καθολικής Εκκλησίας της Ελλάδος διακρίνονται στις αναγνωρισμένες και τις μη αναγνωρισμένες από το ελληνικό κράτος. Οι τελευταίες δεν αναγνωρίζονται επειδή η σύστασή τους έγινε μετά το 1830, δηλαδή μετά την υπογραφή του Πρωτοκόλλου του Λονδίνου</a:t>
            </a:r>
            <a:r>
              <a:rPr lang="el-GR" sz="1800" dirty="0" smtClean="0"/>
              <a:t>.</a:t>
            </a:r>
            <a:endParaRPr lang="el-GR" sz="1800"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Αποτέλεσμα εικόνας για ευχαριστώ για την προσοχή σας"/>
          <p:cNvPicPr>
            <a:picLocks noChangeAspect="1" noChangeArrowheads="1"/>
          </p:cNvPicPr>
          <p:nvPr/>
        </p:nvPicPr>
        <p:blipFill>
          <a:blip r:embed="rId2" cstate="print"/>
          <a:srcRect/>
          <a:stretch>
            <a:fillRect/>
          </a:stretch>
        </p:blipFill>
        <p:spPr bwMode="auto">
          <a:xfrm>
            <a:off x="-1" y="-1"/>
            <a:ext cx="9144001" cy="6858001"/>
          </a:xfrm>
          <a:prstGeom prst="rect">
            <a:avLst/>
          </a:prstGeom>
          <a:noFill/>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Αποτέλεσμα εικόνας για ευχαριστώ για την προσοχή σας"/>
          <p:cNvPicPr>
            <a:picLocks noChangeAspect="1" noChangeArrowheads="1"/>
          </p:cNvPicPr>
          <p:nvPr/>
        </p:nvPicPr>
        <p:blipFill>
          <a:blip r:embed="rId2" cstate="print"/>
          <a:srcRect/>
          <a:stretch>
            <a:fillRect/>
          </a:stretch>
        </p:blipFill>
        <p:spPr bwMode="auto">
          <a:xfrm>
            <a:off x="0" y="-1"/>
            <a:ext cx="9144000" cy="7354833"/>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Καθολικοί στην Ελλάδα</a:t>
            </a:r>
            <a:endParaRPr lang="el-GR" dirty="0"/>
          </a:p>
        </p:txBody>
      </p:sp>
      <p:sp>
        <p:nvSpPr>
          <p:cNvPr id="3" name="2 - Θέση περιεχομένου"/>
          <p:cNvSpPr>
            <a:spLocks noGrp="1"/>
          </p:cNvSpPr>
          <p:nvPr>
            <p:ph idx="1"/>
          </p:nvPr>
        </p:nvSpPr>
        <p:spPr>
          <a:xfrm>
            <a:off x="0" y="1412776"/>
            <a:ext cx="8964488" cy="5445224"/>
          </a:xfrm>
        </p:spPr>
        <p:txBody>
          <a:bodyPr>
            <a:normAutofit fontScale="70000" lnSpcReduction="20000"/>
          </a:bodyPr>
          <a:lstStyle/>
          <a:p>
            <a:pPr algn="just"/>
            <a:r>
              <a:rPr lang="el-GR" dirty="0" smtClean="0"/>
              <a:t>Οι </a:t>
            </a:r>
            <a:r>
              <a:rPr lang="el-GR" dirty="0" smtClean="0"/>
              <a:t>καθολικοί στην </a:t>
            </a:r>
            <a:r>
              <a:rPr lang="el-GR" dirty="0" err="1" smtClean="0"/>
              <a:t>ελλάδα</a:t>
            </a:r>
            <a:r>
              <a:rPr lang="el-GR" dirty="0" smtClean="0"/>
              <a:t> ενώ </a:t>
            </a:r>
            <a:r>
              <a:rPr lang="el-GR" dirty="0" smtClean="0"/>
              <a:t>μέχρι το 1990 ήταν γύρω στις 50.000, από το 1990, λόγω της εισόδου της Ελλάδος στην Ευρωπαϊκή Ένωση, λόγω της κατάρρευσης του κομουνισμού, και λόγω των ταραχών στη Μέση Ανατολή, το 2010 είχαν φθάσει περίπου τις 300.000. Τώρα εξ’ αιτίας της οικονομικής κρίσης και της ενεργείας έχουν ολιγοστέψει και είναι γύρω στις 250.000. </a:t>
            </a:r>
            <a:r>
              <a:rPr lang="el-GR" dirty="0" smtClean="0"/>
              <a:t> </a:t>
            </a:r>
            <a:r>
              <a:rPr lang="el-GR" dirty="0" smtClean="0"/>
              <a:t>Τα ονόματα και τα επίθετα, τα έθιμα και οι παραδόσεις, ιδίως στα νησιά, είναι κοινά μεταξύ καθολικών και ορθοδόξων. </a:t>
            </a:r>
            <a:endParaRPr lang="el-GR" dirty="0" smtClean="0"/>
          </a:p>
          <a:p>
            <a:pPr algn="just"/>
            <a:r>
              <a:rPr lang="el-GR" dirty="0" smtClean="0"/>
              <a:t>Η παρουσία των αλλοδαπών καθολικών, που είναι πια μόνιμοι κάτοικοι της </a:t>
            </a:r>
            <a:r>
              <a:rPr lang="el-GR" dirty="0" smtClean="0"/>
              <a:t>Ελλάδος: </a:t>
            </a:r>
            <a:r>
              <a:rPr lang="el-GR" dirty="0" smtClean="0"/>
              <a:t>Πρόκειται κυρίως για γυναίκες, συζύγους ελλήνων που σπούδασαν ή εργάσθηκαν στο εξωτερικό, για συζύγους ελλήνων ναυτικών κλπ. Επίσης ο τουρισμός, καθώς και η ελεύθερη διακίνηση των πολιτών της Ενωμένης Ευρώπης είναι αιτία αυξήσεως της παρουσίας αλλοδαπών καθολικών λόγω των μικτών γάμων</a:t>
            </a:r>
            <a:r>
              <a:rPr lang="el-GR" dirty="0" smtClean="0"/>
              <a:t>.</a:t>
            </a:r>
          </a:p>
          <a:p>
            <a:pPr algn="just"/>
            <a:r>
              <a:rPr lang="el-GR" dirty="0" smtClean="0"/>
              <a:t> Έτσι ο αριθμός των καθολικών πιστών σήμερα στην Ελλάδα υπερβαίνει τις 250.000. Οι περισσότεροι καθολικοί βρίσκονται στην «μεγάλη Αθήνα», μια πόλη σχεδόν τεσσάρων εκατομμυρίων </a:t>
            </a:r>
            <a:r>
              <a:rPr lang="el-GR" dirty="0" smtClean="0"/>
              <a:t>κατοίκων</a:t>
            </a:r>
            <a:r>
              <a:rPr lang="el-GR" dirty="0" smtClean="0"/>
              <a:t>.</a:t>
            </a: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980728"/>
            <a:ext cx="8229600" cy="3816424"/>
          </a:xfrm>
        </p:spPr>
        <p:txBody>
          <a:bodyPr>
            <a:noAutofit/>
          </a:bodyPr>
          <a:lstStyle/>
          <a:p>
            <a:pPr algn="just"/>
            <a:r>
              <a:rPr lang="el-GR" sz="1400" dirty="0" smtClean="0"/>
              <a:t>Σημαντική είναι η παρουσία της καθολικής Εκκλησίας στις Κυκλάδες, κυρίως στα νησιά Σύρο (8.000) και Τήνο (3.000). Καθολικοί επίσης υπάρχουν στην Κέρκυρα (2.500) στη Θεσσαλονίκη (2.000), στην Πάτρα, στην Καβάλα, στο Βόλο και σε άλλες πόλεις της ηπειρωτικής Ελλάδος, καθώς και σε αρκετά νησιά (Νάξος, Θήρα, Κρήτη, Ρόδος, Κως, Σάμος, Χίος, Κεφαλληνία, Ζάκυνθος κλπ.). Ένας καθολικός ναός στο Ναύπλιο και ένας άλλος στα Άσπρα Σπίτια Βοιωτίας (κοντά στο Αλουμίνιο της Ελλάδος) εξυπηρετούν πολύ τους καθολικούς τουρίστες που επισκέπτονται αντίστοιχα τις Μυκήνες και την Επίδαυρο (στην Πελοπόννησο) και τους Δελφούς (στη Βοιωτία). Η πλειονότητα των ελλήνων καθολικών ακολουθεί το ρωμαϊκό τυπικό στη θεία λατρεία. Οι αρμένιοι καθολικοί είναι  μερικές εκατοντάδες.</a:t>
            </a:r>
          </a:p>
          <a:p>
            <a:endParaRPr lang="el-GR" sz="1400" dirty="0"/>
          </a:p>
        </p:txBody>
      </p:sp>
      <p:pic>
        <p:nvPicPr>
          <p:cNvPr id="2050" name="Picture 2" descr="http://www.cathecclesia.gr/hellas/modules/mod_image_show_gk4/cache/headers.hd-cathgr746x250gk-is-107.jpg"/>
          <p:cNvPicPr>
            <a:picLocks noChangeAspect="1" noChangeArrowheads="1"/>
          </p:cNvPicPr>
          <p:nvPr/>
        </p:nvPicPr>
        <p:blipFill>
          <a:blip r:embed="rId2" cstate="print"/>
          <a:srcRect/>
          <a:stretch>
            <a:fillRect/>
          </a:stretch>
        </p:blipFill>
        <p:spPr bwMode="auto">
          <a:xfrm>
            <a:off x="1619672" y="4742195"/>
            <a:ext cx="6313562" cy="211580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4" name="3 - Θέση κειμένου"/>
          <p:cNvSpPr>
            <a:spLocks noGrp="1"/>
          </p:cNvSpPr>
          <p:nvPr>
            <p:ph type="body" sz="half" idx="2"/>
          </p:nvPr>
        </p:nvSpPr>
        <p:spPr/>
        <p:txBody>
          <a:bodyPr/>
          <a:lstStyle/>
          <a:p>
            <a:endParaRPr lang="el-GR"/>
          </a:p>
        </p:txBody>
      </p:sp>
      <p:pic>
        <p:nvPicPr>
          <p:cNvPr id="17410" name="Picture 2"/>
          <p:cNvPicPr>
            <a:picLocks noGrp="1" noChangeAspect="1" noChangeArrowheads="1"/>
          </p:cNvPicPr>
          <p:nvPr>
            <p:ph type="pic" idx="1"/>
          </p:nvPr>
        </p:nvPicPr>
        <p:blipFill>
          <a:blip r:embed="rId2" cstate="print"/>
          <a:srcRect t="4056" b="4056"/>
          <a:stretch>
            <a:fillRect/>
          </a:stretch>
        </p:blipFill>
        <p:spPr bwMode="auto">
          <a:xfrm>
            <a:off x="1763688" y="1844824"/>
            <a:ext cx="5486400" cy="396240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2339752" y="764704"/>
            <a:ext cx="4133850" cy="371475"/>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539552" y="1268760"/>
            <a:ext cx="8077200" cy="466725"/>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6419850" y="6553200"/>
            <a:ext cx="2724150" cy="304800"/>
          </a:xfrm>
          <a:prstGeom prst="rect">
            <a:avLst/>
          </a:prstGeom>
          <a:noFill/>
          <a:ln w="9525">
            <a:noFill/>
            <a:miter lim="800000"/>
            <a:headEnd/>
            <a:tailEnd/>
          </a:ln>
        </p:spPr>
      </p:pic>
      <p:sp>
        <p:nvSpPr>
          <p:cNvPr id="9" name="8 - Διάγραμμα ροής: Διεργασία"/>
          <p:cNvSpPr/>
          <p:nvPr/>
        </p:nvSpPr>
        <p:spPr>
          <a:xfrm>
            <a:off x="4499992" y="4869160"/>
            <a:ext cx="1224136" cy="432048"/>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bg1"/>
                </a:solidFill>
                <a:effectLst>
                  <a:outerShdw blurRad="38100" dist="38100" dir="2700000" algn="tl">
                    <a:srgbClr val="000000">
                      <a:alpha val="43137"/>
                    </a:srgbClr>
                  </a:outerShdw>
                </a:effectLst>
              </a:rPr>
              <a:t>250.000</a:t>
            </a:r>
            <a:endParaRPr lang="el-GR" dirty="0">
              <a:solidFill>
                <a:schemeClr val="bg1"/>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Κεντρικά Όργανα (1)</a:t>
            </a:r>
            <a:endParaRPr lang="el-GR" dirty="0"/>
          </a:p>
        </p:txBody>
      </p:sp>
      <p:sp>
        <p:nvSpPr>
          <p:cNvPr id="3" name="2 - Θέση περιεχομένου"/>
          <p:cNvSpPr>
            <a:spLocks noGrp="1"/>
          </p:cNvSpPr>
          <p:nvPr>
            <p:ph sz="half" idx="1"/>
          </p:nvPr>
        </p:nvSpPr>
        <p:spPr>
          <a:xfrm>
            <a:off x="0" y="1600200"/>
            <a:ext cx="6588224" cy="4525963"/>
          </a:xfrm>
        </p:spPr>
        <p:txBody>
          <a:bodyPr>
            <a:noAutofit/>
          </a:bodyPr>
          <a:lstStyle/>
          <a:p>
            <a:pPr algn="just">
              <a:buNone/>
            </a:pPr>
            <a:r>
              <a:rPr lang="el-GR" sz="1600" dirty="0" smtClean="0">
                <a:effectLst>
                  <a:outerShdw blurRad="38100" dist="38100" dir="2700000" algn="tl">
                    <a:srgbClr val="000000">
                      <a:alpha val="43137"/>
                    </a:srgbClr>
                  </a:outerShdw>
                </a:effectLst>
              </a:rPr>
              <a:t>	Η </a:t>
            </a:r>
            <a:r>
              <a:rPr lang="el-GR" sz="1600" dirty="0" smtClean="0">
                <a:effectLst>
                  <a:outerShdw blurRad="38100" dist="38100" dir="2700000" algn="tl">
                    <a:srgbClr val="000000">
                      <a:alpha val="43137"/>
                    </a:srgbClr>
                  </a:outerShdw>
                </a:effectLst>
              </a:rPr>
              <a:t>Ιερά Σύνοδος της Καθολικής Ιεραρχίας της Ελλάδος αποτελεί το ανώτατο διοικητικό όργανο των Καθολικών στη χώρα. Το 1983 εγκρίθηκε από την Αγία Έδρα το αναπροσαρμοσμένο σύμφωνα με το νέο Κώδικα Κανονικού Δικαίου της Καθολικής Εκκλησίας καταστατικό λειτουργίας της Ιεράς Συνόδου. Αυτή αποτελείται από τους έξι εν ενεργεία καθολικούς ιεράρχες της Ελλάδας:</a:t>
            </a:r>
          </a:p>
          <a:p>
            <a:r>
              <a:rPr lang="el-GR" sz="1600" dirty="0" smtClean="0"/>
              <a:t>τον Αρχιεπίσκοπο Κερκύρας και αποστολικό Τοποτηρητή του </a:t>
            </a:r>
            <a:r>
              <a:rPr lang="el-GR" sz="1600" dirty="0" err="1" smtClean="0"/>
              <a:t>Βικαριάτου</a:t>
            </a:r>
            <a:r>
              <a:rPr lang="el-GR" sz="1600" dirty="0" smtClean="0"/>
              <a:t> Θεσσαλονίκης (βόρεια Ελλάδα)</a:t>
            </a:r>
          </a:p>
          <a:p>
            <a:r>
              <a:rPr lang="el-GR" sz="1600" dirty="0" smtClean="0"/>
              <a:t>τον Αρχιεπίσκοπο Νάξου-Τήνου και αποστολικό Τοποτηρητή της Επισκοπής Χίου (κεντρικό και βόρειο Αιγαίο)</a:t>
            </a:r>
          </a:p>
          <a:p>
            <a:r>
              <a:rPr lang="el-GR" sz="1600" dirty="0" smtClean="0"/>
              <a:t>τον Αρχιεπίσκοπο των εν Αθήναις Καθολικών και αποστολικό Τοποτηρητή της Αρχιεπισκοπής Ρόδου (Δωδεκάνησα)</a:t>
            </a:r>
          </a:p>
          <a:p>
            <a:r>
              <a:rPr lang="el-GR" sz="1600" dirty="0" smtClean="0"/>
              <a:t>τον Επίσκοπο Σύρου - Θήρας και αποστολικό Τοποτηρητή της Επισκοπής Κρήτης (νότιο Αιγαίο)</a:t>
            </a:r>
          </a:p>
          <a:p>
            <a:r>
              <a:rPr lang="el-GR" sz="1600" dirty="0" smtClean="0"/>
              <a:t>τον Έξαρχο </a:t>
            </a:r>
            <a:r>
              <a:rPr lang="el-GR" sz="1600" dirty="0" err="1" smtClean="0"/>
              <a:t>Ελληνορρύθμων</a:t>
            </a:r>
            <a:r>
              <a:rPr lang="el-GR" sz="1600" dirty="0" smtClean="0"/>
              <a:t> καθολικών (τιτουλάριο επίσκοπο)</a:t>
            </a:r>
          </a:p>
          <a:p>
            <a:r>
              <a:rPr lang="el-GR" sz="1600" dirty="0" smtClean="0"/>
              <a:t>τον Έξαρχο </a:t>
            </a:r>
            <a:r>
              <a:rPr lang="el-GR" sz="1600" dirty="0" err="1" smtClean="0"/>
              <a:t>Αρμενoρρύθμων</a:t>
            </a:r>
            <a:r>
              <a:rPr lang="el-GR" sz="1600" dirty="0" smtClean="0"/>
              <a:t> καθολικών.</a:t>
            </a:r>
          </a:p>
          <a:p>
            <a:pPr>
              <a:buNone/>
            </a:pPr>
            <a:endParaRPr lang="el-GR" sz="1600" dirty="0"/>
          </a:p>
        </p:txBody>
      </p:sp>
      <p:pic>
        <p:nvPicPr>
          <p:cNvPr id="18434" name="Picture 2"/>
          <p:cNvPicPr>
            <a:picLocks noGrp="1" noChangeAspect="1" noChangeArrowheads="1"/>
          </p:cNvPicPr>
          <p:nvPr>
            <p:ph sz="half" idx="2"/>
          </p:nvPr>
        </p:nvPicPr>
        <p:blipFill>
          <a:blip r:embed="rId2" cstate="print"/>
          <a:srcRect/>
          <a:stretch>
            <a:fillRect/>
          </a:stretch>
        </p:blipFill>
        <p:spPr bwMode="auto">
          <a:xfrm>
            <a:off x="6772275" y="2420888"/>
            <a:ext cx="2371725" cy="2619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Κεντρικά Όργανα (2)</a:t>
            </a:r>
            <a:endParaRPr lang="el-GR" dirty="0"/>
          </a:p>
        </p:txBody>
      </p:sp>
      <p:sp>
        <p:nvSpPr>
          <p:cNvPr id="3" name="2 - Θέση περιεχομένου"/>
          <p:cNvSpPr>
            <a:spLocks noGrp="1"/>
          </p:cNvSpPr>
          <p:nvPr>
            <p:ph sz="half" idx="1"/>
          </p:nvPr>
        </p:nvSpPr>
        <p:spPr>
          <a:xfrm>
            <a:off x="0" y="1124744"/>
            <a:ext cx="6732240" cy="5001419"/>
          </a:xfrm>
        </p:spPr>
        <p:txBody>
          <a:bodyPr>
            <a:noAutofit/>
          </a:bodyPr>
          <a:lstStyle/>
          <a:p>
            <a:pPr>
              <a:buNone/>
            </a:pPr>
            <a:r>
              <a:rPr lang="el-GR" sz="1600" dirty="0" smtClean="0">
                <a:effectLst>
                  <a:outerShdw blurRad="38100" dist="38100" dir="2700000" algn="tl">
                    <a:srgbClr val="000000">
                      <a:alpha val="43137"/>
                    </a:srgbClr>
                  </a:outerShdw>
                </a:effectLst>
              </a:rPr>
              <a:t>	</a:t>
            </a:r>
            <a:r>
              <a:rPr lang="el-GR" sz="1600" dirty="0" smtClean="0"/>
              <a:t> </a:t>
            </a:r>
            <a:r>
              <a:rPr lang="el-GR" sz="1600" dirty="0" smtClean="0"/>
              <a:t>Η Ιερά Σύνοδος συνέρχεται ανά εξάμηνο, ενώ τα μέλη της ορίζονται καθ' </a:t>
            </a:r>
            <a:r>
              <a:rPr lang="el-GR" sz="1600" dirty="0" err="1" smtClean="0"/>
              <a:t>υπόδειξιν</a:t>
            </a:r>
            <a:r>
              <a:rPr lang="el-GR" sz="1600" dirty="0" smtClean="0"/>
              <a:t> της ίδιας από την Αγία Έδρα. Ο πρόεδρος της Συνόδου της Καθολικής Ιεραρχίας εκλέγεται ανά τριετία, δηλαδή δεν υπάρχει μόνιμος πρωθιεράρχης για την εν Ελλάδι Καθολική Εκκλησία. Επίσης, σύμφωνα με το καθολικό Κανονικό Δίκαιο, οι ιεράρχες δεν υπηρετούν ισοβίως στις έδρες τους, αλλά παραιτούνται σε ηλικία 75 ετών.</a:t>
            </a:r>
          </a:p>
          <a:p>
            <a:r>
              <a:rPr lang="el-GR" sz="1600" dirty="0" smtClean="0"/>
              <a:t>Στην Ιερά Σύνοδο υπάγονται και τα εξής </a:t>
            </a:r>
            <a:r>
              <a:rPr lang="el-GR" sz="1600" dirty="0" err="1" smtClean="0"/>
              <a:t>κληρικολαϊκά</a:t>
            </a:r>
            <a:r>
              <a:rPr lang="el-GR" sz="1600" dirty="0" smtClean="0"/>
              <a:t> όργανα και επιτροπές:</a:t>
            </a:r>
          </a:p>
          <a:p>
            <a:r>
              <a:rPr lang="el-GR" sz="1600" dirty="0" smtClean="0"/>
              <a:t>Νομικό Συμβούλιο</a:t>
            </a:r>
          </a:p>
          <a:p>
            <a:r>
              <a:rPr lang="el-GR" sz="1600" dirty="0" smtClean="0"/>
              <a:t>Πρωτοβάθμιο και το Δευτεροβάθμιο Εκκλησιαστικό Δικαστήριο</a:t>
            </a:r>
          </a:p>
          <a:p>
            <a:r>
              <a:rPr lang="el-GR" sz="1600" dirty="0" smtClean="0"/>
              <a:t>Καθολική Νεολαία</a:t>
            </a:r>
          </a:p>
          <a:p>
            <a:r>
              <a:rPr lang="el-GR" sz="1600" dirty="0" err="1" smtClean="0"/>
              <a:t>Tο</a:t>
            </a:r>
            <a:r>
              <a:rPr lang="el-GR" sz="1600" dirty="0" smtClean="0"/>
              <a:t> ελληνικό τμήμα του καθολικού φιλανθρωπικού οργανισμού </a:t>
            </a:r>
            <a:r>
              <a:rPr lang="el-GR" sz="1600" dirty="0" err="1" smtClean="0"/>
              <a:t>Caritas</a:t>
            </a:r>
            <a:endParaRPr lang="el-GR" sz="1600" dirty="0" smtClean="0"/>
          </a:p>
          <a:p>
            <a:r>
              <a:rPr lang="el-GR" sz="1600" dirty="0" smtClean="0"/>
              <a:t>Η ελληνική επιτροπή του </a:t>
            </a:r>
            <a:r>
              <a:rPr lang="el-GR" sz="1600" dirty="0" err="1" smtClean="0"/>
              <a:t>Ποντιφικικού</a:t>
            </a:r>
            <a:r>
              <a:rPr lang="el-GR" sz="1600" dirty="0" smtClean="0"/>
              <a:t> Συμβουλίου "Δικαιοσύνη και Ειρήνη" (</a:t>
            </a:r>
            <a:r>
              <a:rPr lang="el-GR" sz="1600" dirty="0" err="1" smtClean="0"/>
              <a:t>Pontificia</a:t>
            </a:r>
            <a:r>
              <a:rPr lang="el-GR" sz="1600" dirty="0" smtClean="0"/>
              <a:t> </a:t>
            </a:r>
            <a:r>
              <a:rPr lang="el-GR" sz="1600" dirty="0" err="1" smtClean="0"/>
              <a:t>Commissio</a:t>
            </a:r>
            <a:r>
              <a:rPr lang="el-GR" sz="1600" dirty="0" smtClean="0"/>
              <a:t> </a:t>
            </a:r>
            <a:r>
              <a:rPr lang="el-GR" sz="1600" dirty="0" err="1" smtClean="0"/>
              <a:t>Iustitia</a:t>
            </a:r>
            <a:r>
              <a:rPr lang="el-GR" sz="1600" dirty="0" smtClean="0"/>
              <a:t> </a:t>
            </a:r>
            <a:r>
              <a:rPr lang="el-GR" sz="1600" dirty="0" err="1" smtClean="0"/>
              <a:t>et</a:t>
            </a:r>
            <a:r>
              <a:rPr lang="el-GR" sz="1600" dirty="0" smtClean="0"/>
              <a:t> </a:t>
            </a:r>
            <a:r>
              <a:rPr lang="el-GR" sz="1600" dirty="0" err="1" smtClean="0"/>
              <a:t>Caritas</a:t>
            </a:r>
            <a:r>
              <a:rPr lang="el-GR" sz="1600" dirty="0" smtClean="0"/>
              <a:t>), παγκόσμιας οργάνωσης της Καθολικής Εκκλησίας για τα ανθρώπινα δικαιώματα</a:t>
            </a:r>
          </a:p>
          <a:p>
            <a:r>
              <a:rPr lang="el-GR" sz="1600" dirty="0" smtClean="0"/>
              <a:t>Επιτροπές για την κατήχηση, τη λειτουργική ζωή και την ποιμαντική του τουρισμού</a:t>
            </a:r>
          </a:p>
          <a:p>
            <a:pPr>
              <a:buNone/>
            </a:pPr>
            <a:endParaRPr lang="el-GR" sz="1600" dirty="0"/>
          </a:p>
        </p:txBody>
      </p:sp>
      <p:pic>
        <p:nvPicPr>
          <p:cNvPr id="18434" name="Picture 2"/>
          <p:cNvPicPr>
            <a:picLocks noGrp="1" noChangeAspect="1" noChangeArrowheads="1"/>
          </p:cNvPicPr>
          <p:nvPr>
            <p:ph sz="half" idx="2"/>
          </p:nvPr>
        </p:nvPicPr>
        <p:blipFill>
          <a:blip r:embed="rId2" cstate="print"/>
          <a:srcRect/>
          <a:stretch>
            <a:fillRect/>
          </a:stretch>
        </p:blipFill>
        <p:spPr bwMode="auto">
          <a:xfrm>
            <a:off x="6772275" y="2420888"/>
            <a:ext cx="2371725" cy="2619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Εκκλησιαστικές Περιφέρειες και Διοίκηση </a:t>
            </a:r>
            <a:endParaRPr lang="el-GR" dirty="0"/>
          </a:p>
        </p:txBody>
      </p:sp>
      <p:sp>
        <p:nvSpPr>
          <p:cNvPr id="3" name="2 - Θέση περιεχομένου"/>
          <p:cNvSpPr>
            <a:spLocks noGrp="1"/>
          </p:cNvSpPr>
          <p:nvPr>
            <p:ph sz="half" idx="1"/>
          </p:nvPr>
        </p:nvSpPr>
        <p:spPr>
          <a:xfrm>
            <a:off x="457200" y="1600200"/>
            <a:ext cx="8435280" cy="4925144"/>
          </a:xfrm>
        </p:spPr>
        <p:txBody>
          <a:bodyPr numCol="2">
            <a:normAutofit fontScale="47500" lnSpcReduction="20000"/>
          </a:bodyPr>
          <a:lstStyle/>
          <a:p>
            <a:pPr algn="just"/>
            <a:r>
              <a:rPr lang="el-GR" sz="3400" b="1" dirty="0" smtClean="0"/>
              <a:t>Αρχιεπισκοπή Αθηνών: </a:t>
            </a:r>
            <a:r>
              <a:rPr lang="el-GR" sz="3400" dirty="0" smtClean="0"/>
              <a:t>Η Αθήνα υπήρξε έδρα καθολικού αρχιεπισκόπου κατά τη διάρκεια της μεσαιωνικής περιόδου (Φραγκοκρατία), η οποία ιδρύθηκε το 1205 και καταργήθηκε μετά την κατάληψή της από τους Οθωμανούς. Μετά την ίδρυση του ελληνικού κράτους πολλοί καθολικοί μετανάστευσαν στην πρωτεύουσα με αποτέλεσμα να προκύψει ένα σημαντικό ποίμνιο στην πόλη, στο οποίο περιλαμβάνονται και κοινότητες αλλοδαπών καθολικών (Ιταλών, Γάλλων, Γερμανών κλπ). Στις 23 Ιουλίου του 1875 επανιδρύθηκε η Καθολική Αρχιεπισκοπή Αθηνών, της οποίας η δικαιοδοσία περιλαμβάνει την Πελοπόννησο, τη Στερεά Ελλάδα, την Εύβοια και τη Σκύρο, τα νησιά του Αργοσαρωνικού, τα Κύθηρα και τα Αντικύθηρα</a:t>
            </a:r>
            <a:r>
              <a:rPr lang="el-GR" sz="3400" dirty="0" smtClean="0"/>
              <a:t>.. </a:t>
            </a:r>
            <a:r>
              <a:rPr lang="el-GR" sz="3400" dirty="0" smtClean="0"/>
              <a:t>Σήμερα υπολογίζεται ότι η Αρχιεπισκοπή Αθηνών έχει περίπου 30000 πιστούς και αποτελεί τη μεγαλύτερη καθολική περιφέρεια της χώρας. Κέντρο της είναι ο Καθεδρικός Ναός του Αγίου Διονυσίου του Αρεοπαγίτου (Οδός Πανεπιστημίου). Από το 1973 Αρχιεπίσκοπος των εν Αθήναις Καθολικών είναι ο </a:t>
            </a:r>
            <a:r>
              <a:rPr lang="el-GR" sz="3400" dirty="0" smtClean="0"/>
              <a:t>Νικόλαος </a:t>
            </a:r>
            <a:r>
              <a:rPr lang="el-GR" sz="3400" dirty="0" smtClean="0"/>
              <a:t>Φώσκολος. Η Καθολική Αρχιεπισκοπή Αθηνών δεν αναγνωρίζεται από την ελληνική πολιτεία.</a:t>
            </a:r>
          </a:p>
          <a:p>
            <a:endParaRPr lang="el-GR" dirty="0"/>
          </a:p>
        </p:txBody>
      </p:sp>
      <p:pic>
        <p:nvPicPr>
          <p:cNvPr id="19458" name="Picture 2" descr="Αποτέλεσμα εικόνας για καθολική αρχιεπισκοπή αθηνών"/>
          <p:cNvPicPr>
            <a:picLocks noChangeAspect="1" noChangeArrowheads="1"/>
          </p:cNvPicPr>
          <p:nvPr/>
        </p:nvPicPr>
        <p:blipFill>
          <a:blip r:embed="rId2" cstate="print"/>
          <a:srcRect/>
          <a:stretch>
            <a:fillRect/>
          </a:stretch>
        </p:blipFill>
        <p:spPr bwMode="auto">
          <a:xfrm>
            <a:off x="5508104" y="4221088"/>
            <a:ext cx="3009950" cy="2372396"/>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Εκκλησιαστικές Περιφέρειες και Διοίκηση </a:t>
            </a:r>
            <a:endParaRPr lang="el-GR" dirty="0"/>
          </a:p>
        </p:txBody>
      </p:sp>
      <p:sp>
        <p:nvSpPr>
          <p:cNvPr id="3" name="2 - Θέση περιεχομένου"/>
          <p:cNvSpPr>
            <a:spLocks noGrp="1"/>
          </p:cNvSpPr>
          <p:nvPr>
            <p:ph sz="half" idx="1"/>
          </p:nvPr>
        </p:nvSpPr>
        <p:spPr>
          <a:xfrm>
            <a:off x="457200" y="1600200"/>
            <a:ext cx="8435280" cy="4925144"/>
          </a:xfrm>
        </p:spPr>
        <p:txBody>
          <a:bodyPr numCol="2">
            <a:normAutofit/>
          </a:bodyPr>
          <a:lstStyle/>
          <a:p>
            <a:pPr algn="just"/>
            <a:r>
              <a:rPr lang="el-GR" sz="1600" dirty="0" smtClean="0"/>
              <a:t>Αρχιεπισκοπή Ρόδου: Στη Ρόδο υπήρχε έδρα σημαντικής καθολικής αρχιεπισκοπής κατά την περίοδο του ιπποτικού κράτους των </a:t>
            </a:r>
            <a:r>
              <a:rPr lang="el-GR" sz="1600" dirty="0" err="1" smtClean="0"/>
              <a:t>Ιωαννιτών</a:t>
            </a:r>
            <a:r>
              <a:rPr lang="el-GR" sz="1600" dirty="0" smtClean="0"/>
              <a:t> (1309-1522), η οποία καταργήθηκε κατά την οθωμανική περίοδο. Το 1897 η αρχιεπισκοπή επανιδρύθηκε για την εξυπηρέτηση των αλλοδαπών καθολικών της Δωδεκανήσου, που αυξήθηκαν ιδιαίτερα κατά την περίοδο της Ιταλικής κυριαρχίας στα νησιά (1912-1945). Μετά την προσάρτηση των νησιών από την Ελλάδα (1948) οι περισσότεροι καθολικοί της Ρόδου (Ιταλοί και μικτές οικογένειες) εγκατέλειψαν την περιοχή και εγκαταστάθηκαν στην Ιταλία. Σήμερα οι πιστοί της Ρόδου είναι ελάχιστοι και εξυπηρετούνται από τους </a:t>
            </a:r>
            <a:r>
              <a:rPr lang="el-GR" sz="1600" dirty="0" err="1" smtClean="0"/>
              <a:t>καππουκίνους</a:t>
            </a:r>
            <a:r>
              <a:rPr lang="el-GR" sz="1600" dirty="0" smtClean="0"/>
              <a:t> ιερομόναχους της Μονής Παναγίας της Νίκης στην Πόλη της Ρόδου. Η Αρχιεπισκοπή ουσιαστικά έχει αδρανήσει και χρέη αποστολικού τοποτηρητή εκτελεί ο Αρχιεπίσκοπος </a:t>
            </a:r>
            <a:r>
              <a:rPr lang="el-GR" sz="1600" dirty="0" smtClean="0"/>
              <a:t>Αθηνών. </a:t>
            </a:r>
            <a:r>
              <a:rPr lang="el-GR" sz="1600" dirty="0" smtClean="0"/>
              <a:t>Η Αρχιεπισκοπή Ρόδου δεν αναγνωρίζεται από την ελληνική πολιτεία.</a:t>
            </a:r>
          </a:p>
          <a:p>
            <a:endParaRPr lang="el-GR" dirty="0"/>
          </a:p>
        </p:txBody>
      </p:sp>
      <p:pic>
        <p:nvPicPr>
          <p:cNvPr id="24578" name="Picture 2" descr="Αποτέλεσμα εικόνας για καθολικες εκκλησιες ροδος"/>
          <p:cNvPicPr>
            <a:picLocks noChangeAspect="1" noChangeArrowheads="1"/>
          </p:cNvPicPr>
          <p:nvPr/>
        </p:nvPicPr>
        <p:blipFill>
          <a:blip r:embed="rId2" cstate="print"/>
          <a:srcRect/>
          <a:stretch>
            <a:fillRect/>
          </a:stretch>
        </p:blipFill>
        <p:spPr bwMode="auto">
          <a:xfrm>
            <a:off x="5436096" y="4149080"/>
            <a:ext cx="3122712" cy="23420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Εκκλησιαστικές Περιφέρειες και Διοίκηση </a:t>
            </a:r>
            <a:endParaRPr lang="el-GR" dirty="0"/>
          </a:p>
        </p:txBody>
      </p:sp>
      <p:sp>
        <p:nvSpPr>
          <p:cNvPr id="3" name="2 - Θέση περιεχομένου"/>
          <p:cNvSpPr>
            <a:spLocks noGrp="1"/>
          </p:cNvSpPr>
          <p:nvPr>
            <p:ph sz="half" idx="1"/>
          </p:nvPr>
        </p:nvSpPr>
        <p:spPr>
          <a:xfrm>
            <a:off x="457200" y="1600200"/>
            <a:ext cx="8435280" cy="5257800"/>
          </a:xfrm>
        </p:spPr>
        <p:txBody>
          <a:bodyPr numCol="2">
            <a:normAutofit/>
          </a:bodyPr>
          <a:lstStyle/>
          <a:p>
            <a:pPr algn="just"/>
            <a:r>
              <a:rPr lang="el-GR" sz="2000" dirty="0" smtClean="0"/>
              <a:t>Επισκοπή Χίου: Ιδρύθηκε το 13ο αιώνα. Περιλαμβάνει τα νησιά Χίο, Μυτιλήνη (προσαρτήθηκε το 1931), Σάμο(προσαρτήθηκε το 1792) και τα υπόλοιπα νησιά του Ανατολικού Αιγαίου. Η Επισκοπή δεν έχει πλέον σχεδόν καθόλου ελληνικό ποίμνιο και έχει ως Αποστολικό τοποτηρητή τον Μητροπολίτη Νάξου και Τήνου, παραμένοντας όμως αυτοτελής Επισκοπή</a:t>
            </a:r>
            <a:r>
              <a:rPr lang="el-GR" sz="2000" dirty="0" smtClean="0"/>
              <a:t>. </a:t>
            </a:r>
            <a:r>
              <a:rPr lang="el-GR" sz="2000" dirty="0" smtClean="0"/>
              <a:t>Δεν είναι αναγνωρισμένη από το κράτος</a:t>
            </a:r>
            <a:r>
              <a:rPr lang="el-GR" sz="1600" dirty="0" smtClean="0"/>
              <a:t>.</a:t>
            </a:r>
            <a:endParaRPr lang="el-GR" sz="1600" dirty="0"/>
          </a:p>
        </p:txBody>
      </p:sp>
      <p:pic>
        <p:nvPicPr>
          <p:cNvPr id="23554" name="Picture 2" descr="Αποτέλεσμα εικόνας για καθολικη αρχιεπισκοπη χιου"/>
          <p:cNvPicPr>
            <a:picLocks noChangeAspect="1" noChangeArrowheads="1"/>
          </p:cNvPicPr>
          <p:nvPr/>
        </p:nvPicPr>
        <p:blipFill>
          <a:blip r:embed="rId2" cstate="print"/>
          <a:srcRect/>
          <a:stretch>
            <a:fillRect/>
          </a:stretch>
        </p:blipFill>
        <p:spPr bwMode="auto">
          <a:xfrm>
            <a:off x="5508104" y="2132856"/>
            <a:ext cx="2697129" cy="3596172"/>
          </a:xfrm>
          <a:prstGeom prst="rect">
            <a:avLst/>
          </a:prstGeom>
          <a:noFill/>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Προσαρμοσμένος 1">
      <a:dk1>
        <a:sysClr val="windowText" lastClr="000000"/>
      </a:dk1>
      <a:lt1>
        <a:sysClr val="window" lastClr="FFFFFF"/>
      </a:lt1>
      <a:dk2>
        <a:srgbClr val="C0504D"/>
      </a:dk2>
      <a:lt2>
        <a:srgbClr val="4F81BD"/>
      </a:lt2>
      <a:accent1>
        <a:srgbClr val="EEECE1"/>
      </a:accent1>
      <a:accent2>
        <a:srgbClr val="C0504D"/>
      </a:accent2>
      <a:accent3>
        <a:srgbClr val="9BBB59"/>
      </a:accent3>
      <a:accent4>
        <a:srgbClr val="8064A2"/>
      </a:accent4>
      <a:accent5>
        <a:srgbClr val="4BACC6"/>
      </a:accent5>
      <a:accent6>
        <a:srgbClr val="F79646"/>
      </a:accent6>
      <a:hlink>
        <a:srgbClr val="800080"/>
      </a:hlink>
      <a:folHlink>
        <a:srgbClr val="800080"/>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TotalTime>
  <Words>1184</Words>
  <Application>Microsoft Office PowerPoint</Application>
  <PresentationFormat>Προβολή στην οθόνη (4:3)</PresentationFormat>
  <Paragraphs>52</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Αποκορύφωμα</vt:lpstr>
      <vt:lpstr>ΡΩΜΑΙΟΚΑΘΟΛΙΚΗ ΕΚΚΛΗΣΙΑ ΣΤΗΝ ΕΛΛΑΔΑ</vt:lpstr>
      <vt:lpstr>Οι Καθολικοί στην Ελλάδα</vt:lpstr>
      <vt:lpstr>Διαφάνεια 3</vt:lpstr>
      <vt:lpstr>Διαφάνεια 4</vt:lpstr>
      <vt:lpstr>Κεντρικά Όργανα (1)</vt:lpstr>
      <vt:lpstr>Κεντρικά Όργανα (2)</vt:lpstr>
      <vt:lpstr>Εκκλησιαστικές Περιφέρειες και Διοίκηση </vt:lpstr>
      <vt:lpstr>Εκκλησιαστικές Περιφέρειες και Διοίκηση </vt:lpstr>
      <vt:lpstr>Εκκλησιαστικές Περιφέρειες και Διοίκηση </vt:lpstr>
      <vt:lpstr>Εκκλησιαστικές Περιφέρειες και Διοίκηση </vt:lpstr>
      <vt:lpstr>Εκκλησιαστικές Περιφέρειες και Διοίκηση </vt:lpstr>
      <vt:lpstr>Εκκλησιαστικές Περιφέρειες και Διοίκηση </vt:lpstr>
      <vt:lpstr>Εκκλησιαστικές Περιφέρειες και Διοίκηση </vt:lpstr>
      <vt:lpstr>Εκκλησιαστικές Περιφέρειες και Διοίκηση </vt:lpstr>
      <vt:lpstr>Εκκλησιαστικές Περιφέρειες και Διοίκηση </vt:lpstr>
      <vt:lpstr>Νομική Θέση της Καθολικής Εκκλησίας στην Ελλάδα</vt:lpstr>
      <vt:lpstr>Διαφάνεια 17</vt:lpstr>
      <vt:lpstr>Διαφάνεια 18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ΡΩΜΑΙΟΚΑΘΟΛΙΚΗ ΕΚΚΛΗΣΙΑ ΣΤΗΝ ΕΛΛΑΔΑ</dc:title>
  <dc:creator>OLGA</dc:creator>
  <cp:lastModifiedBy>OLGA</cp:lastModifiedBy>
  <cp:revision>8</cp:revision>
  <dcterms:created xsi:type="dcterms:W3CDTF">2016-10-12T13:20:37Z</dcterms:created>
  <dcterms:modified xsi:type="dcterms:W3CDTF">2016-10-12T14:40:42Z</dcterms:modified>
</cp:coreProperties>
</file>