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46B82BC-C396-4B60-9D73-2B1D3D937435}" type="datetimeFigureOut">
              <a:rPr lang="el-GR" smtClean="0"/>
              <a:t>25/10/2016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A82C84A-4B1C-4A60-9FCF-1E4458ECDDA3}" type="slidenum">
              <a:rPr lang="el-GR" smtClean="0"/>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46B82BC-C396-4B60-9D73-2B1D3D937435}" type="datetimeFigureOut">
              <a:rPr lang="el-GR" smtClean="0"/>
              <a:t>25/10/2016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A82C84A-4B1C-4A60-9FCF-1E4458ECDDA3}"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46B82BC-C396-4B60-9D73-2B1D3D937435}" type="datetimeFigureOut">
              <a:rPr lang="el-GR" smtClean="0"/>
              <a:t>25/10/2016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A82C84A-4B1C-4A60-9FCF-1E4458ECDDA3}"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46B82BC-C396-4B60-9D73-2B1D3D937435}" type="datetimeFigureOut">
              <a:rPr lang="el-GR" smtClean="0"/>
              <a:t>25/10/2016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A82C84A-4B1C-4A60-9FCF-1E4458ECDDA3}"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46B82BC-C396-4B60-9D73-2B1D3D937435}" type="datetimeFigureOut">
              <a:rPr lang="el-GR" smtClean="0"/>
              <a:t>25/10/2016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A82C84A-4B1C-4A60-9FCF-1E4458ECDDA3}" type="slidenum">
              <a:rPr lang="el-GR" smtClean="0"/>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46B82BC-C396-4B60-9D73-2B1D3D937435}" type="datetimeFigureOut">
              <a:rPr lang="el-GR" smtClean="0"/>
              <a:t>25/10/2016</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A82C84A-4B1C-4A60-9FCF-1E4458ECDDA3}"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46B82BC-C396-4B60-9D73-2B1D3D937435}" type="datetimeFigureOut">
              <a:rPr lang="el-GR" smtClean="0"/>
              <a:t>25/10/2016</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A82C84A-4B1C-4A60-9FCF-1E4458ECDDA3}"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46B82BC-C396-4B60-9D73-2B1D3D937435}" type="datetimeFigureOut">
              <a:rPr lang="el-GR" smtClean="0"/>
              <a:t>25/10/2016</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A82C84A-4B1C-4A60-9FCF-1E4458ECDDA3}"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46B82BC-C396-4B60-9D73-2B1D3D937435}" type="datetimeFigureOut">
              <a:rPr lang="el-GR" smtClean="0"/>
              <a:t>25/10/2016</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A82C84A-4B1C-4A60-9FCF-1E4458ECDDA3}"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46B82BC-C396-4B60-9D73-2B1D3D937435}" type="datetimeFigureOut">
              <a:rPr lang="el-GR" smtClean="0"/>
              <a:t>25/10/2016</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A82C84A-4B1C-4A60-9FCF-1E4458ECDDA3}" type="slidenum">
              <a:rPr lang="el-GR" smtClean="0"/>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46B82BC-C396-4B60-9D73-2B1D3D937435}" type="datetimeFigureOut">
              <a:rPr lang="el-GR" smtClean="0"/>
              <a:t>25/10/2016</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A82C84A-4B1C-4A60-9FCF-1E4458ECDDA3}" type="slidenum">
              <a:rPr lang="el-GR" smtClean="0"/>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B82BC-C396-4B60-9D73-2B1D3D937435}" type="datetimeFigureOut">
              <a:rPr lang="el-GR" smtClean="0"/>
              <a:t>25/10/2016</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2C84A-4B1C-4A60-9FCF-1E4458ECDDA3}" type="slidenum">
              <a:rPr lang="el-GR" smtClean="0"/>
              <a:t>‹#›</a:t>
            </a:fld>
            <a:endParaRPr lang="el-G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2">
                <a:lumMod val="50000"/>
              </a:schemeClr>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4" name="3 - TextBox"/>
          <p:cNvSpPr txBox="1"/>
          <p:nvPr/>
        </p:nvSpPr>
        <p:spPr>
          <a:xfrm>
            <a:off x="179512" y="5229200"/>
            <a:ext cx="3816424" cy="369332"/>
          </a:xfrm>
          <a:prstGeom prst="rect">
            <a:avLst/>
          </a:prstGeom>
          <a:noFill/>
        </p:spPr>
        <p:txBody>
          <a:bodyPr wrap="square" rtlCol="0">
            <a:spAutoFit/>
          </a:bodyPr>
          <a:lstStyle/>
          <a:p>
            <a:pPr algn="ctr"/>
            <a:r>
              <a:rPr lang="el-GR" dirty="0" smtClean="0">
                <a:latin typeface="Times New Roman" pitchFamily="18" charset="0"/>
                <a:cs typeface="Times New Roman" pitchFamily="18" charset="0"/>
              </a:rPr>
              <a:t>Βασιλείου Νεκτάριος - Μιχαήλ</a:t>
            </a:r>
            <a:endParaRPr lang="el-GR" dirty="0">
              <a:latin typeface="Times New Roman" pitchFamily="18" charset="0"/>
              <a:cs typeface="Times New Roman" pitchFamily="18" charset="0"/>
            </a:endParaRPr>
          </a:p>
        </p:txBody>
      </p:sp>
      <p:sp>
        <p:nvSpPr>
          <p:cNvPr id="6" name="5 - TextBox"/>
          <p:cNvSpPr txBox="1"/>
          <p:nvPr/>
        </p:nvSpPr>
        <p:spPr>
          <a:xfrm>
            <a:off x="2051720" y="404664"/>
            <a:ext cx="4572000" cy="584775"/>
          </a:xfrm>
          <a:prstGeom prst="rect">
            <a:avLst/>
          </a:prstGeom>
          <a:noFill/>
        </p:spPr>
        <p:txBody>
          <a:bodyPr wrap="square" rtlCol="0">
            <a:spAutoFit/>
          </a:bodyPr>
          <a:lstStyle/>
          <a:p>
            <a:pPr algn="ctr"/>
            <a:r>
              <a:rPr lang="el-GR" sz="3200" dirty="0" smtClean="0">
                <a:latin typeface="Times New Roman" pitchFamily="18" charset="0"/>
                <a:cs typeface="Times New Roman" pitchFamily="18" charset="0"/>
              </a:rPr>
              <a:t>Θ.Ε.</a:t>
            </a:r>
            <a:r>
              <a:rPr lang="en-US" sz="3200" dirty="0" smtClean="0">
                <a:latin typeface="Times New Roman" pitchFamily="18" charset="0"/>
                <a:cs typeface="Times New Roman" pitchFamily="18" charset="0"/>
              </a:rPr>
              <a:t>:</a:t>
            </a:r>
            <a:r>
              <a:rPr lang="el-GR" sz="3200" dirty="0" smtClean="0">
                <a:latin typeface="Times New Roman" pitchFamily="18" charset="0"/>
                <a:cs typeface="Times New Roman" pitchFamily="18" charset="0"/>
              </a:rPr>
              <a:t>1 Δρ.</a:t>
            </a:r>
            <a:r>
              <a:rPr lang="en-US" sz="3200" dirty="0" smtClean="0">
                <a:latin typeface="Times New Roman" pitchFamily="18" charset="0"/>
                <a:cs typeface="Times New Roman" pitchFamily="18" charset="0"/>
              </a:rPr>
              <a:t>:5</a:t>
            </a:r>
            <a:endParaRPr lang="el-GR" sz="3200" dirty="0">
              <a:latin typeface="Times New Roman" pitchFamily="18" charset="0"/>
              <a:cs typeface="Times New Roman" pitchFamily="18" charset="0"/>
            </a:endParaRPr>
          </a:p>
        </p:txBody>
      </p:sp>
      <p:sp>
        <p:nvSpPr>
          <p:cNvPr id="7" name="6 - TextBox"/>
          <p:cNvSpPr txBox="1"/>
          <p:nvPr/>
        </p:nvSpPr>
        <p:spPr>
          <a:xfrm>
            <a:off x="1259632" y="5949280"/>
            <a:ext cx="144016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B1</a:t>
            </a:r>
            <a:endParaRPr lang="el-GR" dirty="0">
              <a:latin typeface="Times New Roman" pitchFamily="18" charset="0"/>
              <a:cs typeface="Times New Roman" pitchFamily="18" charset="0"/>
            </a:endParaRPr>
          </a:p>
        </p:txBody>
      </p:sp>
      <p:sp>
        <p:nvSpPr>
          <p:cNvPr id="9" name="8 - TextBox"/>
          <p:cNvSpPr txBox="1"/>
          <p:nvPr/>
        </p:nvSpPr>
        <p:spPr>
          <a:xfrm>
            <a:off x="1763688" y="2636912"/>
            <a:ext cx="5256584" cy="400110"/>
          </a:xfrm>
          <a:prstGeom prst="rect">
            <a:avLst/>
          </a:prstGeom>
          <a:noFill/>
        </p:spPr>
        <p:txBody>
          <a:bodyPr wrap="square" rtlCol="0">
            <a:spAutoFit/>
          </a:bodyPr>
          <a:lstStyle/>
          <a:p>
            <a:pPr algn="ctr"/>
            <a:r>
              <a:rPr lang="el-GR" sz="2000" dirty="0" smtClean="0">
                <a:latin typeface="Times New Roman" pitchFamily="18" charset="0"/>
                <a:cs typeface="Times New Roman" pitchFamily="18" charset="0"/>
              </a:rPr>
              <a:t>Περίκεντροι Ναοί στα Βαλκάνια </a:t>
            </a:r>
            <a:endParaRPr lang="el-GR" sz="2000" dirty="0">
              <a:latin typeface="Times New Roman" pitchFamily="18" charset="0"/>
              <a:cs typeface="Times New Roman" pitchFamily="18" charset="0"/>
            </a:endParaRPr>
          </a:p>
        </p:txBody>
      </p:sp>
      <p:sp>
        <p:nvSpPr>
          <p:cNvPr id="10" name="9 - TextBox"/>
          <p:cNvSpPr txBox="1"/>
          <p:nvPr/>
        </p:nvSpPr>
        <p:spPr>
          <a:xfrm>
            <a:off x="6804248" y="5805264"/>
            <a:ext cx="1656184" cy="369332"/>
          </a:xfrm>
          <a:prstGeom prst="rect">
            <a:avLst/>
          </a:prstGeom>
          <a:noFill/>
        </p:spPr>
        <p:txBody>
          <a:bodyPr wrap="square" rtlCol="0">
            <a:spAutoFit/>
          </a:bodyPr>
          <a:lstStyle/>
          <a:p>
            <a:pPr algn="ctr"/>
            <a:r>
              <a:rPr lang="el-GR" dirty="0" smtClean="0"/>
              <a:t>25-10-2016</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2">
                <a:lumMod val="75000"/>
              </a:schemeClr>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Ιστορικά Σημεία</a:t>
            </a:r>
            <a:endParaRPr lang="el-GR" sz="3600" dirty="0"/>
          </a:p>
        </p:txBody>
      </p:sp>
      <p:sp>
        <p:nvSpPr>
          <p:cNvPr id="4" name="3 - TextBox"/>
          <p:cNvSpPr txBox="1"/>
          <p:nvPr/>
        </p:nvSpPr>
        <p:spPr>
          <a:xfrm>
            <a:off x="755576" y="2348880"/>
            <a:ext cx="7704856" cy="3139321"/>
          </a:xfrm>
          <a:prstGeom prst="rect">
            <a:avLst/>
          </a:prstGeom>
          <a:noFill/>
        </p:spPr>
        <p:txBody>
          <a:bodyPr wrap="square" rtlCol="0">
            <a:spAutoFit/>
          </a:bodyPr>
          <a:lstStyle/>
          <a:p>
            <a:pPr indent="540000"/>
            <a:r>
              <a:rPr lang="el-GR" dirty="0">
                <a:latin typeface="Times New Roman" pitchFamily="18" charset="0"/>
                <a:cs typeface="Times New Roman" pitchFamily="18" charset="0"/>
              </a:rPr>
              <a:t>Αρχιτεκτονική μορφή που χρησιμοποιήθηκε ευρέως κατά τα παλαιοχριστιανικά χρόνια. Το πρώτο κτήριο της μορφής αυτής εμφανίστηκε ως αίθουσα στις ρωμαϊκές θέρμες. Στη συνέχεια εμφανίστηκε ως προθάλαμος στην ανακτορική αρχιτεκτονική, και τον 2ο </a:t>
            </a:r>
            <a:r>
              <a:rPr lang="el-GR" dirty="0">
                <a:latin typeface="Times New Roman" pitchFamily="18" charset="0"/>
                <a:cs typeface="Times New Roman" pitchFamily="18" charset="0"/>
              </a:rPr>
              <a:t>μ.Χ</a:t>
            </a:r>
            <a:r>
              <a:rPr lang="el-GR" dirty="0">
                <a:latin typeface="Times New Roman" pitchFamily="18" charset="0"/>
                <a:cs typeface="Times New Roman" pitchFamily="18" charset="0"/>
              </a:rPr>
              <a:t>. αιώνα, με το Πάνθεον της Ρώμης, έλαβε μια ιδιαίτερη σημασία. Γύρω στον 3ο αιώνα χρησιμοποιήθηκε ως μαυσωλείο - λόγω και του συμβολισμού του - που δηλώνει τον ουράνιο θόλο. Σε αντίθεση με τη βασιλική, στην οποία τονίζεται ο κατά μήκος άξονας, εδώ δίδεται έμφαση στον κατακόρυφο άξονα, γύρω απ’ τον οποίο οργανώνεται ο χώρος. Ανάλογα με τη μορφή τους, τα κτήρια αυτά διακρίνονται σε κυκλικά, οκταγωνικά, εξαγωνικά, τρίκογχα και τετράκογχα.</a:t>
            </a: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2"/>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a:bodyPr>
          <a:lstStyle/>
          <a:p>
            <a:r>
              <a:rPr lang="el-GR" sz="3600" dirty="0" smtClean="0"/>
              <a:t>Το Πάνθεον (Ρώμη)</a:t>
            </a:r>
            <a:endParaRPr lang="el-GR" sz="3600" dirty="0"/>
          </a:p>
        </p:txBody>
      </p:sp>
      <p:pic>
        <p:nvPicPr>
          <p:cNvPr id="1026" name="Picture 2" descr="Picture"/>
          <p:cNvPicPr>
            <a:picLocks noChangeAspect="1" noChangeArrowheads="1"/>
          </p:cNvPicPr>
          <p:nvPr/>
        </p:nvPicPr>
        <p:blipFill>
          <a:blip r:embed="rId2" cstate="print"/>
          <a:srcRect/>
          <a:stretch>
            <a:fillRect/>
          </a:stretch>
        </p:blipFill>
        <p:spPr bwMode="auto">
          <a:xfrm>
            <a:off x="3707904" y="3573016"/>
            <a:ext cx="1963901" cy="2921149"/>
          </a:xfrm>
          <a:prstGeom prst="rect">
            <a:avLst/>
          </a:prstGeom>
          <a:noFill/>
          <a:effectLst>
            <a:outerShdw blurRad="50800" dist="38100" dir="16200000" rotWithShape="0">
              <a:prstClr val="black">
                <a:alpha val="40000"/>
              </a:prstClr>
            </a:outerShdw>
          </a:effectLst>
        </p:spPr>
      </p:pic>
      <p:pic>
        <p:nvPicPr>
          <p:cNvPr id="1028" name="Picture 4" descr="Picture"/>
          <p:cNvPicPr>
            <a:picLocks noChangeAspect="1" noChangeArrowheads="1"/>
          </p:cNvPicPr>
          <p:nvPr/>
        </p:nvPicPr>
        <p:blipFill>
          <a:blip r:embed="rId3" cstate="print"/>
          <a:srcRect/>
          <a:stretch>
            <a:fillRect/>
          </a:stretch>
        </p:blipFill>
        <p:spPr bwMode="auto">
          <a:xfrm>
            <a:off x="2267744" y="908720"/>
            <a:ext cx="4536504" cy="1888836"/>
          </a:xfrm>
          <a:prstGeom prst="rect">
            <a:avLst/>
          </a:prstGeom>
          <a:noFill/>
          <a:effectLst>
            <a:reflection blurRad="6350" stA="52000" endA="300" endPos="35000" dir="5400000" sy="-100000" algn="bl" rotWithShape="0"/>
          </a:effectLst>
        </p:spPr>
      </p:pic>
      <p:pic>
        <p:nvPicPr>
          <p:cNvPr id="1030" name="Picture 6" descr="Picture"/>
          <p:cNvPicPr>
            <a:picLocks noChangeAspect="1" noChangeArrowheads="1"/>
          </p:cNvPicPr>
          <p:nvPr/>
        </p:nvPicPr>
        <p:blipFill>
          <a:blip r:embed="rId4" cstate="print"/>
          <a:srcRect/>
          <a:stretch>
            <a:fillRect/>
          </a:stretch>
        </p:blipFill>
        <p:spPr bwMode="auto">
          <a:xfrm>
            <a:off x="5940152" y="4437112"/>
            <a:ext cx="2763782" cy="1844824"/>
          </a:xfrm>
          <a:prstGeom prst="rect">
            <a:avLst/>
          </a:prstGeom>
          <a:ln>
            <a:noFill/>
          </a:ln>
          <a:effectLst>
            <a:softEdge rad="112500"/>
          </a:effectLst>
        </p:spPr>
      </p:pic>
      <p:pic>
        <p:nvPicPr>
          <p:cNvPr id="1032" name="Picture 8" descr="Picture"/>
          <p:cNvPicPr>
            <a:picLocks noChangeAspect="1" noChangeArrowheads="1"/>
          </p:cNvPicPr>
          <p:nvPr/>
        </p:nvPicPr>
        <p:blipFill>
          <a:blip r:embed="rId5" cstate="print"/>
          <a:srcRect/>
          <a:stretch>
            <a:fillRect/>
          </a:stretch>
        </p:blipFill>
        <p:spPr bwMode="auto">
          <a:xfrm>
            <a:off x="395536" y="4365104"/>
            <a:ext cx="2746080" cy="20608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2">
                <a:lumMod val="60000"/>
                <a:lumOff val="40000"/>
              </a:schemeClr>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Autofit/>
          </a:bodyPr>
          <a:lstStyle/>
          <a:p>
            <a:r>
              <a:rPr lang="el-GR" sz="3600" dirty="0"/>
              <a:t>Άγιος Γεώργιος (Ροτόντα</a:t>
            </a:r>
            <a:r>
              <a:rPr lang="el-GR" sz="3600" dirty="0" smtClean="0"/>
              <a:t>)</a:t>
            </a:r>
            <a:endParaRPr lang="el-GR" sz="3600" dirty="0"/>
          </a:p>
        </p:txBody>
      </p:sp>
      <p:pic>
        <p:nvPicPr>
          <p:cNvPr id="16386" name="Picture 2" descr="Picture"/>
          <p:cNvPicPr>
            <a:picLocks noChangeAspect="1" noChangeArrowheads="1"/>
          </p:cNvPicPr>
          <p:nvPr/>
        </p:nvPicPr>
        <p:blipFill>
          <a:blip r:embed="rId2" cstate="print"/>
          <a:srcRect/>
          <a:stretch>
            <a:fillRect/>
          </a:stretch>
        </p:blipFill>
        <p:spPr bwMode="auto">
          <a:xfrm>
            <a:off x="4860032" y="3068960"/>
            <a:ext cx="3962810" cy="3096344"/>
          </a:xfrm>
          <a:prstGeom prst="rect">
            <a:avLst/>
          </a:prstGeom>
          <a:noFill/>
          <a:effectLst>
            <a:outerShdw blurRad="76200" dist="12700" dir="2700000" sy="-23000" kx="-800400" algn="bl" rotWithShape="0">
              <a:prstClr val="black">
                <a:alpha val="20000"/>
              </a:prstClr>
            </a:outerShdw>
          </a:effectLst>
        </p:spPr>
      </p:pic>
      <p:pic>
        <p:nvPicPr>
          <p:cNvPr id="16388" name="Picture 4" descr="Picture"/>
          <p:cNvPicPr>
            <a:picLocks noChangeAspect="1" noChangeArrowheads="1"/>
          </p:cNvPicPr>
          <p:nvPr/>
        </p:nvPicPr>
        <p:blipFill>
          <a:blip r:embed="rId3" cstate="print"/>
          <a:srcRect/>
          <a:stretch>
            <a:fillRect/>
          </a:stretch>
        </p:blipFill>
        <p:spPr bwMode="auto">
          <a:xfrm>
            <a:off x="611560" y="1196752"/>
            <a:ext cx="4104456" cy="305110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2">
                <a:lumMod val="40000"/>
                <a:lumOff val="60000"/>
              </a:schemeClr>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1143000"/>
          </a:xfrm>
        </p:spPr>
        <p:txBody>
          <a:bodyPr>
            <a:normAutofit/>
          </a:bodyPr>
          <a:lstStyle/>
          <a:p>
            <a:r>
              <a:rPr lang="el-GR" sz="3600" dirty="0"/>
              <a:t>Άγιος Βιτάλιος. Ραβέννα ( 6ος αι.)</a:t>
            </a:r>
          </a:p>
        </p:txBody>
      </p:sp>
      <p:pic>
        <p:nvPicPr>
          <p:cNvPr id="17410" name="Picture 2" descr="Picture"/>
          <p:cNvPicPr>
            <a:picLocks noChangeAspect="1" noChangeArrowheads="1"/>
          </p:cNvPicPr>
          <p:nvPr/>
        </p:nvPicPr>
        <p:blipFill>
          <a:blip r:embed="rId2" cstate="print"/>
          <a:srcRect/>
          <a:stretch>
            <a:fillRect/>
          </a:stretch>
        </p:blipFill>
        <p:spPr bwMode="auto">
          <a:xfrm>
            <a:off x="611560" y="1268760"/>
            <a:ext cx="4104456" cy="30783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412" name="Picture 4" descr="Picture"/>
          <p:cNvPicPr>
            <a:picLocks noChangeAspect="1" noChangeArrowheads="1"/>
          </p:cNvPicPr>
          <p:nvPr/>
        </p:nvPicPr>
        <p:blipFill>
          <a:blip r:embed="rId3" cstate="print"/>
          <a:srcRect/>
          <a:stretch>
            <a:fillRect/>
          </a:stretch>
        </p:blipFill>
        <p:spPr bwMode="auto">
          <a:xfrm>
            <a:off x="5220072" y="2132856"/>
            <a:ext cx="3524405" cy="4058816"/>
          </a:xfrm>
          <a:prstGeom prst="rect">
            <a:avLst/>
          </a:prstGeom>
          <a:noFill/>
          <a:scene3d>
            <a:camera prst="perspectiveAbove"/>
            <a:lightRig rig="threePt" dir="t"/>
          </a:scene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2">
                <a:lumMod val="20000"/>
                <a:lumOff val="80000"/>
              </a:schemeClr>
            </a:gs>
            <a:gs pos="20000">
              <a:srgbClr val="000040"/>
            </a:gs>
            <a:gs pos="50000">
              <a:srgbClr val="400040"/>
            </a:gs>
            <a:gs pos="75000">
              <a:srgbClr val="8F0040"/>
            </a:gs>
            <a:gs pos="89999">
              <a:srgbClr val="F27300"/>
            </a:gs>
            <a:gs pos="100000">
              <a:srgbClr val="FFBF00"/>
            </a:gs>
          </a:gsLst>
          <a:lin ang="5400000" scaled="0"/>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a:bodyPr>
          <a:lstStyle/>
          <a:p>
            <a:r>
              <a:rPr lang="el-GR" sz="3600" dirty="0" smtClean="0"/>
              <a:t>Πηγές</a:t>
            </a:r>
            <a:endParaRPr lang="el-GR" sz="3600" dirty="0"/>
          </a:p>
        </p:txBody>
      </p:sp>
      <p:sp>
        <p:nvSpPr>
          <p:cNvPr id="3" name="2 - TextBox"/>
          <p:cNvSpPr txBox="1"/>
          <p:nvPr/>
        </p:nvSpPr>
        <p:spPr>
          <a:xfrm>
            <a:off x="539552" y="1484784"/>
            <a:ext cx="8136904" cy="369332"/>
          </a:xfrm>
          <a:prstGeom prst="rect">
            <a:avLst/>
          </a:prstGeom>
          <a:noFill/>
        </p:spPr>
        <p:txBody>
          <a:bodyPr wrap="square" rtlCol="0">
            <a:spAutoFit/>
          </a:bodyPr>
          <a:lstStyle/>
          <a:p>
            <a:r>
              <a:rPr lang="en-US" dirty="0" smtClean="0">
                <a:solidFill>
                  <a:schemeClr val="tx1">
                    <a:lumMod val="95000"/>
                  </a:schemeClr>
                </a:solidFill>
              </a:rPr>
              <a:t>http://www.eie.gr/byzantineattica/view.asp?cgpk=679&amp;xsl=terms&amp;obpk=459&amp;lg=el</a:t>
            </a:r>
            <a:endParaRPr lang="el-GR" dirty="0">
              <a:solidFill>
                <a:schemeClr val="tx1">
                  <a:lumMod val="95000"/>
                </a:schemeClr>
              </a:solidFill>
            </a:endParaRPr>
          </a:p>
        </p:txBody>
      </p:sp>
      <p:sp>
        <p:nvSpPr>
          <p:cNvPr id="4" name="3 - TextBox"/>
          <p:cNvSpPr txBox="1"/>
          <p:nvPr/>
        </p:nvSpPr>
        <p:spPr>
          <a:xfrm>
            <a:off x="467544" y="2132856"/>
            <a:ext cx="6984776" cy="369332"/>
          </a:xfrm>
          <a:prstGeom prst="rect">
            <a:avLst/>
          </a:prstGeom>
          <a:noFill/>
        </p:spPr>
        <p:txBody>
          <a:bodyPr wrap="square" rtlCol="0">
            <a:spAutoFit/>
          </a:bodyPr>
          <a:lstStyle/>
          <a:p>
            <a:r>
              <a:rPr lang="el-GR" dirty="0" smtClean="0"/>
              <a:t> Τ</a:t>
            </a:r>
            <a:r>
              <a:rPr lang="en-US" dirty="0" smtClean="0"/>
              <a:t>he American Institute for Roman Culture</a:t>
            </a:r>
            <a:endParaRPr lang="el-GR" dirty="0"/>
          </a:p>
        </p:txBody>
      </p:sp>
      <p:sp>
        <p:nvSpPr>
          <p:cNvPr id="5" name="4 - TextBox"/>
          <p:cNvSpPr txBox="1"/>
          <p:nvPr/>
        </p:nvSpPr>
        <p:spPr>
          <a:xfrm>
            <a:off x="539552" y="2780928"/>
            <a:ext cx="8604448" cy="369332"/>
          </a:xfrm>
          <a:prstGeom prst="rect">
            <a:avLst/>
          </a:prstGeom>
          <a:noFill/>
        </p:spPr>
        <p:txBody>
          <a:bodyPr wrap="square" rtlCol="0">
            <a:spAutoFit/>
          </a:bodyPr>
          <a:lstStyle/>
          <a:p>
            <a:r>
              <a:rPr lang="en-US" dirty="0"/>
              <a:t>http://commons.wikimedia.org/wiki/File:Einblick_Panorama_Pantheon_Rom.jpg</a:t>
            </a:r>
            <a:endParaRPr lang="el-GR" dirty="0"/>
          </a:p>
        </p:txBody>
      </p:sp>
      <p:sp>
        <p:nvSpPr>
          <p:cNvPr id="6" name="5 - TextBox"/>
          <p:cNvSpPr txBox="1"/>
          <p:nvPr/>
        </p:nvSpPr>
        <p:spPr>
          <a:xfrm>
            <a:off x="539552" y="3429000"/>
            <a:ext cx="7704856" cy="646331"/>
          </a:xfrm>
          <a:prstGeom prst="rect">
            <a:avLst/>
          </a:prstGeom>
          <a:noFill/>
        </p:spPr>
        <p:txBody>
          <a:bodyPr wrap="square" rtlCol="0">
            <a:spAutoFit/>
          </a:bodyPr>
          <a:lstStyle/>
          <a:p>
            <a:r>
              <a:rPr lang="en-US" dirty="0" smtClean="0"/>
              <a:t>http://www2.eyliko.gr/htmls/Fyyl/Istoria/ByzNaodomia/naodom3perikendri/perikdricons/rotondalrg.jpg</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TotalTime>
  <Words>55</Words>
  <Application>Microsoft Office PowerPoint</Application>
  <PresentationFormat>Προβολή στην οθόνη (4:3)</PresentationFormat>
  <Paragraphs>15</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Θέμα του Office</vt:lpstr>
      <vt:lpstr>Διαφάνεια 1</vt:lpstr>
      <vt:lpstr>Ιστορικά Σημεία</vt:lpstr>
      <vt:lpstr>Το Πάνθεον (Ρώμη)</vt:lpstr>
      <vt:lpstr>Άγιος Γεώργιος (Ροτόντα)</vt:lpstr>
      <vt:lpstr>Άγιος Βιτάλιος. Ραβέννα ( 6ος αι.)</vt:lpstr>
      <vt:lpstr>Πηγές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John</dc:creator>
  <cp:lastModifiedBy>John</cp:lastModifiedBy>
  <cp:revision>6</cp:revision>
  <dcterms:created xsi:type="dcterms:W3CDTF">2016-10-25T17:50:17Z</dcterms:created>
  <dcterms:modified xsi:type="dcterms:W3CDTF">2016-10-25T18:31:56Z</dcterms:modified>
</cp:coreProperties>
</file>