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4" r:id="rId9"/>
    <p:sldId id="265" r:id="rId10"/>
    <p:sldId id="266"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4B70780-52C0-42C0-B992-8E347BB4B3B0}" type="datetimeFigureOut">
              <a:rPr lang="el-GR" smtClean="0"/>
              <a:t>25/10/2016</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001FD5C-2289-4B0E-B16D-8CA7DCEB9600}"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4B70780-52C0-42C0-B992-8E347BB4B3B0}" type="datetimeFigureOut">
              <a:rPr lang="el-GR" smtClean="0"/>
              <a:t>25/10/2016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4B70780-52C0-42C0-B992-8E347BB4B3B0}" type="datetimeFigureOut">
              <a:rPr lang="el-GR" smtClean="0"/>
              <a:t>25/10/2016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4B70780-52C0-42C0-B992-8E347BB4B3B0}" type="datetimeFigureOut">
              <a:rPr lang="el-GR" smtClean="0"/>
              <a:t>25/10/2016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4B70780-52C0-42C0-B992-8E347BB4B3B0}" type="datetimeFigureOut">
              <a:rPr lang="el-GR" smtClean="0"/>
              <a:t>25/10/2016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04B70780-52C0-42C0-B992-8E347BB4B3B0}" type="datetimeFigureOut">
              <a:rPr lang="el-GR" smtClean="0"/>
              <a:t>25/10/2016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001FD5C-2289-4B0E-B16D-8CA7DCEB9600}"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4B70780-52C0-42C0-B992-8E347BB4B3B0}" type="datetimeFigureOut">
              <a:rPr lang="el-GR" smtClean="0"/>
              <a:t>25/10/2016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04B70780-52C0-42C0-B992-8E347BB4B3B0}" type="datetimeFigureOut">
              <a:rPr lang="el-GR" smtClean="0"/>
              <a:t>25/10/2016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70780-52C0-42C0-B992-8E347BB4B3B0}" type="datetimeFigureOut">
              <a:rPr lang="el-GR" smtClean="0"/>
              <a:t>25/10/2016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B70780-52C0-42C0-B992-8E347BB4B3B0}" type="datetimeFigureOut">
              <a:rPr lang="el-GR" smtClean="0"/>
              <a:t>25/10/2016</a:t>
            </a:fld>
            <a:endParaRPr lang="el-GR"/>
          </a:p>
        </p:txBody>
      </p:sp>
      <p:sp>
        <p:nvSpPr>
          <p:cNvPr id="7" name="Slide Number Placeholder 6"/>
          <p:cNvSpPr>
            <a:spLocks noGrp="1"/>
          </p:cNvSpPr>
          <p:nvPr>
            <p:ph type="sldNum" sz="quarter" idx="12"/>
          </p:nvPr>
        </p:nvSpPr>
        <p:spPr/>
        <p:txBody>
          <a:bodyPr/>
          <a:lstStyle/>
          <a:p>
            <a:fld id="{C001FD5C-2289-4B0E-B16D-8CA7DCEB9600}"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4B70780-52C0-42C0-B992-8E347BB4B3B0}" type="datetimeFigureOut">
              <a:rPr lang="el-GR" smtClean="0"/>
              <a:t>25/10/2016</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C001FD5C-2289-4B0E-B16D-8CA7DCEB960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4B70780-52C0-42C0-B992-8E347BB4B3B0}" type="datetimeFigureOut">
              <a:rPr lang="el-GR" smtClean="0"/>
              <a:t>25/10/2016</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001FD5C-2289-4B0E-B16D-8CA7DCEB960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dirty="0" err="1" smtClean="0">
                <a:solidFill>
                  <a:schemeClr val="accent2"/>
                </a:solidFill>
              </a:rPr>
              <a:t>Περίκεντροι</a:t>
            </a:r>
            <a:r>
              <a:rPr lang="el-GR" dirty="0" smtClean="0">
                <a:solidFill>
                  <a:schemeClr val="accent2"/>
                </a:solidFill>
              </a:rPr>
              <a:t> Ναοί</a:t>
            </a:r>
            <a:endParaRPr lang="el-GR" dirty="0">
              <a:solidFill>
                <a:schemeClr val="accent2"/>
              </a:solidFill>
            </a:endParaRPr>
          </a:p>
        </p:txBody>
      </p:sp>
      <p:sp>
        <p:nvSpPr>
          <p:cNvPr id="3" name="Υπότιτλος 2"/>
          <p:cNvSpPr>
            <a:spLocks noGrp="1"/>
          </p:cNvSpPr>
          <p:nvPr>
            <p:ph type="subTitle" idx="1"/>
          </p:nvPr>
        </p:nvSpPr>
        <p:spPr/>
        <p:txBody>
          <a:bodyPr/>
          <a:lstStyle/>
          <a:p>
            <a:r>
              <a:rPr lang="el-GR" dirty="0" smtClean="0"/>
              <a:t>Μαρία- Δέσποινα Δίπλα Β1</a:t>
            </a:r>
            <a:endParaRPr lang="el-GR" dirty="0"/>
          </a:p>
        </p:txBody>
      </p:sp>
    </p:spTree>
    <p:extLst>
      <p:ext uri="{BB962C8B-B14F-4D97-AF65-F5344CB8AC3E}">
        <p14:creationId xmlns:p14="http://schemas.microsoft.com/office/powerpoint/2010/main" val="1530747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chemeClr val="accent2"/>
                </a:solidFill>
              </a:rPr>
              <a:t>Πηγές:</a:t>
            </a:r>
            <a:endParaRPr lang="el-GR" dirty="0">
              <a:solidFill>
                <a:schemeClr val="accent2"/>
              </a:solidFill>
            </a:endParaRPr>
          </a:p>
        </p:txBody>
      </p:sp>
      <p:sp>
        <p:nvSpPr>
          <p:cNvPr id="3" name="Θέση περιεχομένου 2"/>
          <p:cNvSpPr>
            <a:spLocks noGrp="1"/>
          </p:cNvSpPr>
          <p:nvPr>
            <p:ph idx="1"/>
          </p:nvPr>
        </p:nvSpPr>
        <p:spPr/>
        <p:txBody>
          <a:bodyPr/>
          <a:lstStyle/>
          <a:p>
            <a:pPr>
              <a:buFont typeface="Wingdings" panose="05000000000000000000" pitchFamily="2" charset="2"/>
              <a:buChar char="v"/>
            </a:pPr>
            <a:r>
              <a:rPr lang="fr-FR" sz="1800" dirty="0"/>
              <a:t>http://olympias.lib.uoi.gr</a:t>
            </a:r>
          </a:p>
          <a:p>
            <a:pPr>
              <a:buFont typeface="Wingdings" panose="05000000000000000000" pitchFamily="2" charset="2"/>
              <a:buChar char="v"/>
            </a:pPr>
            <a:r>
              <a:rPr lang="fr-FR" sz="1800" dirty="0"/>
              <a:t>http://users.sch.gr</a:t>
            </a:r>
          </a:p>
          <a:p>
            <a:pPr>
              <a:buFont typeface="Wingdings" panose="05000000000000000000" pitchFamily="2" charset="2"/>
              <a:buChar char="v"/>
            </a:pPr>
            <a:r>
              <a:rPr lang="fr-FR" sz="1800" dirty="0"/>
              <a:t>http://www.eie.gr</a:t>
            </a:r>
          </a:p>
          <a:p>
            <a:pPr>
              <a:buFont typeface="Wingdings" panose="05000000000000000000" pitchFamily="2" charset="2"/>
              <a:buChar char="v"/>
            </a:pPr>
            <a:r>
              <a:rPr lang="fr-FR" sz="1800" dirty="0"/>
              <a:t>http://users.ach.sch.gr</a:t>
            </a:r>
          </a:p>
          <a:p>
            <a:pPr marL="68580" indent="0">
              <a:buNone/>
            </a:pPr>
            <a:endParaRPr lang="el-GR" dirty="0"/>
          </a:p>
        </p:txBody>
      </p:sp>
    </p:spTree>
    <p:extLst>
      <p:ext uri="{BB962C8B-B14F-4D97-AF65-F5344CB8AC3E}">
        <p14:creationId xmlns:p14="http://schemas.microsoft.com/office/powerpoint/2010/main" val="346052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980728"/>
            <a:ext cx="7024744" cy="1143000"/>
          </a:xfrm>
        </p:spPr>
        <p:txBody>
          <a:bodyPr/>
          <a:lstStyle/>
          <a:p>
            <a:pPr algn="ctr"/>
            <a:r>
              <a:rPr lang="el-GR" dirty="0" err="1" smtClean="0">
                <a:solidFill>
                  <a:schemeClr val="accent2"/>
                </a:solidFill>
              </a:rPr>
              <a:t>Περίκεντροι</a:t>
            </a:r>
            <a:r>
              <a:rPr lang="el-GR" dirty="0" smtClean="0">
                <a:solidFill>
                  <a:schemeClr val="accent2"/>
                </a:solidFill>
              </a:rPr>
              <a:t> Ναοί</a:t>
            </a:r>
            <a:endParaRPr lang="el-GR" dirty="0">
              <a:solidFill>
                <a:schemeClr val="accent2"/>
              </a:solidFill>
            </a:endParaRPr>
          </a:p>
        </p:txBody>
      </p:sp>
      <p:sp>
        <p:nvSpPr>
          <p:cNvPr id="3" name="Θέση περιεχομένου 2"/>
          <p:cNvSpPr>
            <a:spLocks noGrp="1"/>
          </p:cNvSpPr>
          <p:nvPr>
            <p:ph idx="1"/>
          </p:nvPr>
        </p:nvSpPr>
        <p:spPr>
          <a:xfrm>
            <a:off x="971600" y="2564904"/>
            <a:ext cx="6777317" cy="3508977"/>
          </a:xfrm>
        </p:spPr>
        <p:txBody>
          <a:bodyPr>
            <a:normAutofit/>
          </a:bodyPr>
          <a:lstStyle/>
          <a:p>
            <a:pPr algn="just"/>
            <a:r>
              <a:rPr lang="el-GR" sz="1800" dirty="0" smtClean="0"/>
              <a:t>Συγκρίνοντας τον αριθμό των παλαιοχριστιανικών βασιλικών κτηρίων με εκείνο των περίκεντρων παρατηρούμε πως αυτά που έχουν χτιστεί με τον ρυθμό της Βασιλικής είναι πολύ περισσότερα. Πιο πιθανό  αίτιο για το γεγονός είναι ο </a:t>
            </a:r>
            <a:r>
              <a:rPr lang="el-GR" sz="1800" dirty="0" err="1" smtClean="0"/>
              <a:t>περίκεντρος</a:t>
            </a:r>
            <a:r>
              <a:rPr lang="el-GR" sz="1800" dirty="0" smtClean="0"/>
              <a:t>  ρυθμός να μη ικανοποιούσε τις λειτουργικές ανάγκες της εκκλησίας. Τα περίκεντρα κτήρια χρησιμοποιούνταν κυρίως ως Μαρτύρια ή </a:t>
            </a:r>
            <a:r>
              <a:rPr lang="el-GR" sz="1800" dirty="0" err="1" smtClean="0"/>
              <a:t>Βαπτιστήρια</a:t>
            </a:r>
            <a:endParaRPr lang="el-GR" sz="1800" dirty="0"/>
          </a:p>
          <a:p>
            <a:endParaRPr lang="el-GR" dirty="0"/>
          </a:p>
        </p:txBody>
      </p:sp>
    </p:spTree>
    <p:extLst>
      <p:ext uri="{BB962C8B-B14F-4D97-AF65-F5344CB8AC3E}">
        <p14:creationId xmlns:p14="http://schemas.microsoft.com/office/powerpoint/2010/main" val="1255335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chemeClr val="accent2"/>
                </a:solidFill>
              </a:rPr>
              <a:t>Κατηγορίες Περίκεντρων Ναών</a:t>
            </a:r>
            <a:endParaRPr lang="el-GR" dirty="0">
              <a:solidFill>
                <a:schemeClr val="accent2"/>
              </a:solidFill>
            </a:endParaRPr>
          </a:p>
        </p:txBody>
      </p:sp>
      <p:sp>
        <p:nvSpPr>
          <p:cNvPr id="3" name="Θέση περιεχομένου 2"/>
          <p:cNvSpPr>
            <a:spLocks noGrp="1"/>
          </p:cNvSpPr>
          <p:nvPr>
            <p:ph idx="1"/>
          </p:nvPr>
        </p:nvSpPr>
        <p:spPr/>
        <p:txBody>
          <a:bodyPr>
            <a:normAutofit/>
          </a:bodyPr>
          <a:lstStyle/>
          <a:p>
            <a:pPr algn="just"/>
            <a:r>
              <a:rPr lang="el-GR" sz="1800" dirty="0" smtClean="0"/>
              <a:t>Οι </a:t>
            </a:r>
            <a:r>
              <a:rPr lang="el-GR" sz="1800" dirty="0" err="1" smtClean="0"/>
              <a:t>περίκεντροι</a:t>
            </a:r>
            <a:r>
              <a:rPr lang="el-GR" sz="1800" dirty="0" smtClean="0"/>
              <a:t> ναοί διακρίνονται σε δύο κατηγορίες:</a:t>
            </a:r>
          </a:p>
          <a:p>
            <a:pPr marL="525780" lvl="0" indent="-457200" algn="just">
              <a:buFont typeface="+mj-lt"/>
              <a:buAutoNum type="arabicPeriod"/>
            </a:pPr>
            <a:r>
              <a:rPr lang="el-GR" sz="1800" dirty="0"/>
              <a:t>Τους </a:t>
            </a:r>
            <a:r>
              <a:rPr lang="el-GR" sz="1800" dirty="0" smtClean="0"/>
              <a:t>κυκλικούς</a:t>
            </a:r>
            <a:endParaRPr lang="el-GR" sz="1800" dirty="0"/>
          </a:p>
          <a:p>
            <a:pPr marL="525780" indent="-457200" algn="just">
              <a:buFont typeface="+mj-lt"/>
              <a:buAutoNum type="arabicPeriod"/>
            </a:pPr>
            <a:r>
              <a:rPr lang="el-GR" sz="1800" dirty="0"/>
              <a:t>Τους οκταγωνικούς</a:t>
            </a:r>
            <a:endParaRPr lang="el-GR" sz="1800" dirty="0"/>
          </a:p>
        </p:txBody>
      </p:sp>
    </p:spTree>
    <p:extLst>
      <p:ext uri="{BB962C8B-B14F-4D97-AF65-F5344CB8AC3E}">
        <p14:creationId xmlns:p14="http://schemas.microsoft.com/office/powerpoint/2010/main" val="13352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chemeClr val="accent2"/>
                </a:solidFill>
              </a:rPr>
              <a:t>Περίκεντροι</a:t>
            </a:r>
            <a:r>
              <a:rPr lang="el-GR" dirty="0">
                <a:solidFill>
                  <a:schemeClr val="accent2"/>
                </a:solidFill>
              </a:rPr>
              <a:t> Ναοί στην </a:t>
            </a:r>
            <a:r>
              <a:rPr lang="el-GR" dirty="0" smtClean="0">
                <a:solidFill>
                  <a:schemeClr val="accent2"/>
                </a:solidFill>
              </a:rPr>
              <a:t>Ελλάδα</a:t>
            </a:r>
            <a:br>
              <a:rPr lang="el-GR" dirty="0" smtClean="0">
                <a:solidFill>
                  <a:schemeClr val="accent2"/>
                </a:solidFill>
              </a:rPr>
            </a:br>
            <a:r>
              <a:rPr lang="el-GR" dirty="0" smtClean="0">
                <a:solidFill>
                  <a:schemeClr val="accent2"/>
                </a:solidFill>
              </a:rPr>
              <a:t>(κυκλικοί)</a:t>
            </a:r>
            <a:endParaRPr lang="el-GR" dirty="0">
              <a:solidFill>
                <a:schemeClr val="accent2"/>
              </a:solidFill>
            </a:endParaRPr>
          </a:p>
        </p:txBody>
      </p:sp>
      <p:sp>
        <p:nvSpPr>
          <p:cNvPr id="4" name="Θέση κειμένου 3"/>
          <p:cNvSpPr>
            <a:spLocks noGrp="1"/>
          </p:cNvSpPr>
          <p:nvPr>
            <p:ph type="body" sz="half" idx="2"/>
          </p:nvPr>
        </p:nvSpPr>
        <p:spPr/>
        <p:txBody>
          <a:bodyPr/>
          <a:lstStyle/>
          <a:p>
            <a:r>
              <a:rPr lang="el-GR" dirty="0"/>
              <a:t>Ροτόντα/ Άγιος Γεώργιος</a:t>
            </a:r>
          </a:p>
        </p:txBody>
      </p:sp>
      <p:pic>
        <p:nvPicPr>
          <p:cNvPr id="2052" name="Picture 4" descr="Αποτέλεσμα εικόνας για Ροτόντα(Άγιος Γεώργιο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060847"/>
            <a:ext cx="3289295" cy="2570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5480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rgbClr val="C0504D"/>
                </a:solidFill>
              </a:rPr>
              <a:t>Περίκεντροι</a:t>
            </a:r>
            <a:r>
              <a:rPr lang="el-GR" dirty="0">
                <a:solidFill>
                  <a:srgbClr val="C0504D"/>
                </a:solidFill>
              </a:rPr>
              <a:t> Ναοί στην </a:t>
            </a:r>
            <a:r>
              <a:rPr lang="el-GR" dirty="0" smtClean="0">
                <a:solidFill>
                  <a:srgbClr val="C0504D"/>
                </a:solidFill>
              </a:rPr>
              <a:t>Ελλάδα</a:t>
            </a:r>
            <a:br>
              <a:rPr lang="el-GR" dirty="0" smtClean="0">
                <a:solidFill>
                  <a:srgbClr val="C0504D"/>
                </a:solidFill>
              </a:rPr>
            </a:br>
            <a:r>
              <a:rPr lang="el-GR" dirty="0" smtClean="0">
                <a:solidFill>
                  <a:srgbClr val="C0504D"/>
                </a:solidFill>
              </a:rPr>
              <a:t>(οκταγωνικοί)</a:t>
            </a:r>
            <a:endParaRPr lang="el-GR" dirty="0"/>
          </a:p>
        </p:txBody>
      </p:sp>
      <p:sp>
        <p:nvSpPr>
          <p:cNvPr id="4" name="Θέση κειμένου 3"/>
          <p:cNvSpPr>
            <a:spLocks noGrp="1"/>
          </p:cNvSpPr>
          <p:nvPr>
            <p:ph type="body" sz="half" idx="2"/>
          </p:nvPr>
        </p:nvSpPr>
        <p:spPr/>
        <p:txBody>
          <a:bodyPr/>
          <a:lstStyle/>
          <a:p>
            <a:r>
              <a:rPr lang="el-GR" dirty="0"/>
              <a:t>Μονή Οσίου Λουκά Φωκίδας </a:t>
            </a:r>
          </a:p>
        </p:txBody>
      </p:sp>
      <p:pic>
        <p:nvPicPr>
          <p:cNvPr id="3074" name="Picture 2" descr="Αποτέλεσμα εικόνας για Μονή Οσίου Λουκά Φωκίδα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659" y="1859957"/>
            <a:ext cx="3081483" cy="3108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424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rgbClr val="C0504D"/>
                </a:solidFill>
              </a:rPr>
              <a:t>Περίκεντροι</a:t>
            </a:r>
            <a:r>
              <a:rPr lang="el-GR" dirty="0">
                <a:solidFill>
                  <a:srgbClr val="C0504D"/>
                </a:solidFill>
              </a:rPr>
              <a:t> Ναοί στην Ελλάδα</a:t>
            </a:r>
            <a:br>
              <a:rPr lang="el-GR" dirty="0">
                <a:solidFill>
                  <a:srgbClr val="C0504D"/>
                </a:solidFill>
              </a:rPr>
            </a:br>
            <a:r>
              <a:rPr lang="el-GR" dirty="0" smtClean="0">
                <a:solidFill>
                  <a:srgbClr val="C0504D"/>
                </a:solidFill>
              </a:rPr>
              <a:t>(οκταγωνικοί)</a:t>
            </a:r>
            <a:endParaRPr lang="el-GR" dirty="0"/>
          </a:p>
        </p:txBody>
      </p:sp>
      <p:sp>
        <p:nvSpPr>
          <p:cNvPr id="4" name="Θέση κειμένου 3"/>
          <p:cNvSpPr>
            <a:spLocks noGrp="1"/>
          </p:cNvSpPr>
          <p:nvPr>
            <p:ph type="body" sz="half" idx="2"/>
          </p:nvPr>
        </p:nvSpPr>
        <p:spPr/>
        <p:txBody>
          <a:bodyPr/>
          <a:lstStyle/>
          <a:p>
            <a:r>
              <a:rPr lang="el-GR" dirty="0"/>
              <a:t>Μονή Δαφνίου </a:t>
            </a:r>
          </a:p>
          <a:p>
            <a:endParaRPr lang="el-GR" dirty="0"/>
          </a:p>
        </p:txBody>
      </p:sp>
      <p:pic>
        <p:nvPicPr>
          <p:cNvPr id="4098" name="Picture 2" descr="Αποτέλεσμα εικόνας για Μονή Δαφνίο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513856"/>
            <a:ext cx="3046492"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915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rgbClr val="C0504D"/>
                </a:solidFill>
              </a:rPr>
              <a:t>Περίκεντροι</a:t>
            </a:r>
            <a:r>
              <a:rPr lang="el-GR" dirty="0">
                <a:solidFill>
                  <a:srgbClr val="C0504D"/>
                </a:solidFill>
              </a:rPr>
              <a:t> Ναοί στην Ελλάδα</a:t>
            </a:r>
            <a:br>
              <a:rPr lang="el-GR" dirty="0">
                <a:solidFill>
                  <a:srgbClr val="C0504D"/>
                </a:solidFill>
              </a:rPr>
            </a:br>
            <a:r>
              <a:rPr lang="el-GR" dirty="0" smtClean="0">
                <a:solidFill>
                  <a:srgbClr val="C0504D"/>
                </a:solidFill>
              </a:rPr>
              <a:t>(οκταγωνικοί)</a:t>
            </a:r>
            <a:endParaRPr lang="el-GR" dirty="0"/>
          </a:p>
        </p:txBody>
      </p:sp>
      <p:sp>
        <p:nvSpPr>
          <p:cNvPr id="4" name="Θέση κειμένου 3"/>
          <p:cNvSpPr>
            <a:spLocks noGrp="1"/>
          </p:cNvSpPr>
          <p:nvPr>
            <p:ph type="body" sz="half" idx="2"/>
          </p:nvPr>
        </p:nvSpPr>
        <p:spPr/>
        <p:txBody>
          <a:bodyPr/>
          <a:lstStyle/>
          <a:p>
            <a:r>
              <a:rPr lang="el-GR" dirty="0"/>
              <a:t>Νέα Μονή της Χίου </a:t>
            </a:r>
          </a:p>
        </p:txBody>
      </p:sp>
      <p:pic>
        <p:nvPicPr>
          <p:cNvPr id="5122" name="Picture 2" descr="Αποτέλεσμα εικόνας για Νέα Μονή της Χίο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103" y="2204864"/>
            <a:ext cx="3316206" cy="2484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158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rgbClr val="C0504D"/>
                </a:solidFill>
              </a:rPr>
              <a:t>Περίκεντροι</a:t>
            </a:r>
            <a:r>
              <a:rPr lang="el-GR" dirty="0">
                <a:solidFill>
                  <a:srgbClr val="C0504D"/>
                </a:solidFill>
              </a:rPr>
              <a:t> Ναοί στην Ελλάδα</a:t>
            </a:r>
            <a:br>
              <a:rPr lang="el-GR" dirty="0">
                <a:solidFill>
                  <a:srgbClr val="C0504D"/>
                </a:solidFill>
              </a:rPr>
            </a:br>
            <a:r>
              <a:rPr lang="el-GR" dirty="0" smtClean="0">
                <a:solidFill>
                  <a:srgbClr val="C0504D"/>
                </a:solidFill>
              </a:rPr>
              <a:t>(οκταγωνικοί)</a:t>
            </a:r>
            <a:endParaRPr lang="el-GR" dirty="0"/>
          </a:p>
        </p:txBody>
      </p:sp>
      <p:sp>
        <p:nvSpPr>
          <p:cNvPr id="4" name="Θέση κειμένου 3"/>
          <p:cNvSpPr>
            <a:spLocks noGrp="1"/>
          </p:cNvSpPr>
          <p:nvPr>
            <p:ph type="body" sz="half" idx="2"/>
          </p:nvPr>
        </p:nvSpPr>
        <p:spPr/>
        <p:txBody>
          <a:bodyPr/>
          <a:lstStyle/>
          <a:p>
            <a:r>
              <a:rPr lang="el-GR" dirty="0"/>
              <a:t>Παναγία η Κρίνα </a:t>
            </a:r>
          </a:p>
          <a:p>
            <a:endParaRPr lang="el-GR" dirty="0"/>
          </a:p>
        </p:txBody>
      </p:sp>
      <p:pic>
        <p:nvPicPr>
          <p:cNvPr id="6146" name="Picture 2" descr="Αποτέλεσμα εικόνας για Παναγία η Κρίν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471" y="2132856"/>
            <a:ext cx="3280822" cy="2427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132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solidFill>
                  <a:srgbClr val="C0504D"/>
                </a:solidFill>
              </a:rPr>
              <a:t>Περίκεντροι</a:t>
            </a:r>
            <a:r>
              <a:rPr lang="el-GR" dirty="0">
                <a:solidFill>
                  <a:srgbClr val="C0504D"/>
                </a:solidFill>
              </a:rPr>
              <a:t> Ναοί στην Ελλάδα</a:t>
            </a:r>
            <a:br>
              <a:rPr lang="el-GR" dirty="0">
                <a:solidFill>
                  <a:srgbClr val="C0504D"/>
                </a:solidFill>
              </a:rPr>
            </a:br>
            <a:r>
              <a:rPr lang="el-GR" dirty="0" smtClean="0">
                <a:solidFill>
                  <a:srgbClr val="C0504D"/>
                </a:solidFill>
              </a:rPr>
              <a:t>(οκταγωνικοί)</a:t>
            </a:r>
            <a:endParaRPr lang="el-GR" dirty="0"/>
          </a:p>
        </p:txBody>
      </p:sp>
      <p:sp>
        <p:nvSpPr>
          <p:cNvPr id="4" name="Θέση κειμένου 3"/>
          <p:cNvSpPr>
            <a:spLocks noGrp="1"/>
          </p:cNvSpPr>
          <p:nvPr>
            <p:ph type="body" sz="half" idx="2"/>
          </p:nvPr>
        </p:nvSpPr>
        <p:spPr/>
        <p:txBody>
          <a:bodyPr/>
          <a:lstStyle/>
          <a:p>
            <a:r>
              <a:rPr lang="el-GR" dirty="0"/>
              <a:t>Άγιος Γεώργιος του </a:t>
            </a:r>
            <a:r>
              <a:rPr lang="el-GR" dirty="0" err="1"/>
              <a:t>Συκούση</a:t>
            </a:r>
            <a:r>
              <a:rPr lang="el-GR" dirty="0"/>
              <a:t> </a:t>
            </a:r>
          </a:p>
          <a:p>
            <a:endParaRPr lang="el-GR" dirty="0"/>
          </a:p>
        </p:txBody>
      </p:sp>
      <p:pic>
        <p:nvPicPr>
          <p:cNvPr id="7170" name="Picture 2" descr="Αποτέλεσμα εικόνας για Άγιος Γεώργιος του Συκούση"/>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2564904"/>
            <a:ext cx="3155072" cy="1777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58079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TotalTime>
  <Words>136</Words>
  <Application>Microsoft Office PowerPoint</Application>
  <PresentationFormat>Προβολή στην οθόνη (4:3)</PresentationFormat>
  <Paragraphs>25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Austin</vt:lpstr>
      <vt:lpstr>Περίκεντροι Ναοί</vt:lpstr>
      <vt:lpstr>Περίκεντροι Ναοί</vt:lpstr>
      <vt:lpstr>Κατηγορίες Περίκεντρων Ναών</vt:lpstr>
      <vt:lpstr>Περίκεντροι Ναοί στην Ελλάδα (κυκλικοί)</vt:lpstr>
      <vt:lpstr>Περίκεντροι Ναοί στην Ελλάδα (οκταγωνικοί)</vt:lpstr>
      <vt:lpstr>Περίκεντροι Ναοί στην Ελλάδα (οκταγωνικοί)</vt:lpstr>
      <vt:lpstr>Περίκεντροι Ναοί στην Ελλάδα (οκταγωνικοί)</vt:lpstr>
      <vt:lpstr>Περίκεντροι Ναοί στην Ελλάδα (οκταγωνικοί)</vt:lpstr>
      <vt:lpstr>Περίκεντροι Ναοί στην Ελλάδα (οκταγωνικοί)</vt:lpstr>
      <vt:lpstr>Πηγές: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Περίκεντροι Ναοί Στα Βαλκάνια</dc:title>
  <dc:creator>user</dc:creator>
  <cp:lastModifiedBy>user</cp:lastModifiedBy>
  <cp:revision>5</cp:revision>
  <dcterms:created xsi:type="dcterms:W3CDTF">2016-10-25T14:47:43Z</dcterms:created>
  <dcterms:modified xsi:type="dcterms:W3CDTF">2016-10-25T15:38:00Z</dcterms:modified>
</cp:coreProperties>
</file>