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FE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0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4236C6C1-EE4E-4E6F-AA5B-34A086228B22}" type="datetimeFigureOut">
              <a:rPr lang="el-GR" smtClean="0"/>
              <a:t>13/10/2016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1DBCEC7-31FD-4723-9190-A3550420ED71}"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236C6C1-EE4E-4E6F-AA5B-34A086228B22}" type="datetimeFigureOut">
              <a:rPr lang="el-GR" smtClean="0"/>
              <a:t>13/10/2016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1DBCEC7-31FD-4723-9190-A3550420ED71}"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236C6C1-EE4E-4E6F-AA5B-34A086228B22}" type="datetimeFigureOut">
              <a:rPr lang="el-GR" smtClean="0"/>
              <a:t>13/10/2016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1DBCEC7-31FD-4723-9190-A3550420ED71}"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236C6C1-EE4E-4E6F-AA5B-34A086228B22}" type="datetimeFigureOut">
              <a:rPr lang="el-GR" smtClean="0"/>
              <a:t>13/10/2016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1DBCEC7-31FD-4723-9190-A3550420ED71}"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236C6C1-EE4E-4E6F-AA5B-34A086228B22}" type="datetimeFigureOut">
              <a:rPr lang="el-GR" smtClean="0"/>
              <a:t>13/10/2016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1DBCEC7-31FD-4723-9190-A3550420ED71}"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4236C6C1-EE4E-4E6F-AA5B-34A086228B22}" type="datetimeFigureOut">
              <a:rPr lang="el-GR" smtClean="0"/>
              <a:t>13/10/2016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1DBCEC7-31FD-4723-9190-A3550420ED71}"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4236C6C1-EE4E-4E6F-AA5B-34A086228B22}" type="datetimeFigureOut">
              <a:rPr lang="el-GR" smtClean="0"/>
              <a:t>13/10/2016</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91DBCEC7-31FD-4723-9190-A3550420ED71}"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4236C6C1-EE4E-4E6F-AA5B-34A086228B22}" type="datetimeFigureOut">
              <a:rPr lang="el-GR" smtClean="0"/>
              <a:t>13/10/2016</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91DBCEC7-31FD-4723-9190-A3550420ED71}"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236C6C1-EE4E-4E6F-AA5B-34A086228B22}" type="datetimeFigureOut">
              <a:rPr lang="el-GR" smtClean="0"/>
              <a:t>13/10/2016</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91DBCEC7-31FD-4723-9190-A3550420ED71}"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236C6C1-EE4E-4E6F-AA5B-34A086228B22}" type="datetimeFigureOut">
              <a:rPr lang="el-GR" smtClean="0"/>
              <a:t>13/10/2016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1DBCEC7-31FD-4723-9190-A3550420ED71}"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236C6C1-EE4E-4E6F-AA5B-34A086228B22}" type="datetimeFigureOut">
              <a:rPr lang="el-GR" smtClean="0"/>
              <a:t>13/10/2016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1DBCEC7-31FD-4723-9190-A3550420ED71}"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36C6C1-EE4E-4E6F-AA5B-34A086228B22}" type="datetimeFigureOut">
              <a:rPr lang="el-GR" smtClean="0"/>
              <a:t>13/10/2016</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DBCEC7-31FD-4723-9190-A3550420ED71}"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artmag.gr/art-history/art-history/item/2039-nazarinoi" TargetMode="External"/><Relationship Id="rId2" Type="http://schemas.openxmlformats.org/officeDocument/2006/relationships/hyperlink" Target="http://synaxi.gr/archive/entheto_089.php"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EFEF"/>
        </a:solidFill>
        <a:effectLst/>
      </p:bgPr>
    </p:bg>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043608" y="2564904"/>
            <a:ext cx="7126560" cy="1107554"/>
          </a:xfrm>
        </p:spPr>
        <p:style>
          <a:lnRef idx="2">
            <a:schemeClr val="dk1"/>
          </a:lnRef>
          <a:fillRef idx="1">
            <a:schemeClr val="lt1"/>
          </a:fillRef>
          <a:effectRef idx="0">
            <a:schemeClr val="dk1"/>
          </a:effectRef>
          <a:fontRef idx="minor">
            <a:schemeClr val="dk1"/>
          </a:fontRef>
        </p:style>
        <p:txBody>
          <a:bodyPr/>
          <a:lstStyle/>
          <a:p>
            <a:r>
              <a:rPr lang="el-GR" dirty="0" smtClean="0">
                <a:latin typeface="Comic Sans MS" pitchFamily="66" charset="0"/>
              </a:rPr>
              <a:t>Θεματική Ενότητα 1</a:t>
            </a:r>
            <a:endParaRPr lang="el-GR" dirty="0">
              <a:latin typeface="Comic Sans MS" pitchFamily="66" charset="0"/>
            </a:endParaRPr>
          </a:p>
        </p:txBody>
      </p:sp>
      <p:sp>
        <p:nvSpPr>
          <p:cNvPr id="3" name="2 - Υπότιτλος"/>
          <p:cNvSpPr>
            <a:spLocks noGrp="1"/>
          </p:cNvSpPr>
          <p:nvPr>
            <p:ph type="subTitle" idx="1"/>
          </p:nvPr>
        </p:nvSpPr>
        <p:spPr>
          <a:xfrm>
            <a:off x="2051720" y="4005064"/>
            <a:ext cx="5176664" cy="1248544"/>
          </a:xfrm>
        </p:spPr>
        <p:txBody>
          <a:bodyPr>
            <a:normAutofit/>
          </a:bodyPr>
          <a:lstStyle/>
          <a:p>
            <a:r>
              <a:rPr lang="el-GR" sz="2000" dirty="0" smtClean="0">
                <a:solidFill>
                  <a:schemeClr val="tx1">
                    <a:lumMod val="95000"/>
                    <a:lumOff val="5000"/>
                  </a:schemeClr>
                </a:solidFill>
                <a:latin typeface="Bookman Old Style" pitchFamily="18" charset="0"/>
              </a:rPr>
              <a:t>Το κίνημα των </a:t>
            </a:r>
            <a:r>
              <a:rPr lang="el-GR" sz="2000" dirty="0" err="1" smtClean="0">
                <a:solidFill>
                  <a:schemeClr val="tx1">
                    <a:lumMod val="95000"/>
                    <a:lumOff val="5000"/>
                  </a:schemeClr>
                </a:solidFill>
                <a:latin typeface="Bookman Old Style" pitchFamily="18" charset="0"/>
              </a:rPr>
              <a:t>Ναζαρηνών</a:t>
            </a:r>
            <a:r>
              <a:rPr lang="el-GR" sz="2000" dirty="0" smtClean="0">
                <a:solidFill>
                  <a:schemeClr val="tx1">
                    <a:lumMod val="95000"/>
                    <a:lumOff val="5000"/>
                  </a:schemeClr>
                </a:solidFill>
                <a:latin typeface="Bookman Old Style" pitchFamily="18" charset="0"/>
              </a:rPr>
              <a:t> στην Ελλάδα</a:t>
            </a:r>
            <a:endParaRPr lang="el-GR" sz="2000" dirty="0">
              <a:solidFill>
                <a:schemeClr val="tx1">
                  <a:lumMod val="95000"/>
                  <a:lumOff val="5000"/>
                </a:schemeClr>
              </a:solidFill>
              <a:latin typeface="Bookman Old Style" pitchFamily="18" charset="0"/>
            </a:endParaRPr>
          </a:p>
        </p:txBody>
      </p:sp>
      <p:sp>
        <p:nvSpPr>
          <p:cNvPr id="4" name="3 - TextBox"/>
          <p:cNvSpPr txBox="1"/>
          <p:nvPr/>
        </p:nvSpPr>
        <p:spPr>
          <a:xfrm>
            <a:off x="5076056" y="260648"/>
            <a:ext cx="3888432" cy="738664"/>
          </a:xfrm>
          <a:prstGeom prst="rect">
            <a:avLst/>
          </a:prstGeom>
          <a:noFill/>
        </p:spPr>
        <p:txBody>
          <a:bodyPr wrap="square" rtlCol="0">
            <a:spAutoFit/>
          </a:bodyPr>
          <a:lstStyle/>
          <a:p>
            <a:pPr algn="r"/>
            <a:r>
              <a:rPr lang="el-GR" sz="1400" dirty="0" smtClean="0">
                <a:latin typeface="Bookman Old Style" pitchFamily="18" charset="0"/>
              </a:rPr>
              <a:t>Άννα Δριμή</a:t>
            </a:r>
          </a:p>
          <a:p>
            <a:pPr algn="r"/>
            <a:r>
              <a:rPr lang="el-GR" sz="1400" dirty="0" smtClean="0">
                <a:latin typeface="Bookman Old Style" pitchFamily="18" charset="0"/>
              </a:rPr>
              <a:t>Β1</a:t>
            </a:r>
          </a:p>
          <a:p>
            <a:pPr algn="r"/>
            <a:r>
              <a:rPr lang="el-GR" sz="1400" dirty="0" smtClean="0">
                <a:latin typeface="Bookman Old Style" pitchFamily="18" charset="0"/>
              </a:rPr>
              <a:t>Υπεύθυνος Καθηγητής</a:t>
            </a:r>
            <a:r>
              <a:rPr lang="en-US" sz="1400" dirty="0" smtClean="0">
                <a:latin typeface="Bookman Old Style" pitchFamily="18" charset="0"/>
              </a:rPr>
              <a:t>: </a:t>
            </a:r>
            <a:r>
              <a:rPr lang="el-GR" sz="1400" dirty="0" smtClean="0">
                <a:latin typeface="Bookman Old Style" pitchFamily="18" charset="0"/>
              </a:rPr>
              <a:t>Γ. Καπετανάκης</a:t>
            </a:r>
            <a:endParaRPr lang="el-GR" sz="1400" dirty="0">
              <a:latin typeface="Bookman Old Styl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latin typeface="Comic Sans MS" pitchFamily="66" charset="0"/>
              </a:rPr>
              <a:t>Γενικά Στοιχεία</a:t>
            </a:r>
            <a:endParaRPr lang="el-GR" dirty="0">
              <a:latin typeface="Comic Sans MS" pitchFamily="66" charset="0"/>
            </a:endParaRPr>
          </a:p>
        </p:txBody>
      </p:sp>
      <p:sp>
        <p:nvSpPr>
          <p:cNvPr id="3" name="2 - Θέση περιεχομένου"/>
          <p:cNvSpPr>
            <a:spLocks noGrp="1"/>
          </p:cNvSpPr>
          <p:nvPr>
            <p:ph idx="1"/>
          </p:nvPr>
        </p:nvSpPr>
        <p:spPr>
          <a:xfrm>
            <a:off x="467544" y="1628800"/>
            <a:ext cx="8229600" cy="4525963"/>
          </a:xfrm>
        </p:spPr>
        <p:txBody>
          <a:bodyPr>
            <a:normAutofit/>
          </a:bodyPr>
          <a:lstStyle/>
          <a:p>
            <a:pPr marL="144000" indent="342900">
              <a:spcBef>
                <a:spcPts val="600"/>
              </a:spcBef>
            </a:pPr>
            <a:r>
              <a:rPr lang="el-GR" sz="1400" dirty="0" smtClean="0">
                <a:latin typeface="Book Antiqua" pitchFamily="18" charset="0"/>
              </a:rPr>
              <a:t>Κατά το 19ο αιώνα, παράλληλα με τον Κλασικισμό, το Ρεαλισμό και το Ρομαντισμό, εντοπίζονται στην ευρωπαϊκή ζωγραφική ρεύματα με ιδεαλιστική αφετηρία και στόχους. Ανάμεσα σε αυτά και η κίνηση της αδελφότητας του Λουκά, που πρωτοπαρουσιάστηκε το 1809 στη Βιέννη, ολοκληρώθηκε το 1810 στη Ρώμη και έγινε αργότερα γνωστή με το όνομα «</a:t>
            </a:r>
            <a:r>
              <a:rPr lang="el-GR" sz="1400" dirty="0" err="1" smtClean="0">
                <a:latin typeface="Book Antiqua" pitchFamily="18" charset="0"/>
              </a:rPr>
              <a:t>Ναζαρηνοί</a:t>
            </a:r>
            <a:r>
              <a:rPr lang="el-GR" sz="1400" dirty="0" smtClean="0">
                <a:latin typeface="Book Antiqua" pitchFamily="18" charset="0"/>
              </a:rPr>
              <a:t>».</a:t>
            </a:r>
            <a:endParaRPr lang="el-GR" sz="1400" dirty="0">
              <a:latin typeface="Book Antiqua" pitchFamily="18" charset="0"/>
            </a:endParaRPr>
          </a:p>
        </p:txBody>
      </p:sp>
      <p:pic>
        <p:nvPicPr>
          <p:cNvPr id="6146" name="Picture 2" descr="758px-Sanzio_Raffaello_-_Disputa_del_Sacramento_-_1508-1511_-_hi_res"/>
          <p:cNvPicPr>
            <a:picLocks noChangeAspect="1" noChangeArrowheads="1"/>
          </p:cNvPicPr>
          <p:nvPr/>
        </p:nvPicPr>
        <p:blipFill>
          <a:blip r:embed="rId2" cstate="print"/>
          <a:srcRect/>
          <a:stretch>
            <a:fillRect/>
          </a:stretch>
        </p:blipFill>
        <p:spPr bwMode="auto">
          <a:xfrm>
            <a:off x="3059832" y="3284984"/>
            <a:ext cx="2937218" cy="2321100"/>
          </a:xfrm>
          <a:prstGeom prst="rect">
            <a:avLst/>
          </a:prstGeom>
          <a:ln>
            <a:noFill/>
          </a:ln>
          <a:effectLst>
            <a:softEdge rad="112500"/>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latin typeface="Comic Sans MS" pitchFamily="66" charset="0"/>
              </a:rPr>
              <a:t>Πληροφορίες</a:t>
            </a:r>
            <a:endParaRPr lang="el-GR" dirty="0">
              <a:latin typeface="Comic Sans MS" pitchFamily="66" charset="0"/>
            </a:endParaRPr>
          </a:p>
        </p:txBody>
      </p:sp>
      <p:sp>
        <p:nvSpPr>
          <p:cNvPr id="3" name="2 - Θέση περιεχομένου"/>
          <p:cNvSpPr>
            <a:spLocks noGrp="1"/>
          </p:cNvSpPr>
          <p:nvPr>
            <p:ph idx="1"/>
          </p:nvPr>
        </p:nvSpPr>
        <p:spPr>
          <a:xfrm>
            <a:off x="467544" y="1988840"/>
            <a:ext cx="8229600" cy="2332856"/>
          </a:xfrm>
        </p:spPr>
        <p:txBody>
          <a:bodyPr>
            <a:normAutofit/>
          </a:bodyPr>
          <a:lstStyle/>
          <a:p>
            <a:pPr marL="72000" indent="342900" fontAlgn="base">
              <a:spcBef>
                <a:spcPts val="600"/>
              </a:spcBef>
            </a:pPr>
            <a:r>
              <a:rPr lang="el-GR" sz="1400" dirty="0">
                <a:latin typeface="Book Antiqua" pitchFamily="18" charset="0"/>
              </a:rPr>
              <a:t>Το κίνημα των </a:t>
            </a:r>
            <a:r>
              <a:rPr lang="el-GR" sz="1400" dirty="0" err="1">
                <a:latin typeface="Book Antiqua" pitchFamily="18" charset="0"/>
              </a:rPr>
              <a:t>Ναζαρηνών</a:t>
            </a:r>
            <a:r>
              <a:rPr lang="el-GR" sz="1400" dirty="0">
                <a:latin typeface="Book Antiqua" pitchFamily="18" charset="0"/>
              </a:rPr>
              <a:t> οραματιζόταν τη «βελτίωση» της βυζαντινής τέχνης, παραμερίζει την αυγοτέμπερα και τη δισδιάστατη ζωγραφική της παράδοσης και εισάγει την τρισδιάστατη ελαιογραφία και την φυσιοκρατική απόδοση των </a:t>
            </a:r>
            <a:r>
              <a:rPr lang="el-GR" sz="1400" dirty="0" smtClean="0">
                <a:latin typeface="Book Antiqua" pitchFamily="18" charset="0"/>
              </a:rPr>
              <a:t>μορφών. </a:t>
            </a:r>
            <a:r>
              <a:rPr lang="el-GR" sz="1400" dirty="0">
                <a:latin typeface="Book Antiqua" pitchFamily="18" charset="0"/>
              </a:rPr>
              <a:t>Η ανθρωποκεντρική τέχνη της Δύσης αντικαθιστά την υπερβατική βυζαντινή τεχνοτροπία, μετατρέποντας την εικόνα σε θρησκευτική ζωγραφιά. Τα έργα των </a:t>
            </a:r>
            <a:r>
              <a:rPr lang="el-GR" sz="1400" dirty="0" err="1">
                <a:latin typeface="Book Antiqua" pitchFamily="18" charset="0"/>
              </a:rPr>
              <a:t>Ναζαρηνών</a:t>
            </a:r>
            <a:r>
              <a:rPr lang="el-GR" sz="1400" dirty="0">
                <a:latin typeface="Book Antiqua" pitchFamily="18" charset="0"/>
              </a:rPr>
              <a:t> προσπαθούν να προκαλέσουν στον πιστό συγκίνηση, </a:t>
            </a:r>
            <a:r>
              <a:rPr lang="el-GR" sz="1400" dirty="0" err="1">
                <a:latin typeface="Book Antiqua" pitchFamily="18" charset="0"/>
              </a:rPr>
              <a:t>συμπόνοια</a:t>
            </a:r>
            <a:r>
              <a:rPr lang="el-GR" sz="1400" dirty="0">
                <a:latin typeface="Book Antiqua" pitchFamily="18" charset="0"/>
              </a:rPr>
              <a:t> και συμπάθεια. Προσπαθώντας να διατυπώσουν το άρρητο και να το εικονίσουν, τοποθετούν το θείο, το ανείπωτο και το άπειρο στην ορθολογιστική και συναισθηματική σφαίρα του ανθρώπου μεταβάλλοντας την πίστη σε συναίσθημα. Τα πάντα μεταφέρονται πολύ κοντά στον άνθρωπο, και στις εικόνες επικρατούν οι νόμοι της βαρύτητας, πετυχαίνοντας την </a:t>
            </a:r>
            <a:r>
              <a:rPr lang="el-GR" sz="1400" dirty="0" err="1">
                <a:latin typeface="Book Antiqua" pitchFamily="18" charset="0"/>
              </a:rPr>
              <a:t>εκκοσμίκευση</a:t>
            </a:r>
            <a:r>
              <a:rPr lang="el-GR" sz="1400" dirty="0">
                <a:latin typeface="Book Antiqua" pitchFamily="18" charset="0"/>
              </a:rPr>
              <a:t> της αγιογραφίας.</a:t>
            </a:r>
          </a:p>
          <a:p>
            <a:endParaRPr lang="el-GR" dirty="0"/>
          </a:p>
        </p:txBody>
      </p:sp>
      <p:pic>
        <p:nvPicPr>
          <p:cNvPr id="5126" name="Picture 6" descr="https://upload.wikimedia.org/wikipedia/commons/thumb/b/b1/JvFuhrichJosephRachel.jpg/300px-JvFuhrichJosephRachel.jpg"/>
          <p:cNvPicPr>
            <a:picLocks noChangeAspect="1" noChangeArrowheads="1"/>
          </p:cNvPicPr>
          <p:nvPr/>
        </p:nvPicPr>
        <p:blipFill>
          <a:blip r:embed="rId2" cstate="print"/>
          <a:srcRect/>
          <a:stretch>
            <a:fillRect/>
          </a:stretch>
        </p:blipFill>
        <p:spPr bwMode="auto">
          <a:xfrm>
            <a:off x="3203848" y="4293096"/>
            <a:ext cx="2857500" cy="2000251"/>
          </a:xfrm>
          <a:prstGeom prst="rect">
            <a:avLst/>
          </a:prstGeom>
          <a:ln>
            <a:noFill/>
          </a:ln>
          <a:effectLst>
            <a:softEdge rad="112500"/>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latin typeface="Comic Sans MS" pitchFamily="66" charset="0"/>
              </a:rPr>
              <a:t>Συνέχεια</a:t>
            </a:r>
            <a:endParaRPr lang="el-GR" dirty="0">
              <a:latin typeface="Comic Sans MS" pitchFamily="66" charset="0"/>
            </a:endParaRPr>
          </a:p>
        </p:txBody>
      </p:sp>
      <p:sp>
        <p:nvSpPr>
          <p:cNvPr id="3" name="2 - Θέση περιεχομένου"/>
          <p:cNvSpPr>
            <a:spLocks noGrp="1"/>
          </p:cNvSpPr>
          <p:nvPr>
            <p:ph idx="1"/>
          </p:nvPr>
        </p:nvSpPr>
        <p:spPr/>
        <p:txBody>
          <a:bodyPr>
            <a:normAutofit/>
          </a:bodyPr>
          <a:lstStyle/>
          <a:p>
            <a:pPr marL="108000" indent="342900">
              <a:spcBef>
                <a:spcPts val="600"/>
              </a:spcBef>
            </a:pPr>
            <a:r>
              <a:rPr lang="el-GR" sz="1400" dirty="0">
                <a:latin typeface="Book Antiqua" pitchFamily="18" charset="0"/>
              </a:rPr>
              <a:t>Η </a:t>
            </a:r>
            <a:r>
              <a:rPr lang="el-GR" sz="1400" dirty="0" err="1">
                <a:latin typeface="Book Antiqua" pitchFamily="18" charset="0"/>
              </a:rPr>
              <a:t>ετερόδοκη</a:t>
            </a:r>
            <a:r>
              <a:rPr lang="el-GR" sz="1400" dirty="0">
                <a:latin typeface="Book Antiqua" pitchFamily="18" charset="0"/>
              </a:rPr>
              <a:t> πολιτική ηγεσία των Βαυαρών και οι ιδεολογικές και πνευματικές συνθήκες επέβαλαν την σχισματική ανακήρυξη του αυτοκέφαλου της Εκκλησίας της Ελλάδος και το μετασχηματισμό του νεοελληνικού κράτους σε σύγχρονο ευρωπαϊκό, οδηγώντας με τον τρόπο αυτό στην βίαιη αποκοπή του ομφάλιου λώρου της εικαστικής της –και όχι μόνο– παράδοσης. Το </a:t>
            </a:r>
            <a:r>
              <a:rPr lang="el-GR" sz="1400" dirty="0" err="1">
                <a:latin typeface="Book Antiqua" pitchFamily="18" charset="0"/>
              </a:rPr>
              <a:t>Ναζαρηνό</a:t>
            </a:r>
            <a:r>
              <a:rPr lang="el-GR" sz="1400" dirty="0">
                <a:latin typeface="Book Antiqua" pitchFamily="18" charset="0"/>
              </a:rPr>
              <a:t> κίνημα είχε επίσημη διάρκεια εκατό χρόνια (1830-1930) αν και ανεπίσημα επιβίωσε διαμέσου των χάρτινων εικόνων που διένεμαν τα κατηχητικά σχολεία.</a:t>
            </a:r>
          </a:p>
        </p:txBody>
      </p:sp>
      <p:pic>
        <p:nvPicPr>
          <p:cNvPr id="4098" name="Picture 2" descr="https://upload.wikimedia.org/wikipedia/commons/thumb/2/2d/Joseph_Anton_Koch_004.jpg/300px-Joseph_Anton_Koch_004.jpg"/>
          <p:cNvPicPr>
            <a:picLocks noChangeAspect="1" noChangeArrowheads="1"/>
          </p:cNvPicPr>
          <p:nvPr/>
        </p:nvPicPr>
        <p:blipFill>
          <a:blip r:embed="rId2" cstate="print"/>
          <a:srcRect/>
          <a:stretch>
            <a:fillRect/>
          </a:stretch>
        </p:blipFill>
        <p:spPr bwMode="auto">
          <a:xfrm>
            <a:off x="3275856" y="3356992"/>
            <a:ext cx="2857500" cy="2400301"/>
          </a:xfrm>
          <a:prstGeom prst="rect">
            <a:avLst/>
          </a:prstGeom>
          <a:ln>
            <a:noFill/>
          </a:ln>
          <a:effectLst>
            <a:softEdge rad="112500"/>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latin typeface="Comic Sans MS" pitchFamily="66" charset="0"/>
              </a:rPr>
              <a:t>Το κίνημα των </a:t>
            </a:r>
            <a:r>
              <a:rPr lang="el-GR" dirty="0" err="1" smtClean="0">
                <a:latin typeface="Comic Sans MS" pitchFamily="66" charset="0"/>
              </a:rPr>
              <a:t>Ναζαρηνών</a:t>
            </a:r>
            <a:r>
              <a:rPr lang="el-GR" dirty="0" smtClean="0">
                <a:latin typeface="Comic Sans MS" pitchFamily="66" charset="0"/>
              </a:rPr>
              <a:t> στην Ελλάδα</a:t>
            </a:r>
            <a:endParaRPr lang="el-GR" dirty="0">
              <a:latin typeface="Comic Sans MS" pitchFamily="66" charset="0"/>
            </a:endParaRPr>
          </a:p>
        </p:txBody>
      </p:sp>
      <p:sp>
        <p:nvSpPr>
          <p:cNvPr id="3" name="2 - Θέση περιεχομένου"/>
          <p:cNvSpPr>
            <a:spLocks noGrp="1"/>
          </p:cNvSpPr>
          <p:nvPr>
            <p:ph idx="1"/>
          </p:nvPr>
        </p:nvSpPr>
        <p:spPr/>
        <p:txBody>
          <a:bodyPr>
            <a:normAutofit/>
          </a:bodyPr>
          <a:lstStyle/>
          <a:p>
            <a:pPr marL="108000" indent="342900">
              <a:spcBef>
                <a:spcPts val="600"/>
              </a:spcBef>
            </a:pPr>
            <a:r>
              <a:rPr lang="el-GR" sz="1400" dirty="0">
                <a:latin typeface="Book Antiqua" pitchFamily="18" charset="0"/>
              </a:rPr>
              <a:t>Ο αγιογράφος </a:t>
            </a:r>
            <a:r>
              <a:rPr lang="el-GR" sz="1400" dirty="0" err="1">
                <a:latin typeface="Book Antiqua" pitchFamily="18" charset="0"/>
              </a:rPr>
              <a:t>Κ.Φανέλλης</a:t>
            </a:r>
            <a:r>
              <a:rPr lang="el-GR" sz="1400" dirty="0">
                <a:latin typeface="Book Antiqua" pitchFamily="18" charset="0"/>
              </a:rPr>
              <a:t> υπήρξε ο εισηγητής του </a:t>
            </a:r>
            <a:r>
              <a:rPr lang="el-GR" sz="1400" dirty="0" err="1">
                <a:latin typeface="Book Antiqua" pitchFamily="18" charset="0"/>
              </a:rPr>
              <a:t>Ναζαρηνού</a:t>
            </a:r>
            <a:r>
              <a:rPr lang="el-GR" sz="1400" dirty="0">
                <a:latin typeface="Book Antiqua" pitchFamily="18" charset="0"/>
              </a:rPr>
              <a:t> κινήματος στην εκκλησιαστική ζωγραφική της Ελλάδος κατά τον ΙΘ΄ αι. Ακολουθώντας το νέο δυτικότροπο καλλιτεχνικό ρεύμα, δημιουργεί κυρίως φορητές εικόνες για τέμπλα </a:t>
            </a:r>
            <a:r>
              <a:rPr lang="el-GR" sz="1400" dirty="0" err="1">
                <a:latin typeface="Book Antiqua" pitchFamily="18" charset="0"/>
              </a:rPr>
              <a:t>νεοανεγερθέντων</a:t>
            </a:r>
            <a:r>
              <a:rPr lang="el-GR" sz="1400" dirty="0">
                <a:latin typeface="Book Antiqua" pitchFamily="18" charset="0"/>
              </a:rPr>
              <a:t> ναών μετά την Τουρκοκρατία, στο Αίγιο, στην Αθήνα, στην Άμφισσα, στο Γαλαξίδι, στην Κυπαρισσία κ.α. Θεμελιωτής, δάσκαλος και θεωρητικός του κινήματος υπήρξε ο </a:t>
            </a:r>
            <a:r>
              <a:rPr lang="el-GR" sz="1400" dirty="0" err="1">
                <a:latin typeface="Book Antiqua" pitchFamily="18" charset="0"/>
              </a:rPr>
              <a:t>Λ.Θείρσιος</a:t>
            </a:r>
            <a:r>
              <a:rPr lang="el-GR" sz="1400" dirty="0">
                <a:latin typeface="Book Antiqua" pitchFamily="18" charset="0"/>
              </a:rPr>
              <a:t>, μεταγενέστεροι επίγονοι ήταν ο </a:t>
            </a:r>
            <a:r>
              <a:rPr lang="el-GR" sz="1400" dirty="0" err="1">
                <a:latin typeface="Book Antiqua" pitchFamily="18" charset="0"/>
              </a:rPr>
              <a:t>Χατζηγιαννόπουλος</a:t>
            </a:r>
            <a:r>
              <a:rPr lang="el-GR" sz="1400" dirty="0">
                <a:latin typeface="Book Antiqua" pitchFamily="18" charset="0"/>
              </a:rPr>
              <a:t>, ο Λεμπέσης και ο Αρτέμης.</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EFEF"/>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latin typeface="Comic Sans MS" pitchFamily="66" charset="0"/>
              </a:rPr>
              <a:t>Πηγές</a:t>
            </a:r>
            <a:endParaRPr lang="el-GR" dirty="0">
              <a:latin typeface="Comic Sans MS" pitchFamily="66" charset="0"/>
            </a:endParaRPr>
          </a:p>
        </p:txBody>
      </p:sp>
      <p:sp>
        <p:nvSpPr>
          <p:cNvPr id="3" name="2 - Θέση περιεχομένου"/>
          <p:cNvSpPr>
            <a:spLocks noGrp="1"/>
          </p:cNvSpPr>
          <p:nvPr>
            <p:ph idx="1"/>
          </p:nvPr>
        </p:nvSpPr>
        <p:spPr>
          <a:xfrm>
            <a:off x="467544" y="1556792"/>
            <a:ext cx="7992888" cy="1080120"/>
          </a:xfrm>
        </p:spPr>
        <p:style>
          <a:lnRef idx="2">
            <a:schemeClr val="dk1"/>
          </a:lnRef>
          <a:fillRef idx="1">
            <a:schemeClr val="lt1"/>
          </a:fillRef>
          <a:effectRef idx="0">
            <a:schemeClr val="dk1"/>
          </a:effectRef>
          <a:fontRef idx="minor">
            <a:schemeClr val="dk1"/>
          </a:fontRef>
        </p:style>
        <p:txBody>
          <a:bodyPr/>
          <a:lstStyle/>
          <a:p>
            <a:r>
              <a:rPr lang="en-US" sz="1800" dirty="0" smtClean="0">
                <a:latin typeface="Comic Sans MS" pitchFamily="66" charset="0"/>
                <a:hlinkClick r:id="rId2"/>
              </a:rPr>
              <a:t>http://synaxi.gr/archive/entheto_089.php</a:t>
            </a:r>
            <a:endParaRPr lang="el-GR" sz="1800" dirty="0" smtClean="0">
              <a:latin typeface="Comic Sans MS" pitchFamily="66" charset="0"/>
            </a:endParaRPr>
          </a:p>
          <a:p>
            <a:r>
              <a:rPr lang="en-US" sz="1800" dirty="0" smtClean="0">
                <a:latin typeface="Comic Sans MS" pitchFamily="66" charset="0"/>
                <a:hlinkClick r:id="rId3"/>
              </a:rPr>
              <a:t>http://www.artmag.gr/art-history/art-history/item/2039-nazarinoi</a:t>
            </a:r>
            <a:endParaRPr lang="el-GR" sz="1800" dirty="0" smtClean="0">
              <a:latin typeface="Comic Sans MS" pitchFamily="66" charset="0"/>
            </a:endParaRP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EFEF"/>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836712"/>
            <a:ext cx="8229600" cy="1143000"/>
          </a:xfrm>
        </p:spPr>
        <p:txBody>
          <a:bodyPr/>
          <a:lstStyle/>
          <a:p>
            <a:r>
              <a:rPr lang="el-GR" dirty="0" smtClean="0">
                <a:latin typeface="Comic Sans MS" pitchFamily="66" charset="0"/>
              </a:rPr>
              <a:t>Τέλος</a:t>
            </a:r>
            <a:endParaRPr lang="el-GR" dirty="0">
              <a:latin typeface="Comic Sans MS" pitchFamily="66" charset="0"/>
            </a:endParaRPr>
          </a:p>
        </p:txBody>
      </p:sp>
      <p:pic>
        <p:nvPicPr>
          <p:cNvPr id="4" name="3 - Θέση περιεχομένου" descr="maxresdefault.jpg"/>
          <p:cNvPicPr>
            <a:picLocks noGrp="1" noChangeAspect="1"/>
          </p:cNvPicPr>
          <p:nvPr>
            <p:ph idx="1"/>
          </p:nvPr>
        </p:nvPicPr>
        <p:blipFill>
          <a:blip r:embed="rId2" cstate="print"/>
          <a:stretch>
            <a:fillRect/>
          </a:stretch>
        </p:blipFill>
        <p:spPr>
          <a:xfrm>
            <a:off x="2051720" y="2348880"/>
            <a:ext cx="5050985" cy="2841179"/>
          </a:xfrm>
          <a:prstGeom prst="rect">
            <a:avLst/>
          </a:prstGeom>
          <a:ln>
            <a:noFill/>
          </a:ln>
          <a:effectLst>
            <a:softEdge rad="112500"/>
          </a:effectLst>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TotalTime>
  <Words>346</Words>
  <Application>Microsoft Office PowerPoint</Application>
  <PresentationFormat>Προβολή στην οθόνη (4:3)</PresentationFormat>
  <Paragraphs>17</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Θέμα του Office</vt:lpstr>
      <vt:lpstr>Θεματική Ενότητα 1</vt:lpstr>
      <vt:lpstr>Γενικά Στοιχεία</vt:lpstr>
      <vt:lpstr>Πληροφορίες</vt:lpstr>
      <vt:lpstr>Συνέχεια</vt:lpstr>
      <vt:lpstr>Το κίνημα των Ναζαρηνών στην Ελλάδα</vt:lpstr>
      <vt:lpstr>Πηγές</vt:lpstr>
      <vt:lpstr>Τέλος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5</cp:revision>
  <dcterms:created xsi:type="dcterms:W3CDTF">2016-10-13T15:32:34Z</dcterms:created>
  <dcterms:modified xsi:type="dcterms:W3CDTF">2016-10-13T17:13:22Z</dcterms:modified>
</cp:coreProperties>
</file>