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6"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42"/>
          <p:cNvGrpSpPr/>
          <p:nvPr/>
        </p:nvGrpSpPr>
        <p:grpSpPr>
          <a:xfrm>
            <a:off x="-382404"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0D6B5C6-6727-44C3-8149-2E7238FBC6DE}" type="datetimeFigureOut">
              <a:rPr lang="el-GR" smtClean="0"/>
              <a:t>20/10/2016</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39960E1-2FDE-4D3D-B663-DA0BB0158CD6}"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90D6B5C6-6727-44C3-8149-2E7238FBC6DE}" type="datetimeFigureOut">
              <a:rPr lang="el-GR" smtClean="0"/>
              <a:t>20/10/2016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90D6B5C6-6727-44C3-8149-2E7238FBC6DE}" type="datetimeFigureOut">
              <a:rPr lang="el-GR" smtClean="0"/>
              <a:t>20/10/2016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0D6B5C6-6727-44C3-8149-2E7238FBC6DE}" type="datetimeFigureOut">
              <a:rPr lang="el-GR" smtClean="0"/>
              <a:t>20/10/2016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90D6B5C6-6727-44C3-8149-2E7238FBC6DE}" type="datetimeFigureOut">
              <a:rPr lang="el-GR" smtClean="0"/>
              <a:t>20/10/2016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5" name="Date Placeholder 4"/>
          <p:cNvSpPr>
            <a:spLocks noGrp="1"/>
          </p:cNvSpPr>
          <p:nvPr>
            <p:ph type="dt" sz="half" idx="10"/>
          </p:nvPr>
        </p:nvSpPr>
        <p:spPr/>
        <p:txBody>
          <a:bodyPr/>
          <a:lstStyle/>
          <a:p>
            <a:fld id="{90D6B5C6-6727-44C3-8149-2E7238FBC6DE}" type="datetimeFigureOut">
              <a:rPr lang="el-GR" smtClean="0"/>
              <a:t>20/10/2016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39960E1-2FDE-4D3D-B663-DA0BB0158CD6}"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0D6B5C6-6727-44C3-8149-2E7238FBC6DE}" type="datetimeFigureOut">
              <a:rPr lang="el-GR" smtClean="0"/>
              <a:t>20/10/2016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Date Placeholder 2"/>
          <p:cNvSpPr>
            <a:spLocks noGrp="1"/>
          </p:cNvSpPr>
          <p:nvPr>
            <p:ph type="dt" sz="half" idx="10"/>
          </p:nvPr>
        </p:nvSpPr>
        <p:spPr/>
        <p:txBody>
          <a:bodyPr/>
          <a:lstStyle/>
          <a:p>
            <a:fld id="{90D6B5C6-6727-44C3-8149-2E7238FBC6DE}" type="datetimeFigureOut">
              <a:rPr lang="el-GR" smtClean="0"/>
              <a:t>20/10/2016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6B5C6-6727-44C3-8149-2E7238FBC6DE}" type="datetimeFigureOut">
              <a:rPr lang="el-GR" smtClean="0"/>
              <a:t>20/10/2016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43"/>
          <p:cNvGrpSpPr/>
          <p:nvPr/>
        </p:nvGrpSpPr>
        <p:grpSpPr>
          <a:xfrm>
            <a:off x="-382404" y="0"/>
            <a:ext cx="9932332" cy="6858000"/>
            <a:chOff x="-382404" y="0"/>
            <a:chExt cx="9932332" cy="6858000"/>
          </a:xfrm>
        </p:grpSpPr>
        <p:grpSp>
          <p:nvGrpSpPr>
            <p:cNvPr id="9" name="Group 44"/>
            <p:cNvGrpSpPr/>
            <p:nvPr/>
          </p:nvGrpSpPr>
          <p:grpSpPr>
            <a:xfrm>
              <a:off x="0" y="0"/>
              <a:ext cx="9144000" cy="6858000"/>
              <a:chOff x="0" y="0"/>
              <a:chExt cx="9144000" cy="6858000"/>
            </a:xfrm>
          </p:grpSpPr>
          <p:grpSp>
            <p:nvGrpSpPr>
              <p:cNvPr id="10"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0D6B5C6-6727-44C3-8149-2E7238FBC6DE}" type="datetimeFigureOut">
              <a:rPr lang="el-GR" smtClean="0"/>
              <a:t>20/10/2016</a:t>
            </a:fld>
            <a:endParaRPr lang="el-GR"/>
          </a:p>
        </p:txBody>
      </p:sp>
      <p:sp>
        <p:nvSpPr>
          <p:cNvPr id="7" name="Slide Number Placeholder 6"/>
          <p:cNvSpPr>
            <a:spLocks noGrp="1"/>
          </p:cNvSpPr>
          <p:nvPr>
            <p:ph type="sldNum" sz="quarter" idx="12"/>
          </p:nvPr>
        </p:nvSpPr>
        <p:spPr/>
        <p:txBody>
          <a:bodyPr/>
          <a:lstStyle/>
          <a:p>
            <a:fld id="{E39960E1-2FDE-4D3D-B663-DA0BB0158CD6}"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Kλικ για επεξεργασία του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43"/>
          <p:cNvGrpSpPr/>
          <p:nvPr/>
        </p:nvGrpSpPr>
        <p:grpSpPr>
          <a:xfrm>
            <a:off x="-382404" y="0"/>
            <a:ext cx="9932332" cy="6858000"/>
            <a:chOff x="-382404" y="0"/>
            <a:chExt cx="9932332" cy="6858000"/>
          </a:xfrm>
        </p:grpSpPr>
        <p:grpSp>
          <p:nvGrpSpPr>
            <p:cNvPr id="9" name="Group 44"/>
            <p:cNvGrpSpPr/>
            <p:nvPr/>
          </p:nvGrpSpPr>
          <p:grpSpPr>
            <a:xfrm>
              <a:off x="0" y="0"/>
              <a:ext cx="9144000" cy="6858000"/>
              <a:chOff x="0" y="0"/>
              <a:chExt cx="9144000" cy="6858000"/>
            </a:xfrm>
          </p:grpSpPr>
          <p:grpSp>
            <p:nvGrpSpPr>
              <p:cNvPr id="10"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Kλικ για επεξεργασία του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90D6B5C6-6727-44C3-8149-2E7238FBC6DE}" type="datetimeFigureOut">
              <a:rPr lang="el-GR" smtClean="0"/>
              <a:t>20/10/2016</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E39960E1-2FDE-4D3D-B663-DA0BB0158CD6}" type="slidenum">
              <a:rPr lang="el-GR" smtClean="0"/>
              <a:t>‹#›</a:t>
            </a:fld>
            <a:endParaRPr lang="el-G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41"/>
          <p:cNvGrpSpPr/>
          <p:nvPr/>
        </p:nvGrpSpPr>
        <p:grpSpPr>
          <a:xfrm>
            <a:off x="-304800"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0D6B5C6-6727-44C3-8149-2E7238FBC6DE}" type="datetimeFigureOut">
              <a:rPr lang="el-GR" smtClean="0"/>
              <a:t>20/10/2016</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39960E1-2FDE-4D3D-B663-DA0BB0158CD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newsflash/>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3438" y="0"/>
            <a:ext cx="3500462" cy="2357455"/>
          </a:xfrm>
        </p:spPr>
        <p:txBody>
          <a:bodyPr>
            <a:normAutofit fontScale="90000"/>
          </a:bodyPr>
          <a:lstStyle/>
          <a:p>
            <a:r>
              <a:rPr lang="el-GR" sz="3100" b="1" dirty="0" smtClean="0">
                <a:solidFill>
                  <a:schemeClr val="bg1"/>
                </a:solidFill>
                <a:latin typeface="Cambria" pitchFamily="18" charset="0"/>
              </a:rPr>
              <a:t>Η δυτική ζωγραφική από τον 14ο αιώνα έως τον 18ο αιώνα</a:t>
            </a:r>
            <a:r>
              <a:rPr lang="el-GR" b="1" dirty="0" smtClean="0"/>
              <a:t/>
            </a:r>
            <a:br>
              <a:rPr lang="el-GR" b="1" dirty="0" smtClean="0"/>
            </a:br>
            <a:endParaRPr lang="el-GR" dirty="0"/>
          </a:p>
        </p:txBody>
      </p:sp>
      <p:sp>
        <p:nvSpPr>
          <p:cNvPr id="3" name="2 - Υπότιτλος"/>
          <p:cNvSpPr>
            <a:spLocks noGrp="1"/>
          </p:cNvSpPr>
          <p:nvPr>
            <p:ph type="subTitle" idx="1"/>
          </p:nvPr>
        </p:nvSpPr>
        <p:spPr>
          <a:xfrm>
            <a:off x="4714876" y="2500306"/>
            <a:ext cx="3309803" cy="3500462"/>
          </a:xfrm>
        </p:spPr>
        <p:txBody>
          <a:bodyPr/>
          <a:lstStyle/>
          <a:p>
            <a:r>
              <a:rPr lang="el-GR" sz="2000" dirty="0" smtClean="0">
                <a:solidFill>
                  <a:schemeClr val="accent1">
                    <a:lumMod val="75000"/>
                  </a:schemeClr>
                </a:solidFill>
                <a:latin typeface="Cambria" pitchFamily="18" charset="0"/>
              </a:rPr>
              <a:t>Μαριλία Οικονομοπούλου </a:t>
            </a:r>
          </a:p>
          <a:p>
            <a:r>
              <a:rPr lang="el-GR" sz="2000" dirty="0" smtClean="0">
                <a:solidFill>
                  <a:schemeClr val="accent1">
                    <a:lumMod val="75000"/>
                  </a:schemeClr>
                </a:solidFill>
                <a:latin typeface="Cambria" pitchFamily="18" charset="0"/>
              </a:rPr>
              <a:t>Τάξη: Β2</a:t>
            </a:r>
          </a:p>
          <a:p>
            <a:r>
              <a:rPr lang="el-GR" sz="2000" dirty="0" smtClean="0">
                <a:solidFill>
                  <a:schemeClr val="accent1">
                    <a:lumMod val="75000"/>
                  </a:schemeClr>
                </a:solidFill>
                <a:latin typeface="Cambria" pitchFamily="18" charset="0"/>
              </a:rPr>
              <a:t>Έτος: 2016-2017</a:t>
            </a:r>
          </a:p>
          <a:p>
            <a:endParaRPr lang="el-GR" dirty="0" smtClean="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785794"/>
            <a:ext cx="3813421" cy="691028"/>
          </a:xfrm>
        </p:spPr>
        <p:txBody>
          <a:bodyPr>
            <a:normAutofit fontScale="90000"/>
          </a:bodyPr>
          <a:lstStyle/>
          <a:p>
            <a:r>
              <a:rPr lang="el-GR" dirty="0" smtClean="0">
                <a:latin typeface="Cambria" pitchFamily="18" charset="0"/>
              </a:rPr>
              <a:t>Νεοκλασικισμός</a:t>
            </a:r>
            <a:endParaRPr lang="el-GR" dirty="0">
              <a:latin typeface="Cambria" pitchFamily="18" charset="0"/>
            </a:endParaRPr>
          </a:p>
        </p:txBody>
      </p:sp>
      <p:sp>
        <p:nvSpPr>
          <p:cNvPr id="3" name="2 - Θέση κειμένου"/>
          <p:cNvSpPr>
            <a:spLocks noGrp="1"/>
          </p:cNvSpPr>
          <p:nvPr>
            <p:ph type="body" idx="1"/>
          </p:nvPr>
        </p:nvSpPr>
        <p:spPr>
          <a:xfrm>
            <a:off x="785786" y="2000240"/>
            <a:ext cx="6643734" cy="2786082"/>
          </a:xfrm>
        </p:spPr>
        <p:txBody>
          <a:bodyPr>
            <a:noAutofit/>
          </a:bodyPr>
          <a:lstStyle/>
          <a:p>
            <a:r>
              <a:rPr lang="el-GR" sz="1800" dirty="0" smtClean="0">
                <a:solidFill>
                  <a:schemeClr val="accent1">
                    <a:lumMod val="75000"/>
                  </a:schemeClr>
                </a:solidFill>
                <a:latin typeface="Cambria" pitchFamily="18" charset="0"/>
              </a:rPr>
              <a:t>Δεν είναι τίποτε άλλο παρά η μίμηση, η αναζήτηση του </a:t>
            </a:r>
            <a:r>
              <a:rPr lang="el-GR" sz="1800" dirty="0" smtClean="0">
                <a:solidFill>
                  <a:schemeClr val="accent1">
                    <a:lumMod val="75000"/>
                  </a:schemeClr>
                </a:solidFill>
                <a:latin typeface="Cambria" pitchFamily="18" charset="0"/>
              </a:rPr>
              <a:t>ωραίου </a:t>
            </a:r>
            <a:r>
              <a:rPr lang="el-GR" sz="1800" dirty="0" smtClean="0">
                <a:solidFill>
                  <a:schemeClr val="accent1">
                    <a:lumMod val="75000"/>
                  </a:schemeClr>
                </a:solidFill>
                <a:latin typeface="Cambria" pitchFamily="18" charset="0"/>
              </a:rPr>
              <a:t>μέσα από την  κλασική αρχαιότητα. Η ζωγραφική εδώ έχει ως αντικείμενο την ομορφιά. Αυτή ωστόσο η τέχνη λειτούργησε καθαρά </a:t>
            </a:r>
            <a:r>
              <a:rPr lang="el-GR" sz="1800" dirty="0" smtClean="0">
                <a:solidFill>
                  <a:schemeClr val="accent1">
                    <a:lumMod val="75000"/>
                  </a:schemeClr>
                </a:solidFill>
                <a:latin typeface="Cambria" pitchFamily="18" charset="0"/>
              </a:rPr>
              <a:t>προπαγανδιστικά, αφού πρόβαλε </a:t>
            </a:r>
            <a:r>
              <a:rPr lang="el-GR" sz="1800" dirty="0" smtClean="0">
                <a:solidFill>
                  <a:schemeClr val="accent1">
                    <a:lumMod val="75000"/>
                  </a:schemeClr>
                </a:solidFill>
                <a:latin typeface="Cambria" pitchFamily="18" charset="0"/>
              </a:rPr>
              <a:t>τα ιδανικά του Διαφωτισμού</a:t>
            </a:r>
            <a:r>
              <a:rPr lang="el-GR" sz="1800" dirty="0" smtClean="0">
                <a:solidFill>
                  <a:schemeClr val="accent1">
                    <a:lumMod val="75000"/>
                  </a:schemeClr>
                </a:solidFill>
                <a:latin typeface="Cambria" pitchFamily="18" charset="0"/>
              </a:rPr>
              <a:t>. Τα πορτρέτα έπρεπε </a:t>
            </a:r>
            <a:r>
              <a:rPr lang="el-GR" sz="1800" dirty="0" smtClean="0">
                <a:solidFill>
                  <a:schemeClr val="accent1">
                    <a:lumMod val="75000"/>
                  </a:schemeClr>
                </a:solidFill>
                <a:latin typeface="Cambria" pitchFamily="18" charset="0"/>
              </a:rPr>
              <a:t>να δείχνουν την κοινωνική τάξη του εικονιζόμενου και τον πλούτο </a:t>
            </a:r>
            <a:r>
              <a:rPr lang="el-GR" sz="1800" dirty="0" smtClean="0">
                <a:solidFill>
                  <a:schemeClr val="accent1">
                    <a:lumMod val="75000"/>
                  </a:schemeClr>
                </a:solidFill>
                <a:latin typeface="Cambria" pitchFamily="18" charset="0"/>
              </a:rPr>
              <a:t>του. Καθώς </a:t>
            </a:r>
            <a:r>
              <a:rPr lang="el-GR" sz="1800" dirty="0" smtClean="0">
                <a:solidFill>
                  <a:schemeClr val="accent1">
                    <a:lumMod val="75000"/>
                  </a:schemeClr>
                </a:solidFill>
                <a:latin typeface="Cambria" pitchFamily="18" charset="0"/>
              </a:rPr>
              <a:t>εκείνη την εποχή πίστευαν ότι όποιος είναι πλούσιος είναι και άξιος άνθρωπος, ταύτιζαν την αξιοσύνη με την </a:t>
            </a:r>
            <a:r>
              <a:rPr lang="el-GR" sz="1800" dirty="0" smtClean="0">
                <a:solidFill>
                  <a:schemeClr val="accent1">
                    <a:lumMod val="75000"/>
                  </a:schemeClr>
                </a:solidFill>
                <a:latin typeface="Cambria" pitchFamily="18" charset="0"/>
              </a:rPr>
              <a:t>ηθική, άρα </a:t>
            </a:r>
            <a:r>
              <a:rPr lang="el-GR" sz="1800" dirty="0" smtClean="0">
                <a:solidFill>
                  <a:schemeClr val="accent1">
                    <a:lumMod val="75000"/>
                  </a:schemeClr>
                </a:solidFill>
                <a:latin typeface="Cambria" pitchFamily="18" charset="0"/>
              </a:rPr>
              <a:t>και τον πλούτο με το ήθος.</a:t>
            </a:r>
            <a:endParaRPr lang="el-GR" sz="18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bp.blogspot.com/-xOhUiQja_eY/UPFhJL7bzYI/AAAAAAAAAtA/vkRIbvJPN2g/s640/david1%5B1%5D.jpg"/>
          <p:cNvPicPr>
            <a:picLocks noChangeAspect="1" noChangeArrowheads="1"/>
          </p:cNvPicPr>
          <p:nvPr/>
        </p:nvPicPr>
        <p:blipFill>
          <a:blip r:embed="rId2"/>
          <a:srcRect/>
          <a:stretch>
            <a:fillRect/>
          </a:stretch>
        </p:blipFill>
        <p:spPr bwMode="auto">
          <a:xfrm>
            <a:off x="714349" y="642918"/>
            <a:ext cx="2286015" cy="3295157"/>
          </a:xfrm>
          <a:prstGeom prst="rect">
            <a:avLst/>
          </a:prstGeom>
          <a:noFill/>
        </p:spPr>
      </p:pic>
      <p:sp>
        <p:nvSpPr>
          <p:cNvPr id="5" name="4 - TextBox"/>
          <p:cNvSpPr txBox="1"/>
          <p:nvPr/>
        </p:nvSpPr>
        <p:spPr>
          <a:xfrm>
            <a:off x="3500430" y="2357430"/>
            <a:ext cx="3506794" cy="461665"/>
          </a:xfrm>
          <a:prstGeom prst="rect">
            <a:avLst/>
          </a:prstGeom>
          <a:noFill/>
        </p:spPr>
        <p:txBody>
          <a:bodyPr wrap="none" rtlCol="0">
            <a:spAutoFit/>
          </a:bodyPr>
          <a:lstStyle/>
          <a:p>
            <a:r>
              <a:rPr lang="en-US" sz="1200" dirty="0" smtClean="0">
                <a:solidFill>
                  <a:schemeClr val="accent1">
                    <a:lumMod val="75000"/>
                  </a:schemeClr>
                </a:solidFill>
                <a:latin typeface="Cambria" pitchFamily="18" charset="0"/>
              </a:rPr>
              <a:t>Νεοκλασικισμός  Έργο του David "Count Potocki</a:t>
            </a:r>
            <a:r>
              <a:rPr lang="el-GR" sz="1200" dirty="0" smtClean="0">
                <a:solidFill>
                  <a:schemeClr val="accent1">
                    <a:lumMod val="75000"/>
                  </a:schemeClr>
                </a:solidFill>
                <a:latin typeface="Cambria" pitchFamily="18" charset="0"/>
              </a:rPr>
              <a:t> </a:t>
            </a:r>
            <a:r>
              <a:rPr lang="en-US" sz="1200" dirty="0" smtClean="0">
                <a:solidFill>
                  <a:schemeClr val="accent1">
                    <a:lumMod val="75000"/>
                  </a:schemeClr>
                </a:solidFill>
                <a:latin typeface="Cambria" pitchFamily="18" charset="0"/>
              </a:rPr>
              <a:t>"</a:t>
            </a:r>
            <a:r>
              <a:rPr lang="el-GR" sz="1200" dirty="0" smtClean="0">
                <a:solidFill>
                  <a:schemeClr val="accent1">
                    <a:lumMod val="75000"/>
                  </a:schemeClr>
                </a:solidFill>
                <a:latin typeface="Cambria" pitchFamily="18" charset="0"/>
              </a:rPr>
              <a:t> </a:t>
            </a:r>
          </a:p>
          <a:p>
            <a:r>
              <a:rPr lang="en-US" sz="1200" dirty="0" smtClean="0">
                <a:solidFill>
                  <a:schemeClr val="accent1">
                    <a:lumMod val="75000"/>
                  </a:schemeClr>
                </a:solidFill>
                <a:latin typeface="Cambria" pitchFamily="18" charset="0"/>
              </a:rPr>
              <a:t> 1780-81Oil on canvas</a:t>
            </a:r>
            <a:endParaRPr lang="el-GR" sz="1200" dirty="0">
              <a:solidFill>
                <a:schemeClr val="accent1">
                  <a:lumMod val="75000"/>
                </a:schemeClr>
              </a:solidFill>
              <a:latin typeface="Cambria" pitchFamily="18" charset="0"/>
            </a:endParaRPr>
          </a:p>
        </p:txBody>
      </p:sp>
      <p:pic>
        <p:nvPicPr>
          <p:cNvPr id="22532" name="Picture 4" descr="http://2.bp.blogspot.com/-ApiFDQzaRZM/UPFhKEkFK_I/AAAAAAAAAtM/e7sMGh4dOcY/s640/david2%5B1%5D.jpg"/>
          <p:cNvPicPr>
            <a:picLocks noChangeAspect="1" noChangeArrowheads="1"/>
          </p:cNvPicPr>
          <p:nvPr/>
        </p:nvPicPr>
        <p:blipFill>
          <a:blip r:embed="rId3"/>
          <a:srcRect/>
          <a:stretch>
            <a:fillRect/>
          </a:stretch>
        </p:blipFill>
        <p:spPr bwMode="auto">
          <a:xfrm>
            <a:off x="5000628" y="3714752"/>
            <a:ext cx="3318409" cy="2571768"/>
          </a:xfrm>
          <a:prstGeom prst="rect">
            <a:avLst/>
          </a:prstGeom>
          <a:noFill/>
        </p:spPr>
      </p:pic>
      <p:sp>
        <p:nvSpPr>
          <p:cNvPr id="7" name="6 - TextBox"/>
          <p:cNvSpPr txBox="1"/>
          <p:nvPr/>
        </p:nvSpPr>
        <p:spPr>
          <a:xfrm>
            <a:off x="1071538" y="5072074"/>
            <a:ext cx="2859116" cy="461665"/>
          </a:xfrm>
          <a:prstGeom prst="rect">
            <a:avLst/>
          </a:prstGeom>
          <a:noFill/>
        </p:spPr>
        <p:txBody>
          <a:bodyPr wrap="none" rtlCol="0">
            <a:spAutoFit/>
          </a:bodyPr>
          <a:lstStyle/>
          <a:p>
            <a:r>
              <a:rPr lang="el-GR" sz="1200" dirty="0" smtClean="0">
                <a:solidFill>
                  <a:schemeClr val="accent1">
                    <a:lumMod val="75000"/>
                  </a:schemeClr>
                </a:solidFill>
                <a:latin typeface="Cambria" pitchFamily="18" charset="0"/>
              </a:rPr>
              <a:t>Νεοκλασικισμός  Έργο του </a:t>
            </a:r>
            <a:r>
              <a:rPr lang="en-US" sz="1200" dirty="0" smtClean="0">
                <a:solidFill>
                  <a:schemeClr val="accent1">
                    <a:lumMod val="75000"/>
                  </a:schemeClr>
                </a:solidFill>
                <a:latin typeface="Cambria" pitchFamily="18" charset="0"/>
              </a:rPr>
              <a:t>David</a:t>
            </a:r>
            <a:endParaRPr lang="el-GR" sz="1200" dirty="0" smtClean="0">
              <a:solidFill>
                <a:schemeClr val="accent1">
                  <a:lumMod val="75000"/>
                </a:schemeClr>
              </a:solidFill>
              <a:latin typeface="Cambria" pitchFamily="18" charset="0"/>
            </a:endParaRPr>
          </a:p>
          <a:p>
            <a:r>
              <a:rPr lang="en-US" sz="1200" dirty="0" smtClean="0">
                <a:solidFill>
                  <a:schemeClr val="accent1">
                    <a:lumMod val="75000"/>
                  </a:schemeClr>
                </a:solidFill>
                <a:latin typeface="Cambria" pitchFamily="18" charset="0"/>
              </a:rPr>
              <a:t> "Oath of the Horatii " 1784 Oil on canvas</a:t>
            </a:r>
            <a:endParaRPr lang="el-GR" sz="12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714356"/>
            <a:ext cx="3714776" cy="862009"/>
          </a:xfrm>
        </p:spPr>
        <p:txBody>
          <a:bodyPr>
            <a:normAutofit/>
          </a:bodyPr>
          <a:lstStyle/>
          <a:p>
            <a:r>
              <a:rPr lang="el-GR" sz="3600" dirty="0" smtClean="0">
                <a:latin typeface="Cambria" pitchFamily="18" charset="0"/>
              </a:rPr>
              <a:t>Ρομαντισμός</a:t>
            </a:r>
            <a:endParaRPr lang="el-GR" sz="3600" dirty="0">
              <a:latin typeface="Cambria" pitchFamily="18" charset="0"/>
            </a:endParaRPr>
          </a:p>
        </p:txBody>
      </p:sp>
      <p:sp>
        <p:nvSpPr>
          <p:cNvPr id="3" name="2 - Θέση κειμένου"/>
          <p:cNvSpPr>
            <a:spLocks noGrp="1"/>
          </p:cNvSpPr>
          <p:nvPr>
            <p:ph type="body" idx="1"/>
          </p:nvPr>
        </p:nvSpPr>
        <p:spPr>
          <a:xfrm>
            <a:off x="857224" y="1857364"/>
            <a:ext cx="7072362" cy="2571768"/>
          </a:xfrm>
        </p:spPr>
        <p:txBody>
          <a:bodyPr>
            <a:normAutofit/>
          </a:bodyPr>
          <a:lstStyle/>
          <a:p>
            <a:r>
              <a:rPr lang="el-GR" sz="1800" dirty="0" smtClean="0">
                <a:solidFill>
                  <a:schemeClr val="accent1">
                    <a:lumMod val="75000"/>
                  </a:schemeClr>
                </a:solidFill>
                <a:latin typeface="Cambria" pitchFamily="18" charset="0"/>
              </a:rPr>
              <a:t>Εμφανίζεται </a:t>
            </a:r>
            <a:r>
              <a:rPr lang="el-GR" sz="1800" dirty="0" smtClean="0">
                <a:solidFill>
                  <a:schemeClr val="accent1">
                    <a:lumMod val="75000"/>
                  </a:schemeClr>
                </a:solidFill>
                <a:latin typeface="Cambria" pitchFamily="18" charset="0"/>
              </a:rPr>
              <a:t>σχεδόν την ίδια περίοδο με τον Κλασικισμό, εκφράζει το συναίσθημα, το πάθος, το όνειρο ή και τον εφιάλτη του καλλιτέχνη αλλά με έναν ποιητικό τρόπο. </a:t>
            </a:r>
            <a:r>
              <a:rPr lang="el-GR" sz="1800" dirty="0" smtClean="0">
                <a:solidFill>
                  <a:schemeClr val="accent1">
                    <a:lumMod val="75000"/>
                  </a:schemeClr>
                </a:solidFill>
                <a:latin typeface="Cambria" pitchFamily="18" charset="0"/>
              </a:rPr>
              <a:t>Τονίζεται το </a:t>
            </a:r>
            <a:r>
              <a:rPr lang="el-GR" sz="1800" dirty="0" smtClean="0">
                <a:solidFill>
                  <a:schemeClr val="accent1">
                    <a:lumMod val="75000"/>
                  </a:schemeClr>
                </a:solidFill>
                <a:latin typeface="Cambria" pitchFamily="18" charset="0"/>
              </a:rPr>
              <a:t>συναίσθημα, </a:t>
            </a:r>
            <a:r>
              <a:rPr lang="el-GR" sz="1800" dirty="0" smtClean="0">
                <a:solidFill>
                  <a:schemeClr val="accent1">
                    <a:lumMod val="75000"/>
                  </a:schemeClr>
                </a:solidFill>
                <a:latin typeface="Cambria" pitchFamily="18" charset="0"/>
              </a:rPr>
              <a:t>η </a:t>
            </a:r>
            <a:r>
              <a:rPr lang="el-GR" sz="1800" dirty="0" smtClean="0">
                <a:solidFill>
                  <a:schemeClr val="accent1">
                    <a:lumMod val="75000"/>
                  </a:schemeClr>
                </a:solidFill>
                <a:latin typeface="Cambria" pitchFamily="18" charset="0"/>
              </a:rPr>
              <a:t>φαντασία, το </a:t>
            </a:r>
            <a:r>
              <a:rPr lang="el-GR" sz="1800" dirty="0" smtClean="0">
                <a:solidFill>
                  <a:schemeClr val="accent1">
                    <a:lumMod val="75000"/>
                  </a:schemeClr>
                </a:solidFill>
                <a:latin typeface="Cambria" pitchFamily="18" charset="0"/>
              </a:rPr>
              <a:t>υπερφυσικό και κάποιες </a:t>
            </a:r>
            <a:r>
              <a:rPr lang="el-GR" sz="1800" dirty="0" smtClean="0">
                <a:solidFill>
                  <a:schemeClr val="accent1">
                    <a:lumMod val="75000"/>
                  </a:schemeClr>
                </a:solidFill>
                <a:latin typeface="Cambria" pitchFamily="18" charset="0"/>
              </a:rPr>
              <a:t>φορές το παράλογο. «Μιλά» για ανατροπή, για τον θάνατο, για επανάσταση.</a:t>
            </a:r>
            <a:endParaRPr lang="el-GR" sz="18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4.bp.blogspot.com/-U6eOrwlcXd8/UPFjJxVA2xI/AAAAAAAAAtw/eFTn3T38siA/s640/4%5B1%5D.jpg"/>
          <p:cNvPicPr>
            <a:picLocks noChangeAspect="1" noChangeArrowheads="1"/>
          </p:cNvPicPr>
          <p:nvPr/>
        </p:nvPicPr>
        <p:blipFill>
          <a:blip r:embed="rId2"/>
          <a:srcRect/>
          <a:stretch>
            <a:fillRect/>
          </a:stretch>
        </p:blipFill>
        <p:spPr bwMode="auto">
          <a:xfrm>
            <a:off x="785786" y="785794"/>
            <a:ext cx="4000528" cy="2800369"/>
          </a:xfrm>
          <a:prstGeom prst="rect">
            <a:avLst/>
          </a:prstGeom>
          <a:noFill/>
        </p:spPr>
      </p:pic>
      <p:sp>
        <p:nvSpPr>
          <p:cNvPr id="5" name="4 - TextBox"/>
          <p:cNvSpPr txBox="1"/>
          <p:nvPr/>
        </p:nvSpPr>
        <p:spPr>
          <a:xfrm>
            <a:off x="5429256" y="2428868"/>
            <a:ext cx="2520498" cy="461665"/>
          </a:xfrm>
          <a:prstGeom prst="rect">
            <a:avLst/>
          </a:prstGeom>
          <a:noFill/>
        </p:spPr>
        <p:txBody>
          <a:bodyPr wrap="none" rtlCol="0">
            <a:spAutoFit/>
          </a:bodyPr>
          <a:lstStyle/>
          <a:p>
            <a:r>
              <a:rPr lang="en-US" sz="1200" dirty="0" smtClean="0">
                <a:solidFill>
                  <a:schemeClr val="accent1">
                    <a:lumMod val="75000"/>
                  </a:schemeClr>
                </a:solidFill>
                <a:latin typeface="Cambria" pitchFamily="18" charset="0"/>
              </a:rPr>
              <a:t>ΡΟΜΑΝΤΙΣΜΟΣ </a:t>
            </a:r>
            <a:r>
              <a:rPr lang="el-GR" sz="1200" dirty="0" smtClean="0">
                <a:solidFill>
                  <a:schemeClr val="accent1">
                    <a:lumMod val="75000"/>
                  </a:schemeClr>
                </a:solidFill>
                <a:latin typeface="Cambria" pitchFamily="18" charset="0"/>
              </a:rPr>
              <a:t> </a:t>
            </a:r>
            <a:r>
              <a:rPr lang="en-US" sz="1200" dirty="0" smtClean="0">
                <a:solidFill>
                  <a:schemeClr val="accent1">
                    <a:lumMod val="75000"/>
                  </a:schemeClr>
                </a:solidFill>
                <a:latin typeface="Cambria" pitchFamily="18" charset="0"/>
              </a:rPr>
              <a:t>J.M.W.Turner  </a:t>
            </a:r>
            <a:endParaRPr lang="el-GR" sz="1200" dirty="0" smtClean="0">
              <a:solidFill>
                <a:schemeClr val="accent1">
                  <a:lumMod val="75000"/>
                </a:schemeClr>
              </a:solidFill>
              <a:latin typeface="Cambria" pitchFamily="18" charset="0"/>
            </a:endParaRPr>
          </a:p>
          <a:p>
            <a:r>
              <a:rPr lang="en-US" sz="1200" dirty="0" smtClean="0">
                <a:solidFill>
                  <a:schemeClr val="accent1">
                    <a:lumMod val="75000"/>
                  </a:schemeClr>
                </a:solidFill>
                <a:latin typeface="Cambria" pitchFamily="18" charset="0"/>
              </a:rPr>
              <a:t>"The Shipwreck"1805Oil on canvas </a:t>
            </a:r>
            <a:endParaRPr lang="el-GR" sz="1200" dirty="0">
              <a:solidFill>
                <a:schemeClr val="accent1">
                  <a:lumMod val="75000"/>
                </a:schemeClr>
              </a:solidFill>
              <a:latin typeface="Cambria" pitchFamily="18" charset="0"/>
            </a:endParaRPr>
          </a:p>
        </p:txBody>
      </p:sp>
      <p:pic>
        <p:nvPicPr>
          <p:cNvPr id="24580" name="Picture 4" descr="http://4.bp.blogspot.com/-ljV1sTkjYBo/UPFkfiyWIDI/AAAAAAAAAuA/ixue6GAmXcY/s640/6%5B1%5D.jpg"/>
          <p:cNvPicPr>
            <a:picLocks noChangeAspect="1" noChangeArrowheads="1"/>
          </p:cNvPicPr>
          <p:nvPr/>
        </p:nvPicPr>
        <p:blipFill>
          <a:blip r:embed="rId3"/>
          <a:srcRect/>
          <a:stretch>
            <a:fillRect/>
          </a:stretch>
        </p:blipFill>
        <p:spPr bwMode="auto">
          <a:xfrm>
            <a:off x="5143504" y="3643314"/>
            <a:ext cx="3264405" cy="2815550"/>
          </a:xfrm>
          <a:prstGeom prst="rect">
            <a:avLst/>
          </a:prstGeom>
          <a:noFill/>
        </p:spPr>
      </p:pic>
      <p:sp>
        <p:nvSpPr>
          <p:cNvPr id="7" name="6 - TextBox"/>
          <p:cNvSpPr txBox="1"/>
          <p:nvPr/>
        </p:nvSpPr>
        <p:spPr>
          <a:xfrm>
            <a:off x="785786" y="4643446"/>
            <a:ext cx="2071016" cy="646331"/>
          </a:xfrm>
          <a:prstGeom prst="rect">
            <a:avLst/>
          </a:prstGeom>
          <a:noFill/>
        </p:spPr>
        <p:txBody>
          <a:bodyPr wrap="none" rtlCol="0">
            <a:spAutoFit/>
          </a:bodyPr>
          <a:lstStyle/>
          <a:p>
            <a:r>
              <a:rPr lang="en-US" sz="1200" dirty="0" smtClean="0">
                <a:solidFill>
                  <a:schemeClr val="accent1">
                    <a:lumMod val="75000"/>
                  </a:schemeClr>
                </a:solidFill>
                <a:latin typeface="Cambria" pitchFamily="18" charset="0"/>
              </a:rPr>
              <a:t>Ρομαντισμός  Srubbs</a:t>
            </a:r>
            <a:endParaRPr lang="el-GR" sz="1200" dirty="0" smtClean="0">
              <a:solidFill>
                <a:schemeClr val="accent1">
                  <a:lumMod val="75000"/>
                </a:schemeClr>
              </a:solidFill>
              <a:latin typeface="Cambria" pitchFamily="18" charset="0"/>
            </a:endParaRPr>
          </a:p>
          <a:p>
            <a:r>
              <a:rPr lang="en-US" sz="1200" dirty="0" smtClean="0">
                <a:solidFill>
                  <a:schemeClr val="accent1">
                    <a:lumMod val="75000"/>
                  </a:schemeClr>
                </a:solidFill>
                <a:latin typeface="Cambria" pitchFamily="18" charset="0"/>
              </a:rPr>
              <a:t> "Horse Attacked by a Lion"   </a:t>
            </a:r>
            <a:endParaRPr lang="el-GR" sz="1200" dirty="0" smtClean="0">
              <a:solidFill>
                <a:schemeClr val="accent1">
                  <a:lumMod val="75000"/>
                </a:schemeClr>
              </a:solidFill>
              <a:latin typeface="Cambria" pitchFamily="18" charset="0"/>
            </a:endParaRPr>
          </a:p>
          <a:p>
            <a:r>
              <a:rPr lang="en-US" sz="1200" dirty="0" smtClean="0">
                <a:solidFill>
                  <a:schemeClr val="accent1">
                    <a:lumMod val="75000"/>
                  </a:schemeClr>
                </a:solidFill>
                <a:latin typeface="Cambria" pitchFamily="18" charset="0"/>
              </a:rPr>
              <a:t>1762-65  Oil on canvas</a:t>
            </a:r>
            <a:endParaRPr lang="el-GR" sz="12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785794"/>
            <a:ext cx="4028576" cy="884804"/>
          </a:xfrm>
        </p:spPr>
        <p:txBody>
          <a:bodyPr>
            <a:normAutofit/>
          </a:bodyPr>
          <a:lstStyle/>
          <a:p>
            <a:r>
              <a:rPr lang="el-GR" sz="3600" dirty="0" smtClean="0">
                <a:latin typeface="Cambria" pitchFamily="18" charset="0"/>
              </a:rPr>
              <a:t>Βιβλιογραφία</a:t>
            </a:r>
            <a:endParaRPr lang="el-GR" sz="3600" dirty="0">
              <a:latin typeface="Cambria" pitchFamily="18" charset="0"/>
            </a:endParaRPr>
          </a:p>
        </p:txBody>
      </p:sp>
      <p:sp>
        <p:nvSpPr>
          <p:cNvPr id="3" name="2 - Θέση περιεχομένου"/>
          <p:cNvSpPr>
            <a:spLocks noGrp="1"/>
          </p:cNvSpPr>
          <p:nvPr>
            <p:ph idx="1"/>
          </p:nvPr>
        </p:nvSpPr>
        <p:spPr>
          <a:xfrm>
            <a:off x="642910" y="2000240"/>
            <a:ext cx="6777317" cy="3508977"/>
          </a:xfrm>
        </p:spPr>
        <p:txBody>
          <a:bodyPr>
            <a:normAutofit/>
          </a:bodyPr>
          <a:lstStyle/>
          <a:p>
            <a:r>
              <a:rPr lang="en-US" sz="1800" dirty="0" smtClean="0">
                <a:latin typeface="Cambria" pitchFamily="18" charset="0"/>
              </a:rPr>
              <a:t>http://texni-zoi.blogspot.gr/2013/01/14-18.html</a:t>
            </a:r>
            <a:endParaRPr lang="el-GR" sz="1800" dirty="0">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642918"/>
            <a:ext cx="3099882" cy="741928"/>
          </a:xfrm>
        </p:spPr>
        <p:txBody>
          <a:bodyPr>
            <a:normAutofit/>
          </a:bodyPr>
          <a:lstStyle/>
          <a:p>
            <a:r>
              <a:rPr lang="el-GR" sz="3600" dirty="0" smtClean="0">
                <a:latin typeface="Cambria" pitchFamily="18" charset="0"/>
              </a:rPr>
              <a:t>Αναγέννηση</a:t>
            </a:r>
            <a:endParaRPr lang="el-GR" sz="3600" dirty="0">
              <a:latin typeface="Cambria" pitchFamily="18" charset="0"/>
            </a:endParaRPr>
          </a:p>
        </p:txBody>
      </p:sp>
      <p:sp>
        <p:nvSpPr>
          <p:cNvPr id="3" name="2 - Θέση περιεχομένου"/>
          <p:cNvSpPr>
            <a:spLocks noGrp="1"/>
          </p:cNvSpPr>
          <p:nvPr>
            <p:ph idx="1"/>
          </p:nvPr>
        </p:nvSpPr>
        <p:spPr>
          <a:xfrm>
            <a:off x="642910" y="1785926"/>
            <a:ext cx="7786742" cy="3962868"/>
          </a:xfrm>
        </p:spPr>
        <p:txBody>
          <a:bodyPr>
            <a:normAutofit/>
          </a:bodyPr>
          <a:lstStyle/>
          <a:p>
            <a:pPr algn="just">
              <a:buNone/>
            </a:pPr>
            <a:r>
              <a:rPr lang="el-GR" sz="1800" dirty="0" smtClean="0">
                <a:latin typeface="Cambria" pitchFamily="18" charset="0"/>
              </a:rPr>
              <a:t>     Η </a:t>
            </a:r>
            <a:r>
              <a:rPr lang="el-GR" sz="1800" b="1" dirty="0" smtClean="0">
                <a:latin typeface="Cambria" pitchFamily="18" charset="0"/>
              </a:rPr>
              <a:t>Αναγέννηση </a:t>
            </a:r>
            <a:r>
              <a:rPr lang="el-GR" sz="1800" dirty="0" smtClean="0">
                <a:latin typeface="Cambria" pitchFamily="18" charset="0"/>
              </a:rPr>
              <a:t>ξεκίνησε στην </a:t>
            </a:r>
            <a:r>
              <a:rPr lang="el-GR" sz="1800" dirty="0" smtClean="0">
                <a:latin typeface="Cambria" pitchFamily="18" charset="0"/>
              </a:rPr>
              <a:t>Ιταλία και την Φλάνδρα από τον 14</a:t>
            </a:r>
            <a:r>
              <a:rPr lang="el-GR" sz="1800" baseline="30000" dirty="0" smtClean="0">
                <a:latin typeface="Cambria" pitchFamily="18" charset="0"/>
              </a:rPr>
              <a:t>ο</a:t>
            </a:r>
            <a:r>
              <a:rPr lang="el-GR" sz="1800" dirty="0" smtClean="0">
                <a:latin typeface="Cambria" pitchFamily="18" charset="0"/>
              </a:rPr>
              <a:t> </a:t>
            </a:r>
            <a:r>
              <a:rPr lang="el-GR" sz="1800" dirty="0" smtClean="0">
                <a:latin typeface="Cambria" pitchFamily="18" charset="0"/>
              </a:rPr>
              <a:t>αιώνα μέχρι </a:t>
            </a:r>
            <a:r>
              <a:rPr lang="el-GR" sz="1800" dirty="0" smtClean="0">
                <a:latin typeface="Cambria" pitchFamily="18" charset="0"/>
              </a:rPr>
              <a:t>το 1520  που ήταν στο απόγειο της</a:t>
            </a:r>
            <a:r>
              <a:rPr lang="el-GR" sz="1800" dirty="0" smtClean="0">
                <a:latin typeface="Cambria" pitchFamily="18" charset="0"/>
              </a:rPr>
              <a:t>.</a:t>
            </a:r>
          </a:p>
          <a:p>
            <a:pPr>
              <a:lnSpc>
                <a:spcPct val="200000"/>
              </a:lnSpc>
              <a:buNone/>
            </a:pPr>
            <a:r>
              <a:rPr lang="el-GR" sz="1800" dirty="0" smtClean="0">
                <a:latin typeface="Cambria" pitchFamily="18" charset="0"/>
              </a:rPr>
              <a:t>      Χαρακτηριστικά </a:t>
            </a:r>
            <a:r>
              <a:rPr lang="el-GR" sz="1800" dirty="0" smtClean="0">
                <a:latin typeface="Cambria" pitchFamily="18" charset="0"/>
              </a:rPr>
              <a:t>της είναι:</a:t>
            </a:r>
            <a:endParaRPr lang="el-GR" sz="1800" dirty="0" smtClean="0">
              <a:latin typeface="Cambria" pitchFamily="18" charset="0"/>
            </a:endParaRPr>
          </a:p>
          <a:p>
            <a:pPr>
              <a:buFont typeface="Wingdings" pitchFamily="2" charset="2"/>
              <a:buChar char="Ø"/>
            </a:pPr>
            <a:r>
              <a:rPr lang="el-GR" sz="1800" dirty="0" smtClean="0">
                <a:latin typeface="Cambria" pitchFamily="18" charset="0"/>
              </a:rPr>
              <a:t>Η </a:t>
            </a:r>
            <a:r>
              <a:rPr lang="el-GR" sz="1800" dirty="0" smtClean="0">
                <a:latin typeface="Cambria" pitchFamily="18" charset="0"/>
              </a:rPr>
              <a:t>κυριαρχία του θέματος και όχι της </a:t>
            </a:r>
            <a:r>
              <a:rPr lang="el-GR" sz="1800" dirty="0" smtClean="0">
                <a:latin typeface="Cambria" pitchFamily="18" charset="0"/>
              </a:rPr>
              <a:t>μορφής</a:t>
            </a:r>
          </a:p>
          <a:p>
            <a:pPr>
              <a:buFont typeface="Wingdings" pitchFamily="2" charset="2"/>
              <a:buChar char="Ø"/>
            </a:pPr>
            <a:r>
              <a:rPr lang="el-GR" sz="1800" dirty="0" smtClean="0">
                <a:latin typeface="Cambria" pitchFamily="18" charset="0"/>
              </a:rPr>
              <a:t>Το μέτρο</a:t>
            </a:r>
          </a:p>
          <a:p>
            <a:pPr>
              <a:buFont typeface="Wingdings" pitchFamily="2" charset="2"/>
              <a:buChar char="Ø"/>
            </a:pPr>
            <a:r>
              <a:rPr lang="el-GR" sz="1800" dirty="0" smtClean="0">
                <a:latin typeface="Cambria" pitchFamily="18" charset="0"/>
              </a:rPr>
              <a:t>Η αρμονία </a:t>
            </a:r>
          </a:p>
          <a:p>
            <a:pPr>
              <a:buFont typeface="Wingdings" pitchFamily="2" charset="2"/>
              <a:buChar char="Ø"/>
            </a:pPr>
            <a:r>
              <a:rPr lang="el-GR" sz="1800" dirty="0" smtClean="0">
                <a:latin typeface="Cambria" pitchFamily="18" charset="0"/>
              </a:rPr>
              <a:t>Η </a:t>
            </a:r>
            <a:r>
              <a:rPr lang="el-GR" sz="1800" dirty="0" smtClean="0">
                <a:latin typeface="Cambria" pitchFamily="18" charset="0"/>
              </a:rPr>
              <a:t>ισορροπία </a:t>
            </a:r>
            <a:endParaRPr lang="el-GR" sz="1800" dirty="0" smtClean="0">
              <a:latin typeface="Cambria" pitchFamily="18" charset="0"/>
            </a:endParaRPr>
          </a:p>
          <a:p>
            <a:pPr>
              <a:buFont typeface="Wingdings" pitchFamily="2" charset="2"/>
              <a:buChar char="Ø"/>
            </a:pPr>
            <a:r>
              <a:rPr lang="el-GR" sz="1800" dirty="0" smtClean="0">
                <a:latin typeface="Cambria" pitchFamily="18" charset="0"/>
              </a:rPr>
              <a:t>Η </a:t>
            </a:r>
            <a:r>
              <a:rPr lang="el-GR" sz="1800" dirty="0" smtClean="0">
                <a:latin typeface="Cambria" pitchFamily="18" charset="0"/>
              </a:rPr>
              <a:t>ενότητα του όλου</a:t>
            </a:r>
            <a:endParaRPr lang="el-GR" sz="1800" dirty="0">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qY0LuAncdiM/UPFUnR_fzbI/AAAAAAAAAqQ/pRlvzavQtRA/s640/contentsegment_14899366w1000_h0_r0_p0_s1_v1jpg%5B1%5D.jpg"/>
          <p:cNvPicPr>
            <a:picLocks noChangeAspect="1" noChangeArrowheads="1"/>
          </p:cNvPicPr>
          <p:nvPr/>
        </p:nvPicPr>
        <p:blipFill>
          <a:blip r:embed="rId2"/>
          <a:srcRect/>
          <a:stretch>
            <a:fillRect/>
          </a:stretch>
        </p:blipFill>
        <p:spPr bwMode="auto">
          <a:xfrm>
            <a:off x="785786" y="571480"/>
            <a:ext cx="3286148" cy="3696195"/>
          </a:xfrm>
          <a:prstGeom prst="rect">
            <a:avLst/>
          </a:prstGeom>
          <a:noFill/>
        </p:spPr>
      </p:pic>
      <p:pic>
        <p:nvPicPr>
          <p:cNvPr id="1028" name="Picture 4" descr="http://3.bp.blogspot.com/-PmTmswah9tM/UPFWXb741RI/AAAAAAAAAq0/2yjYN2mqIuY/s640/Mona_Lisa,_by_Leonardo_da_Vinci,_from_C2RMF_retouched%5B1%5D.jpg"/>
          <p:cNvPicPr>
            <a:picLocks noChangeAspect="1" noChangeArrowheads="1"/>
          </p:cNvPicPr>
          <p:nvPr/>
        </p:nvPicPr>
        <p:blipFill>
          <a:blip r:embed="rId3"/>
          <a:srcRect/>
          <a:stretch>
            <a:fillRect/>
          </a:stretch>
        </p:blipFill>
        <p:spPr bwMode="auto">
          <a:xfrm>
            <a:off x="5357818" y="1857364"/>
            <a:ext cx="2627579" cy="3929090"/>
          </a:xfrm>
          <a:prstGeom prst="rect">
            <a:avLst/>
          </a:prstGeom>
          <a:noFill/>
        </p:spPr>
      </p:pic>
      <p:sp>
        <p:nvSpPr>
          <p:cNvPr id="6" name="5 - TextBox"/>
          <p:cNvSpPr txBox="1"/>
          <p:nvPr/>
        </p:nvSpPr>
        <p:spPr>
          <a:xfrm>
            <a:off x="642910" y="4429132"/>
            <a:ext cx="3929090" cy="461665"/>
          </a:xfrm>
          <a:prstGeom prst="rect">
            <a:avLst/>
          </a:prstGeom>
          <a:noFill/>
        </p:spPr>
        <p:txBody>
          <a:bodyPr wrap="square" rtlCol="0">
            <a:spAutoFit/>
          </a:bodyPr>
          <a:lstStyle/>
          <a:p>
            <a:r>
              <a:rPr lang="el-GR" sz="1200" dirty="0" smtClean="0">
                <a:solidFill>
                  <a:schemeClr val="accent1">
                    <a:lumMod val="75000"/>
                  </a:schemeClr>
                </a:solidFill>
                <a:latin typeface="Cambria" pitchFamily="18" charset="0"/>
              </a:rPr>
              <a:t>Αναγεννησιακός πίνακας του Τζιάκοπο Ντιντορέτο με τίτλο  «Απόλλωνας και Μούσες" γύρω στο 1560</a:t>
            </a:r>
            <a:endParaRPr lang="el-GR" sz="1200" dirty="0">
              <a:solidFill>
                <a:schemeClr val="accent1">
                  <a:lumMod val="75000"/>
                </a:schemeClr>
              </a:solidFill>
              <a:latin typeface="Cambria" pitchFamily="18" charset="0"/>
            </a:endParaRPr>
          </a:p>
        </p:txBody>
      </p:sp>
      <p:sp>
        <p:nvSpPr>
          <p:cNvPr id="7" name="6 - TextBox"/>
          <p:cNvSpPr txBox="1"/>
          <p:nvPr/>
        </p:nvSpPr>
        <p:spPr>
          <a:xfrm>
            <a:off x="5214942" y="5929330"/>
            <a:ext cx="2995820" cy="461665"/>
          </a:xfrm>
          <a:prstGeom prst="rect">
            <a:avLst/>
          </a:prstGeom>
          <a:noFill/>
        </p:spPr>
        <p:txBody>
          <a:bodyPr wrap="none" rtlCol="0">
            <a:spAutoFit/>
          </a:bodyPr>
          <a:lstStyle/>
          <a:p>
            <a:r>
              <a:rPr lang="el-GR" sz="1200" dirty="0" smtClean="0">
                <a:solidFill>
                  <a:schemeClr val="accent1">
                    <a:lumMod val="75000"/>
                  </a:schemeClr>
                </a:solidFill>
                <a:latin typeface="Cambria" pitchFamily="18" charset="0"/>
              </a:rPr>
              <a:t>Αναγεννησιακός πίνακας "Μόνα Λίζα" του </a:t>
            </a:r>
          </a:p>
          <a:p>
            <a:r>
              <a:rPr lang="el-GR" sz="1200" dirty="0" smtClean="0">
                <a:solidFill>
                  <a:schemeClr val="accent1">
                    <a:lumMod val="75000"/>
                  </a:schemeClr>
                </a:solidFill>
                <a:latin typeface="Cambria" pitchFamily="18" charset="0"/>
              </a:rPr>
              <a:t>Λεονάρντο Ντα Βίντσι</a:t>
            </a:r>
            <a:endParaRPr lang="el-GR" sz="12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714356"/>
            <a:ext cx="2814130" cy="599052"/>
          </a:xfrm>
        </p:spPr>
        <p:txBody>
          <a:bodyPr>
            <a:noAutofit/>
          </a:bodyPr>
          <a:lstStyle/>
          <a:p>
            <a:r>
              <a:rPr lang="el-GR" sz="3600" dirty="0" smtClean="0">
                <a:latin typeface="Cambria" pitchFamily="18" charset="0"/>
              </a:rPr>
              <a:t>Μανιερισμός</a:t>
            </a:r>
            <a:endParaRPr lang="el-GR" sz="3600" dirty="0">
              <a:latin typeface="Cambria" pitchFamily="18" charset="0"/>
            </a:endParaRPr>
          </a:p>
        </p:txBody>
      </p:sp>
      <p:sp>
        <p:nvSpPr>
          <p:cNvPr id="3" name="2 - Θέση περιεχομένου"/>
          <p:cNvSpPr>
            <a:spLocks noGrp="1"/>
          </p:cNvSpPr>
          <p:nvPr>
            <p:ph idx="1"/>
          </p:nvPr>
        </p:nvSpPr>
        <p:spPr>
          <a:xfrm>
            <a:off x="642910" y="1643050"/>
            <a:ext cx="7929618" cy="4572032"/>
          </a:xfrm>
        </p:spPr>
        <p:txBody>
          <a:bodyPr>
            <a:normAutofit/>
          </a:bodyPr>
          <a:lstStyle/>
          <a:p>
            <a:pPr algn="just">
              <a:buNone/>
            </a:pPr>
            <a:r>
              <a:rPr lang="el-GR" sz="1800" dirty="0" smtClean="0">
                <a:latin typeface="Cambria" pitchFamily="18" charset="0"/>
              </a:rPr>
              <a:t>     </a:t>
            </a:r>
            <a:r>
              <a:rPr lang="el-GR" sz="1800" dirty="0" smtClean="0">
                <a:solidFill>
                  <a:schemeClr val="accent1">
                    <a:lumMod val="75000"/>
                  </a:schemeClr>
                </a:solidFill>
                <a:latin typeface="Cambria" pitchFamily="18" charset="0"/>
              </a:rPr>
              <a:t>Ο </a:t>
            </a:r>
            <a:r>
              <a:rPr lang="el-GR" sz="1800" dirty="0" smtClean="0">
                <a:solidFill>
                  <a:schemeClr val="accent1">
                    <a:lumMod val="75000"/>
                  </a:schemeClr>
                </a:solidFill>
                <a:latin typeface="Cambria" pitchFamily="18" charset="0"/>
              </a:rPr>
              <a:t>όρος </a:t>
            </a:r>
            <a:r>
              <a:rPr lang="el-GR" sz="1800" i="1" dirty="0" smtClean="0">
                <a:solidFill>
                  <a:schemeClr val="accent1">
                    <a:lumMod val="75000"/>
                  </a:schemeClr>
                </a:solidFill>
                <a:latin typeface="Cambria" pitchFamily="18" charset="0"/>
              </a:rPr>
              <a:t>μανιέρα</a:t>
            </a:r>
            <a:r>
              <a:rPr lang="el-GR" sz="1800" dirty="0" smtClean="0">
                <a:solidFill>
                  <a:schemeClr val="accent1">
                    <a:lumMod val="75000"/>
                  </a:schemeClr>
                </a:solidFill>
                <a:latin typeface="Cambria" pitchFamily="18" charset="0"/>
              </a:rPr>
              <a:t> προέρχεται από το λατινικό </a:t>
            </a:r>
            <a:r>
              <a:rPr lang="el-GR" sz="1800" i="1" dirty="0" smtClean="0">
                <a:solidFill>
                  <a:schemeClr val="accent1">
                    <a:lumMod val="75000"/>
                  </a:schemeClr>
                </a:solidFill>
                <a:latin typeface="Cambria" pitchFamily="18" charset="0"/>
              </a:rPr>
              <a:t>manierus</a:t>
            </a:r>
            <a:r>
              <a:rPr lang="el-GR" sz="1800" dirty="0" smtClean="0">
                <a:solidFill>
                  <a:schemeClr val="accent1">
                    <a:lumMod val="75000"/>
                  </a:schemeClr>
                </a:solidFill>
                <a:latin typeface="Cambria" pitchFamily="18" charset="0"/>
              </a:rPr>
              <a:t> (</a:t>
            </a:r>
            <a:r>
              <a:rPr lang="el-GR" sz="1800" i="1" dirty="0" smtClean="0">
                <a:solidFill>
                  <a:schemeClr val="accent1">
                    <a:lumMod val="75000"/>
                  </a:schemeClr>
                </a:solidFill>
                <a:latin typeface="Cambria" pitchFamily="18" charset="0"/>
              </a:rPr>
              <a:t>=τρόπος</a:t>
            </a:r>
            <a:r>
              <a:rPr lang="el-GR" sz="1800" dirty="0" smtClean="0">
                <a:solidFill>
                  <a:schemeClr val="accent1">
                    <a:lumMod val="75000"/>
                  </a:schemeClr>
                </a:solidFill>
                <a:latin typeface="Cambria" pitchFamily="18" charset="0"/>
              </a:rPr>
              <a:t>) και η χρήση του επικράτησε κατά την περίοδο του </a:t>
            </a:r>
            <a:r>
              <a:rPr lang="el-GR" sz="1800" dirty="0" smtClean="0">
                <a:solidFill>
                  <a:schemeClr val="accent1">
                    <a:lumMod val="75000"/>
                  </a:schemeClr>
                </a:solidFill>
                <a:latin typeface="Cambria" pitchFamily="18" charset="0"/>
              </a:rPr>
              <a:t>Α’ </a:t>
            </a:r>
            <a:r>
              <a:rPr lang="el-GR" sz="1800" dirty="0" smtClean="0">
                <a:solidFill>
                  <a:schemeClr val="accent1">
                    <a:lumMod val="75000"/>
                  </a:schemeClr>
                </a:solidFill>
                <a:latin typeface="Cambria" pitchFamily="18" charset="0"/>
              </a:rPr>
              <a:t>Παγκόσμιου  </a:t>
            </a:r>
            <a:r>
              <a:rPr lang="el-GR" sz="1800" dirty="0" smtClean="0">
                <a:solidFill>
                  <a:schemeClr val="accent1">
                    <a:lumMod val="75000"/>
                  </a:schemeClr>
                </a:solidFill>
                <a:latin typeface="Cambria" pitchFamily="18" charset="0"/>
              </a:rPr>
              <a:t>πολέμου. </a:t>
            </a:r>
            <a:r>
              <a:rPr lang="el-GR" sz="1800" dirty="0" smtClean="0">
                <a:solidFill>
                  <a:schemeClr val="accent1">
                    <a:lumMod val="75000"/>
                  </a:schemeClr>
                </a:solidFill>
                <a:latin typeface="Cambria" pitchFamily="18" charset="0"/>
              </a:rPr>
              <a:t>Η ύπαρξη του είναι μια αντίδραση στην </a:t>
            </a:r>
            <a:r>
              <a:rPr lang="el-GR" sz="1800" dirty="0" smtClean="0">
                <a:solidFill>
                  <a:schemeClr val="accent1">
                    <a:lumMod val="75000"/>
                  </a:schemeClr>
                </a:solidFill>
                <a:latin typeface="Cambria" pitchFamily="18" charset="0"/>
              </a:rPr>
              <a:t>Αναγέννηση.</a:t>
            </a:r>
          </a:p>
          <a:p>
            <a:pPr>
              <a:lnSpc>
                <a:spcPct val="200000"/>
              </a:lnSpc>
              <a:buNone/>
            </a:pPr>
            <a:r>
              <a:rPr lang="el-GR" sz="1800" dirty="0" smtClean="0">
                <a:solidFill>
                  <a:schemeClr val="accent1">
                    <a:lumMod val="75000"/>
                  </a:schemeClr>
                </a:solidFill>
                <a:latin typeface="Cambria" pitchFamily="18" charset="0"/>
              </a:rPr>
              <a:t>     Χαρακτηριστικά:</a:t>
            </a:r>
          </a:p>
          <a:p>
            <a:pPr>
              <a:lnSpc>
                <a:spcPct val="110000"/>
              </a:lnSpc>
              <a:buFont typeface="Wingdings" pitchFamily="2" charset="2"/>
              <a:buChar char="Ø"/>
            </a:pPr>
            <a:r>
              <a:rPr lang="el-GR" sz="1800" dirty="0" smtClean="0">
                <a:solidFill>
                  <a:schemeClr val="accent1">
                    <a:lumMod val="75000"/>
                  </a:schemeClr>
                </a:solidFill>
                <a:latin typeface="Cambria" pitchFamily="18" charset="0"/>
              </a:rPr>
              <a:t>Η κυριαρχία της μορφής </a:t>
            </a:r>
          </a:p>
          <a:p>
            <a:pPr>
              <a:lnSpc>
                <a:spcPct val="110000"/>
              </a:lnSpc>
              <a:buFont typeface="Wingdings" pitchFamily="2" charset="2"/>
              <a:buChar char="Ø"/>
            </a:pPr>
            <a:r>
              <a:rPr lang="el-GR" sz="1800" dirty="0" smtClean="0">
                <a:solidFill>
                  <a:schemeClr val="accent1">
                    <a:lumMod val="75000"/>
                  </a:schemeClr>
                </a:solidFill>
                <a:latin typeface="Cambria" pitchFamily="18" charset="0"/>
              </a:rPr>
              <a:t>Η ύπαρξη δυσαρμονίας, ανισορροπίας </a:t>
            </a:r>
            <a:r>
              <a:rPr lang="el-GR" sz="1800" dirty="0" smtClean="0">
                <a:solidFill>
                  <a:schemeClr val="accent1">
                    <a:lumMod val="75000"/>
                  </a:schemeClr>
                </a:solidFill>
                <a:latin typeface="Cambria" pitchFamily="18" charset="0"/>
              </a:rPr>
              <a:t>και </a:t>
            </a:r>
            <a:r>
              <a:rPr lang="el-GR" sz="1800" dirty="0" smtClean="0">
                <a:solidFill>
                  <a:schemeClr val="accent1">
                    <a:lumMod val="75000"/>
                  </a:schemeClr>
                </a:solidFill>
                <a:latin typeface="Cambria" pitchFamily="18" charset="0"/>
              </a:rPr>
              <a:t>διάσπασης </a:t>
            </a:r>
            <a:r>
              <a:rPr lang="el-GR" sz="1800" dirty="0" smtClean="0">
                <a:solidFill>
                  <a:schemeClr val="accent1">
                    <a:lumMod val="75000"/>
                  </a:schemeClr>
                </a:solidFill>
                <a:latin typeface="Cambria" pitchFamily="18" charset="0"/>
              </a:rPr>
              <a:t>του </a:t>
            </a:r>
            <a:r>
              <a:rPr lang="el-GR" sz="1800" dirty="0" smtClean="0">
                <a:solidFill>
                  <a:schemeClr val="accent1">
                    <a:lumMod val="75000"/>
                  </a:schemeClr>
                </a:solidFill>
                <a:latin typeface="Cambria" pitchFamily="18" charset="0"/>
              </a:rPr>
              <a:t>όλου</a:t>
            </a:r>
          </a:p>
          <a:p>
            <a:pPr>
              <a:lnSpc>
                <a:spcPct val="110000"/>
              </a:lnSpc>
              <a:buFont typeface="Wingdings" pitchFamily="2" charset="2"/>
              <a:buChar char="Ø"/>
            </a:pPr>
            <a:r>
              <a:rPr lang="el-GR" sz="1800" dirty="0" smtClean="0">
                <a:solidFill>
                  <a:schemeClr val="accent1">
                    <a:lumMod val="75000"/>
                  </a:schemeClr>
                </a:solidFill>
                <a:latin typeface="Cambria" pitchFamily="18" charset="0"/>
              </a:rPr>
              <a:t>Η έμφαση δίνεται  </a:t>
            </a:r>
            <a:r>
              <a:rPr lang="el-GR" sz="1800" dirty="0" smtClean="0">
                <a:solidFill>
                  <a:schemeClr val="accent1">
                    <a:lumMod val="75000"/>
                  </a:schemeClr>
                </a:solidFill>
                <a:latin typeface="Cambria" pitchFamily="18" charset="0"/>
              </a:rPr>
              <a:t>σε μέρος του </a:t>
            </a:r>
            <a:r>
              <a:rPr lang="el-GR" sz="1800" dirty="0" smtClean="0">
                <a:solidFill>
                  <a:schemeClr val="accent1">
                    <a:lumMod val="75000"/>
                  </a:schemeClr>
                </a:solidFill>
                <a:latin typeface="Cambria" pitchFamily="18" charset="0"/>
              </a:rPr>
              <a:t>έργου</a:t>
            </a:r>
          </a:p>
          <a:p>
            <a:pPr>
              <a:lnSpc>
                <a:spcPct val="110000"/>
              </a:lnSpc>
              <a:buFont typeface="Wingdings" pitchFamily="2" charset="2"/>
              <a:buChar char="Ø"/>
            </a:pPr>
            <a:r>
              <a:rPr lang="el-GR" sz="1800" dirty="0" smtClean="0">
                <a:solidFill>
                  <a:schemeClr val="accent1">
                    <a:lumMod val="75000"/>
                  </a:schemeClr>
                </a:solidFill>
                <a:latin typeface="Cambria" pitchFamily="18" charset="0"/>
              </a:rPr>
              <a:t>Τα </a:t>
            </a:r>
            <a:r>
              <a:rPr lang="el-GR" sz="1800" dirty="0" smtClean="0">
                <a:solidFill>
                  <a:schemeClr val="accent1">
                    <a:lumMod val="75000"/>
                  </a:schemeClr>
                </a:solidFill>
                <a:latin typeface="Cambria" pitchFamily="18" charset="0"/>
              </a:rPr>
              <a:t>χρώματα είναι παγωμένα και </a:t>
            </a:r>
            <a:r>
              <a:rPr lang="el-GR" sz="1800" dirty="0" smtClean="0">
                <a:solidFill>
                  <a:schemeClr val="accent1">
                    <a:lumMod val="75000"/>
                  </a:schemeClr>
                </a:solidFill>
                <a:latin typeface="Cambria" pitchFamily="18" charset="0"/>
              </a:rPr>
              <a:t>δυνατά</a:t>
            </a:r>
          </a:p>
          <a:p>
            <a:pPr>
              <a:lnSpc>
                <a:spcPct val="110000"/>
              </a:lnSpc>
              <a:buFont typeface="Wingdings" pitchFamily="2" charset="2"/>
              <a:buChar char="Ø"/>
            </a:pPr>
            <a:r>
              <a:rPr lang="el-GR" sz="1800" dirty="0" smtClean="0">
                <a:solidFill>
                  <a:schemeClr val="accent1">
                    <a:lumMod val="75000"/>
                  </a:schemeClr>
                </a:solidFill>
                <a:latin typeface="Cambria" pitchFamily="18" charset="0"/>
              </a:rPr>
              <a:t>Η ύπαρξη πολλών ειδών προοπτικής </a:t>
            </a:r>
            <a:endParaRPr lang="el-GR" sz="18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2.bp.blogspot.com/-4lvK86Zg9cw/UPFX0qNxsVI/AAAAAAAAArM/NXETqMfnVyY/s640/756px-El_Greco_042%5B1%5D.jpg"/>
          <p:cNvPicPr>
            <a:picLocks noChangeAspect="1" noChangeArrowheads="1"/>
          </p:cNvPicPr>
          <p:nvPr/>
        </p:nvPicPr>
        <p:blipFill>
          <a:blip r:embed="rId2"/>
          <a:srcRect/>
          <a:stretch>
            <a:fillRect/>
          </a:stretch>
        </p:blipFill>
        <p:spPr bwMode="auto">
          <a:xfrm>
            <a:off x="785786" y="1071546"/>
            <a:ext cx="4599084" cy="3643338"/>
          </a:xfrm>
          <a:prstGeom prst="rect">
            <a:avLst/>
          </a:prstGeom>
          <a:noFill/>
        </p:spPr>
      </p:pic>
      <p:sp>
        <p:nvSpPr>
          <p:cNvPr id="6" name="5 - TextBox"/>
          <p:cNvSpPr txBox="1"/>
          <p:nvPr/>
        </p:nvSpPr>
        <p:spPr>
          <a:xfrm>
            <a:off x="5786446" y="3929066"/>
            <a:ext cx="2582182" cy="646331"/>
          </a:xfrm>
          <a:prstGeom prst="rect">
            <a:avLst/>
          </a:prstGeom>
          <a:noFill/>
        </p:spPr>
        <p:txBody>
          <a:bodyPr wrap="none" rtlCol="0">
            <a:spAutoFit/>
          </a:bodyPr>
          <a:lstStyle/>
          <a:p>
            <a:r>
              <a:rPr lang="el-GR" sz="1200" dirty="0" smtClean="0">
                <a:solidFill>
                  <a:schemeClr val="accent1">
                    <a:lumMod val="75000"/>
                  </a:schemeClr>
                </a:solidFill>
                <a:latin typeface="Cambria" pitchFamily="18" charset="0"/>
              </a:rPr>
              <a:t>Πίνακας του Ελ Γκρέκο με στοιχεία</a:t>
            </a:r>
          </a:p>
          <a:p>
            <a:r>
              <a:rPr lang="el-GR" sz="1200" dirty="0" smtClean="0">
                <a:solidFill>
                  <a:schemeClr val="accent1">
                    <a:lumMod val="75000"/>
                  </a:schemeClr>
                </a:solidFill>
                <a:latin typeface="Cambria" pitchFamily="18" charset="0"/>
              </a:rPr>
              <a:t> Μανιερισμού "</a:t>
            </a:r>
            <a:r>
              <a:rPr lang="el-GR" sz="1200" i="1" dirty="0" smtClean="0">
                <a:solidFill>
                  <a:schemeClr val="accent1">
                    <a:lumMod val="75000"/>
                  </a:schemeClr>
                </a:solidFill>
                <a:latin typeface="Cambria" pitchFamily="18" charset="0"/>
              </a:rPr>
              <a:t>Laokoon" </a:t>
            </a:r>
            <a:r>
              <a:rPr lang="el-GR" sz="1200" dirty="0" smtClean="0">
                <a:solidFill>
                  <a:schemeClr val="accent1">
                    <a:lumMod val="75000"/>
                  </a:schemeClr>
                </a:solidFill>
                <a:latin typeface="Cambria" pitchFamily="18" charset="0"/>
              </a:rPr>
              <a:t>1604-1614,</a:t>
            </a:r>
          </a:p>
          <a:p>
            <a:r>
              <a:rPr lang="el-GR" sz="1200" dirty="0" smtClean="0">
                <a:solidFill>
                  <a:schemeClr val="accent1">
                    <a:lumMod val="75000"/>
                  </a:schemeClr>
                </a:solidFill>
                <a:latin typeface="Cambria" pitchFamily="18" charset="0"/>
              </a:rPr>
              <a:t>λάδι σε μουσαμά</a:t>
            </a:r>
            <a:endParaRPr lang="el-GR" sz="12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857232"/>
            <a:ext cx="5957402" cy="928694"/>
          </a:xfrm>
        </p:spPr>
        <p:txBody>
          <a:bodyPr>
            <a:normAutofit/>
          </a:bodyPr>
          <a:lstStyle/>
          <a:p>
            <a:r>
              <a:rPr lang="el-GR" sz="3600" dirty="0" smtClean="0">
                <a:latin typeface="Cambria" pitchFamily="18" charset="0"/>
              </a:rPr>
              <a:t>Καθολική </a:t>
            </a:r>
            <a:r>
              <a:rPr lang="el-GR" sz="3600" dirty="0" smtClean="0">
                <a:latin typeface="Cambria" pitchFamily="18" charset="0"/>
              </a:rPr>
              <a:t>Αντιμεταρρύθμιση</a:t>
            </a:r>
            <a:endParaRPr lang="el-GR" sz="3600" dirty="0">
              <a:latin typeface="Cambria" pitchFamily="18" charset="0"/>
            </a:endParaRPr>
          </a:p>
        </p:txBody>
      </p:sp>
      <p:sp>
        <p:nvSpPr>
          <p:cNvPr id="3" name="2 - Θέση περιεχομένου"/>
          <p:cNvSpPr>
            <a:spLocks noGrp="1"/>
          </p:cNvSpPr>
          <p:nvPr>
            <p:ph idx="1"/>
          </p:nvPr>
        </p:nvSpPr>
        <p:spPr>
          <a:xfrm>
            <a:off x="785786" y="1857364"/>
            <a:ext cx="7286676" cy="3508977"/>
          </a:xfrm>
        </p:spPr>
        <p:txBody>
          <a:bodyPr>
            <a:normAutofit/>
          </a:bodyPr>
          <a:lstStyle/>
          <a:p>
            <a:pPr algn="just">
              <a:buNone/>
            </a:pPr>
            <a:r>
              <a:rPr lang="el-GR" sz="1800" dirty="0" smtClean="0">
                <a:latin typeface="Cambria" pitchFamily="18" charset="0"/>
              </a:rPr>
              <a:t>      Στα </a:t>
            </a:r>
            <a:r>
              <a:rPr lang="el-GR" sz="1800" dirty="0" smtClean="0">
                <a:latin typeface="Cambria" pitchFamily="18" charset="0"/>
              </a:rPr>
              <a:t>μισά του 16</a:t>
            </a:r>
            <a:r>
              <a:rPr lang="el-GR" sz="1800" baseline="30000" dirty="0" smtClean="0">
                <a:latin typeface="Cambria" pitchFamily="18" charset="0"/>
              </a:rPr>
              <a:t>ου</a:t>
            </a:r>
            <a:r>
              <a:rPr lang="el-GR" sz="1800" dirty="0" smtClean="0">
                <a:latin typeface="Cambria" pitchFamily="18" charset="0"/>
              </a:rPr>
              <a:t> αιώνα η ζωγραφική έχει πιο έντονο τον θρησκευτικό  της χαρακτήρα σε σχέση πάντα με την Αναγέννηση. Τα θέματα της είναι υπαγορευμένα από την Καθολική Εκκλησία με στόχο μέσα από την μεγαλοπρέπεια τους και την συγκινησιακή τους δύναμη να επιβάλλονται στους πιστούς. Τα έργα της Καθολικής </a:t>
            </a:r>
            <a:r>
              <a:rPr lang="el-GR" sz="1800" dirty="0" smtClean="0">
                <a:latin typeface="Cambria" pitchFamily="18" charset="0"/>
              </a:rPr>
              <a:t>Αντιμεταρρύθμισης </a:t>
            </a:r>
            <a:r>
              <a:rPr lang="el-GR" sz="1800" dirty="0" smtClean="0">
                <a:latin typeface="Cambria" pitchFamily="18" charset="0"/>
              </a:rPr>
              <a:t>απευθύνονται στο συναίσθημα, στην </a:t>
            </a:r>
            <a:r>
              <a:rPr lang="el-GR" sz="1800" dirty="0" smtClean="0">
                <a:latin typeface="Cambria" pitchFamily="18" charset="0"/>
              </a:rPr>
              <a:t>καρδιά.</a:t>
            </a:r>
            <a:r>
              <a:rPr lang="el-GR" sz="1800" dirty="0" smtClean="0"/>
              <a:t> </a:t>
            </a:r>
            <a:endParaRPr lang="el-GR" sz="1800" dirty="0">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000100" y="1000109"/>
            <a:ext cx="6637468" cy="785818"/>
          </a:xfrm>
        </p:spPr>
        <p:txBody>
          <a:bodyPr>
            <a:normAutofit/>
          </a:bodyPr>
          <a:lstStyle/>
          <a:p>
            <a:r>
              <a:rPr lang="el-GR" sz="3600" dirty="0" smtClean="0">
                <a:latin typeface="Cambria" pitchFamily="18" charset="0"/>
              </a:rPr>
              <a:t>Κλασικισμός και Μπαρόκ</a:t>
            </a:r>
            <a:endParaRPr lang="el-GR" sz="3600" dirty="0">
              <a:latin typeface="Cambria" pitchFamily="18" charset="0"/>
            </a:endParaRPr>
          </a:p>
        </p:txBody>
      </p:sp>
      <p:sp>
        <p:nvSpPr>
          <p:cNvPr id="5" name="4 - Θέση κειμένου"/>
          <p:cNvSpPr>
            <a:spLocks noGrp="1"/>
          </p:cNvSpPr>
          <p:nvPr>
            <p:ph type="body" idx="1"/>
          </p:nvPr>
        </p:nvSpPr>
        <p:spPr>
          <a:xfrm>
            <a:off x="1071538" y="2214554"/>
            <a:ext cx="6637467" cy="3571900"/>
          </a:xfrm>
        </p:spPr>
        <p:txBody>
          <a:bodyPr>
            <a:normAutofit/>
          </a:bodyPr>
          <a:lstStyle/>
          <a:p>
            <a:r>
              <a:rPr lang="el-GR" sz="1800" dirty="0" smtClean="0">
                <a:solidFill>
                  <a:schemeClr val="accent1">
                    <a:lumMod val="75000"/>
                  </a:schemeClr>
                </a:solidFill>
                <a:latin typeface="Cambria" pitchFamily="18" charset="0"/>
              </a:rPr>
              <a:t>Δεν είναι τίποτε άλλο παρά επιστροφή στο Αναγεννησιακό πνεύμα και μορφές. Ξεκινά με τους αδελφούς Carracci περίπου στο 1600. Η Γαλλία είναι αυτή που τον δέχτηκε με θέρμη σχεδόν όλον τον επόμενο αιώνα. Στον κλασικισμό η τάση της καλλιτεχνικής δημιουργίας  και του ανθρωπίνου πνεύματος στρέφεται στην λογική και στην </a:t>
            </a:r>
            <a:r>
              <a:rPr lang="el-GR" sz="1800" dirty="0" smtClean="0">
                <a:solidFill>
                  <a:schemeClr val="accent1">
                    <a:lumMod val="75000"/>
                  </a:schemeClr>
                </a:solidFill>
                <a:latin typeface="Cambria" pitchFamily="18" charset="0"/>
              </a:rPr>
              <a:t>τάξη.</a:t>
            </a:r>
            <a:r>
              <a:rPr lang="el-GR" sz="1800" dirty="0" smtClean="0">
                <a:latin typeface="Cambria" pitchFamily="18" charset="0"/>
              </a:rPr>
              <a:t> </a:t>
            </a:r>
            <a:r>
              <a:rPr lang="el-GR" sz="1800" dirty="0" smtClean="0">
                <a:solidFill>
                  <a:schemeClr val="accent1">
                    <a:lumMod val="75000"/>
                  </a:schemeClr>
                </a:solidFill>
                <a:latin typeface="Cambria" pitchFamily="18" charset="0"/>
              </a:rPr>
              <a:t>Αντίθετα με το </a:t>
            </a:r>
            <a:r>
              <a:rPr lang="el-GR" sz="1800" b="1" dirty="0" smtClean="0">
                <a:solidFill>
                  <a:schemeClr val="accent1">
                    <a:lumMod val="75000"/>
                  </a:schemeClr>
                </a:solidFill>
                <a:latin typeface="Cambria" pitchFamily="18" charset="0"/>
              </a:rPr>
              <a:t>Μπαρόκ</a:t>
            </a:r>
            <a:r>
              <a:rPr lang="el-GR" sz="1800" dirty="0" smtClean="0">
                <a:solidFill>
                  <a:schemeClr val="accent1">
                    <a:lumMod val="75000"/>
                  </a:schemeClr>
                </a:solidFill>
                <a:latin typeface="Cambria" pitchFamily="18" charset="0"/>
              </a:rPr>
              <a:t> που ακολουθεί που το  χαρακτηρίζει το πάθος, οι έντονες αντιθέσεις του φωτός, οι πολύπλοκες συνθέσεις σε αταξία που απευθύνονται στο συναίσθημα. Ο Caravagio  είναι αυτός που το ξεκίνησε στις αρχές του 17</a:t>
            </a:r>
            <a:r>
              <a:rPr lang="el-GR" sz="1800" baseline="30000" dirty="0" smtClean="0">
                <a:solidFill>
                  <a:schemeClr val="accent1">
                    <a:lumMod val="75000"/>
                  </a:schemeClr>
                </a:solidFill>
                <a:latin typeface="Cambria" pitchFamily="18" charset="0"/>
              </a:rPr>
              <a:t>ου</a:t>
            </a:r>
            <a:r>
              <a:rPr lang="el-GR" sz="1800" dirty="0" smtClean="0">
                <a:solidFill>
                  <a:schemeClr val="accent1">
                    <a:lumMod val="75000"/>
                  </a:schemeClr>
                </a:solidFill>
                <a:latin typeface="Cambria" pitchFamily="18" charset="0"/>
              </a:rPr>
              <a:t> αιώνα και έπειτα απλώθηκε ως και </a:t>
            </a:r>
            <a:r>
              <a:rPr lang="el-GR" sz="1800" dirty="0" smtClean="0">
                <a:solidFill>
                  <a:schemeClr val="accent1">
                    <a:lumMod val="75000"/>
                  </a:schemeClr>
                </a:solidFill>
                <a:latin typeface="Cambria" pitchFamily="18" charset="0"/>
              </a:rPr>
              <a:t>τις αρχές </a:t>
            </a:r>
            <a:r>
              <a:rPr lang="el-GR" sz="1800" dirty="0" smtClean="0">
                <a:solidFill>
                  <a:schemeClr val="accent1">
                    <a:lumMod val="75000"/>
                  </a:schemeClr>
                </a:solidFill>
                <a:latin typeface="Cambria" pitchFamily="18" charset="0"/>
              </a:rPr>
              <a:t>του επόμενου αιώνα. </a:t>
            </a:r>
            <a:endParaRPr lang="el-GR" sz="18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o_bo9PgSGiA/UPFcdPrWj8I/AAAAAAAAArk/mL7xEPKCRLw/s640/11%5B1%5D.jpg"/>
          <p:cNvPicPr>
            <a:picLocks noChangeAspect="1" noChangeArrowheads="1"/>
          </p:cNvPicPr>
          <p:nvPr/>
        </p:nvPicPr>
        <p:blipFill>
          <a:blip r:embed="rId2"/>
          <a:srcRect/>
          <a:stretch>
            <a:fillRect/>
          </a:stretch>
        </p:blipFill>
        <p:spPr bwMode="auto">
          <a:xfrm>
            <a:off x="642910" y="714356"/>
            <a:ext cx="4543634" cy="2286016"/>
          </a:xfrm>
          <a:prstGeom prst="rect">
            <a:avLst/>
          </a:prstGeom>
          <a:noFill/>
        </p:spPr>
      </p:pic>
      <p:sp>
        <p:nvSpPr>
          <p:cNvPr id="5" name="4 - TextBox"/>
          <p:cNvSpPr txBox="1"/>
          <p:nvPr/>
        </p:nvSpPr>
        <p:spPr>
          <a:xfrm>
            <a:off x="5214942" y="2214554"/>
            <a:ext cx="2558714" cy="461665"/>
          </a:xfrm>
          <a:prstGeom prst="rect">
            <a:avLst/>
          </a:prstGeom>
          <a:noFill/>
        </p:spPr>
        <p:txBody>
          <a:bodyPr wrap="none" rtlCol="0">
            <a:spAutoFit/>
          </a:bodyPr>
          <a:lstStyle/>
          <a:p>
            <a:r>
              <a:rPr lang="el-GR" sz="1200" dirty="0" smtClean="0">
                <a:solidFill>
                  <a:schemeClr val="accent1">
                    <a:lumMod val="75000"/>
                  </a:schemeClr>
                </a:solidFill>
                <a:latin typeface="Cambria" pitchFamily="18" charset="0"/>
              </a:rPr>
              <a:t>Κλασικισμός. </a:t>
            </a:r>
            <a:r>
              <a:rPr lang="en-US" sz="1200" dirty="0" smtClean="0">
                <a:solidFill>
                  <a:schemeClr val="accent1">
                    <a:lumMod val="75000"/>
                  </a:schemeClr>
                </a:solidFill>
                <a:latin typeface="Cambria" pitchFamily="18" charset="0"/>
              </a:rPr>
              <a:t>Carracci Triumph </a:t>
            </a:r>
            <a:endParaRPr lang="el-GR" sz="1200" dirty="0" smtClean="0">
              <a:solidFill>
                <a:schemeClr val="accent1">
                  <a:lumMod val="75000"/>
                </a:schemeClr>
              </a:solidFill>
              <a:latin typeface="Cambria" pitchFamily="18" charset="0"/>
            </a:endParaRPr>
          </a:p>
          <a:p>
            <a:r>
              <a:rPr lang="en-US" sz="1200" dirty="0" smtClean="0">
                <a:solidFill>
                  <a:schemeClr val="accent1">
                    <a:lumMod val="75000"/>
                  </a:schemeClr>
                </a:solidFill>
                <a:latin typeface="Cambria" pitchFamily="18" charset="0"/>
              </a:rPr>
              <a:t>of Bacchus and Ariadne 1597 - 1602</a:t>
            </a:r>
            <a:endParaRPr lang="el-GR" sz="1200" dirty="0">
              <a:solidFill>
                <a:schemeClr val="accent1">
                  <a:lumMod val="75000"/>
                </a:schemeClr>
              </a:solidFill>
              <a:latin typeface="Cambria" pitchFamily="18" charset="0"/>
            </a:endParaRPr>
          </a:p>
        </p:txBody>
      </p:sp>
      <p:pic>
        <p:nvPicPr>
          <p:cNvPr id="18436" name="Picture 4" descr="http://3.bp.blogspot.com/-f1NbQhiLXkc/UPFdolnJVRI/AAAAAAAAAr8/9s3Vyr84Rlw/s640/3%5B1%5D.jpg"/>
          <p:cNvPicPr>
            <a:picLocks noChangeAspect="1" noChangeArrowheads="1"/>
          </p:cNvPicPr>
          <p:nvPr/>
        </p:nvPicPr>
        <p:blipFill>
          <a:blip r:embed="rId3"/>
          <a:srcRect/>
          <a:stretch>
            <a:fillRect/>
          </a:stretch>
        </p:blipFill>
        <p:spPr bwMode="auto">
          <a:xfrm>
            <a:off x="4143372" y="3357562"/>
            <a:ext cx="4078338" cy="2714644"/>
          </a:xfrm>
          <a:prstGeom prst="rect">
            <a:avLst/>
          </a:prstGeom>
          <a:noFill/>
        </p:spPr>
      </p:pic>
      <p:sp>
        <p:nvSpPr>
          <p:cNvPr id="7" name="6 - TextBox"/>
          <p:cNvSpPr txBox="1"/>
          <p:nvPr/>
        </p:nvSpPr>
        <p:spPr>
          <a:xfrm>
            <a:off x="1071538" y="4786322"/>
            <a:ext cx="3000396" cy="553998"/>
          </a:xfrm>
          <a:prstGeom prst="rect">
            <a:avLst/>
          </a:prstGeom>
          <a:noFill/>
        </p:spPr>
        <p:txBody>
          <a:bodyPr wrap="square" rtlCol="0">
            <a:spAutoFit/>
          </a:bodyPr>
          <a:lstStyle/>
          <a:p>
            <a:r>
              <a:rPr lang="el-GR" sz="1200" dirty="0" smtClean="0">
                <a:solidFill>
                  <a:schemeClr val="accent1">
                    <a:lumMod val="75000"/>
                  </a:schemeClr>
                </a:solidFill>
                <a:latin typeface="Cambria" pitchFamily="18" charset="0"/>
              </a:rPr>
              <a:t>Κλασικισμός. "Η επιλογή του Ηρακλή</a:t>
            </a:r>
            <a:r>
              <a:rPr lang="el-GR" sz="1200" dirty="0" smtClean="0">
                <a:solidFill>
                  <a:schemeClr val="accent1">
                    <a:lumMod val="75000"/>
                  </a:schemeClr>
                </a:solidFill>
                <a:latin typeface="Cambria" pitchFamily="18" charset="0"/>
              </a:rPr>
              <a:t> "</a:t>
            </a:r>
            <a:endParaRPr lang="el-GR" sz="1200" dirty="0" smtClean="0">
              <a:solidFill>
                <a:schemeClr val="accent1">
                  <a:lumMod val="75000"/>
                </a:schemeClr>
              </a:solidFill>
              <a:latin typeface="Cambria" pitchFamily="18" charset="0"/>
            </a:endParaRPr>
          </a:p>
          <a:p>
            <a:r>
              <a:rPr lang="el-GR" sz="1200" dirty="0" smtClean="0">
                <a:solidFill>
                  <a:schemeClr val="accent1">
                    <a:lumMod val="75000"/>
                  </a:schemeClr>
                </a:solidFill>
                <a:latin typeface="Cambria" pitchFamily="18" charset="0"/>
              </a:rPr>
              <a:t> Carracci </a:t>
            </a:r>
            <a:r>
              <a:rPr lang="el-GR" dirty="0" smtClean="0">
                <a:solidFill>
                  <a:schemeClr val="accent1">
                    <a:lumMod val="75000"/>
                  </a:schemeClr>
                </a:solidFill>
                <a:latin typeface="Cambria" pitchFamily="18" charset="0"/>
              </a:rPr>
              <a:t> </a:t>
            </a:r>
            <a:endParaRPr lang="el-GR"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1.bp.blogspot.com/-M3x6qcExFdU/UPFfZ8pH_xI/AAAAAAAAAsg/4hjO_tiMhAY/s640/8%5B1%5D.jpg"/>
          <p:cNvPicPr>
            <a:picLocks noChangeAspect="1" noChangeArrowheads="1"/>
          </p:cNvPicPr>
          <p:nvPr/>
        </p:nvPicPr>
        <p:blipFill>
          <a:blip r:embed="rId2"/>
          <a:srcRect/>
          <a:stretch>
            <a:fillRect/>
          </a:stretch>
        </p:blipFill>
        <p:spPr bwMode="auto">
          <a:xfrm>
            <a:off x="1000100" y="1214422"/>
            <a:ext cx="2850376" cy="4000528"/>
          </a:xfrm>
          <a:prstGeom prst="rect">
            <a:avLst/>
          </a:prstGeom>
          <a:noFill/>
        </p:spPr>
      </p:pic>
      <p:sp>
        <p:nvSpPr>
          <p:cNvPr id="6" name="5 - TextBox"/>
          <p:cNvSpPr txBox="1"/>
          <p:nvPr/>
        </p:nvSpPr>
        <p:spPr>
          <a:xfrm>
            <a:off x="4357686" y="2428868"/>
            <a:ext cx="2717475" cy="646331"/>
          </a:xfrm>
          <a:prstGeom prst="rect">
            <a:avLst/>
          </a:prstGeom>
          <a:noFill/>
        </p:spPr>
        <p:txBody>
          <a:bodyPr wrap="none" rtlCol="0">
            <a:spAutoFit/>
          </a:bodyPr>
          <a:lstStyle/>
          <a:p>
            <a:r>
              <a:rPr lang="en-US" sz="1200" dirty="0" smtClean="0">
                <a:solidFill>
                  <a:schemeClr val="accent1">
                    <a:lumMod val="75000"/>
                  </a:schemeClr>
                </a:solidFill>
                <a:latin typeface="Cambria" pitchFamily="18" charset="0"/>
              </a:rPr>
              <a:t>ΜΠΑΡΟΚ Caravaggio</a:t>
            </a:r>
            <a:br>
              <a:rPr lang="en-US" sz="1200" dirty="0" smtClean="0">
                <a:solidFill>
                  <a:schemeClr val="accent1">
                    <a:lumMod val="75000"/>
                  </a:schemeClr>
                </a:solidFill>
                <a:latin typeface="Cambria" pitchFamily="18" charset="0"/>
              </a:rPr>
            </a:br>
            <a:r>
              <a:rPr lang="en-US" sz="1200" dirty="0" smtClean="0">
                <a:solidFill>
                  <a:schemeClr val="accent1">
                    <a:lumMod val="75000"/>
                  </a:schemeClr>
                </a:solidFill>
                <a:latin typeface="Cambria" pitchFamily="18" charset="0"/>
              </a:rPr>
              <a:t>"St. John the Baptist Alternative title:</a:t>
            </a:r>
            <a:endParaRPr lang="el-GR" sz="1200" dirty="0" smtClean="0">
              <a:solidFill>
                <a:schemeClr val="accent1">
                  <a:lumMod val="75000"/>
                </a:schemeClr>
              </a:solidFill>
              <a:latin typeface="Cambria" pitchFamily="18" charset="0"/>
            </a:endParaRPr>
          </a:p>
          <a:p>
            <a:r>
              <a:rPr lang="en-US" sz="1200" dirty="0" smtClean="0">
                <a:solidFill>
                  <a:schemeClr val="accent1">
                    <a:lumMod val="75000"/>
                  </a:schemeClr>
                </a:solidFill>
                <a:latin typeface="Cambria" pitchFamily="18" charset="0"/>
              </a:rPr>
              <a:t> Youth with Ram". c.1600 Oil on canvas</a:t>
            </a:r>
            <a:endParaRPr lang="el-GR" sz="1200" dirty="0">
              <a:solidFill>
                <a:schemeClr val="accent1">
                  <a:lumMod val="75000"/>
                </a:schemeClr>
              </a:solidFill>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Θέμα1</Template>
  <TotalTime>126</TotalTime>
  <Words>229</Words>
  <Application>Microsoft Office PowerPoint</Application>
  <PresentationFormat>Προβολή στην οθόνη (4:3)</PresentationFormat>
  <Paragraphs>51</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Θέμα1</vt:lpstr>
      <vt:lpstr>Η δυτική ζωγραφική από τον 14ο αιώνα έως τον 18ο αιώνα </vt:lpstr>
      <vt:lpstr>Αναγέννηση</vt:lpstr>
      <vt:lpstr>Διαφάνεια 3</vt:lpstr>
      <vt:lpstr>Μανιερισμός</vt:lpstr>
      <vt:lpstr>Διαφάνεια 5</vt:lpstr>
      <vt:lpstr>Καθολική Αντιμεταρρύθμιση</vt:lpstr>
      <vt:lpstr>Κλασικισμός και Μπαρόκ</vt:lpstr>
      <vt:lpstr>Διαφάνεια 8</vt:lpstr>
      <vt:lpstr>Διαφάνεια 9</vt:lpstr>
      <vt:lpstr>Νεοκλασικισμός</vt:lpstr>
      <vt:lpstr>Διαφάνεια 11</vt:lpstr>
      <vt:lpstr>Ρομαντισμός</vt:lpstr>
      <vt:lpstr>Διαφάνεια 13</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δυτική ζωγραφική από τον 14ο αιώνα έως τον 18ο αιώνα</dc:title>
  <dc:creator>Μένιος</dc:creator>
  <cp:lastModifiedBy>Μένιος</cp:lastModifiedBy>
  <cp:revision>13</cp:revision>
  <dcterms:created xsi:type="dcterms:W3CDTF">2016-10-20T19:23:50Z</dcterms:created>
  <dcterms:modified xsi:type="dcterms:W3CDTF">2016-10-20T21:30:22Z</dcterms:modified>
</cp:coreProperties>
</file>