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60" r:id="rId6"/>
    <p:sldId id="263" r:id="rId7"/>
    <p:sldId id="264"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0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l-G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9C85D29-834B-493E-827E-614A7A3E2B1E}" type="slidenum">
              <a:rPr lang="el-GR" smtClean="0"/>
              <a:t>‹#›</a:t>
            </a:fld>
            <a:endParaRPr lang="el-GR"/>
          </a:p>
        </p:txBody>
      </p:sp>
    </p:spTree>
    <p:extLst>
      <p:ext uri="{BB962C8B-B14F-4D97-AF65-F5344CB8AC3E}">
        <p14:creationId xmlns:p14="http://schemas.microsoft.com/office/powerpoint/2010/main" val="1786810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E431AC-55AF-4C77-BB9E-B3DC596D2701}" type="datetimeFigureOut">
              <a:rPr lang="el-GR" smtClean="0"/>
              <a:t>4/10/2016</a:t>
            </a:fld>
            <a:endParaRPr lang="el-GR"/>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3703229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1523705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p:txBody>
          <a:bodyPr/>
          <a:lstStyle/>
          <a:p>
            <a:endParaRPr lang="el-G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3402077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p:txBody>
          <a:bodyPr/>
          <a:lstStyle/>
          <a:p>
            <a:endParaRPr lang="el-G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3784186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E431AC-55AF-4C77-BB9E-B3DC596D2701}" type="datetimeFigureOut">
              <a:rPr lang="el-GR" smtClean="0"/>
              <a:t>4/10/2016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3823841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E431AC-55AF-4C77-BB9E-B3DC596D2701}" type="datetimeFigureOut">
              <a:rPr lang="el-GR" smtClean="0"/>
              <a:t>4/10/2016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378142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2597994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4072985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1734027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E431AC-55AF-4C77-BB9E-B3DC596D2701}" type="datetimeFigureOut">
              <a:rPr lang="el-GR" smtClean="0"/>
              <a:t>4/10/2016</a:t>
            </a:fld>
            <a:endParaRPr lang="el-GR"/>
          </a:p>
        </p:txBody>
      </p:sp>
      <p:sp>
        <p:nvSpPr>
          <p:cNvPr id="5" name="Footer Placeholder 4"/>
          <p:cNvSpPr>
            <a:spLocks noGrp="1"/>
          </p:cNvSpPr>
          <p:nvPr>
            <p:ph type="ftr" sz="quarter" idx="11"/>
          </p:nvPr>
        </p:nvSpPr>
        <p:spPr/>
        <p:txBody>
          <a:bodyPr/>
          <a:lstStyle/>
          <a:p>
            <a:endParaRPr lang="el-G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779805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E431AC-55AF-4C77-BB9E-B3DC596D2701}" type="datetimeFigureOut">
              <a:rPr lang="el-GR" smtClean="0"/>
              <a:t>4/10/2016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616063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E431AC-55AF-4C77-BB9E-B3DC596D2701}" type="datetimeFigureOut">
              <a:rPr lang="el-GR" smtClean="0"/>
              <a:t>4/10/2016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2821419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431AC-55AF-4C77-BB9E-B3DC596D2701}" type="datetimeFigureOut">
              <a:rPr lang="el-GR" smtClean="0"/>
              <a:t>4/10/2016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2782961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31AC-55AF-4C77-BB9E-B3DC596D2701}" type="datetimeFigureOut">
              <a:rPr lang="el-GR" smtClean="0"/>
              <a:t>4/10/2016</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1585473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E431AC-55AF-4C77-BB9E-B3DC596D2701}" type="datetimeFigureOut">
              <a:rPr lang="el-GR" smtClean="0"/>
              <a:t>4/10/2016</a:t>
            </a:fld>
            <a:endParaRPr lang="el-GR"/>
          </a:p>
        </p:txBody>
      </p:sp>
      <p:sp>
        <p:nvSpPr>
          <p:cNvPr id="6" name="Footer Placeholder 5"/>
          <p:cNvSpPr>
            <a:spLocks noGrp="1"/>
          </p:cNvSpPr>
          <p:nvPr>
            <p:ph type="ftr" sz="quarter" idx="11"/>
          </p:nvPr>
        </p:nvSpPr>
        <p:spPr/>
        <p:txBody>
          <a:bodyPr/>
          <a:lstStyle/>
          <a:p>
            <a:endParaRPr lang="el-G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2263184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E431AC-55AF-4C77-BB9E-B3DC596D2701}" type="datetimeFigureOut">
              <a:rPr lang="el-GR" smtClean="0"/>
              <a:t>4/10/2016</a:t>
            </a:fld>
            <a:endParaRPr lang="el-GR"/>
          </a:p>
        </p:txBody>
      </p:sp>
      <p:sp>
        <p:nvSpPr>
          <p:cNvPr id="6" name="Footer Placeholder 5"/>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C85D29-834B-493E-827E-614A7A3E2B1E}" type="slidenum">
              <a:rPr lang="el-GR" smtClean="0"/>
              <a:t>‹#›</a:t>
            </a:fld>
            <a:endParaRPr lang="el-GR"/>
          </a:p>
        </p:txBody>
      </p:sp>
    </p:spTree>
    <p:extLst>
      <p:ext uri="{BB962C8B-B14F-4D97-AF65-F5344CB8AC3E}">
        <p14:creationId xmlns:p14="http://schemas.microsoft.com/office/powerpoint/2010/main" val="3945114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3E431AC-55AF-4C77-BB9E-B3DC596D2701}" type="datetimeFigureOut">
              <a:rPr lang="el-GR" smtClean="0"/>
              <a:t>4/10/2016</a:t>
            </a:fld>
            <a:endParaRPr lang="el-G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l-G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9C85D29-834B-493E-827E-614A7A3E2B1E}" type="slidenum">
              <a:rPr lang="el-GR" smtClean="0"/>
              <a:t>‹#›</a:t>
            </a:fld>
            <a:endParaRPr lang="el-GR"/>
          </a:p>
        </p:txBody>
      </p:sp>
    </p:spTree>
    <p:extLst>
      <p:ext uri="{BB962C8B-B14F-4D97-AF65-F5344CB8AC3E}">
        <p14:creationId xmlns:p14="http://schemas.microsoft.com/office/powerpoint/2010/main" val="2686949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4%CE%B5%CF%8D%CF%84%CE%B5%CF%81%CE%B7_%CE%A3%CF%8D%CE%BD%CE%BF%CE%B4%CE%BF%CF%82_%CF%84%CE%BF%CF%85_%CE%92%CE%B1%CF%84%CE%B9%CE%BA%CE%B1%CE%BD%CE%BF%CF%8D" TargetMode="External"/><Relationship Id="rId2" Type="http://schemas.openxmlformats.org/officeDocument/2006/relationships/hyperlink" Target="https://cathenoria-thes.org/page846.html" TargetMode="External"/><Relationship Id="rId1" Type="http://schemas.openxmlformats.org/officeDocument/2006/relationships/slideLayout" Target="../slideLayouts/slideLayout2.xml"/><Relationship Id="rId6" Type="http://schemas.openxmlformats.org/officeDocument/2006/relationships/hyperlink" Target="http://www.romeingreek.eu/" TargetMode="External"/><Relationship Id="rId5" Type="http://schemas.openxmlformats.org/officeDocument/2006/relationships/hyperlink" Target="http://www.amen.gr/" TargetMode="External"/><Relationship Id="rId4" Type="http://schemas.openxmlformats.org/officeDocument/2006/relationships/hyperlink" Target="https://www.google.gr/url?sa=i&amp;rct=j&amp;q=&amp;esrc=s&amp;source=images&amp;cd=&amp;ved=0ahUKEwiphIzEucHPAhUMBcAKHdnNCHwQjB0IBg&amp;url=http%3A%2F%2Fao.cen.gr%2FAnOriz1028.htm&amp;psig=AFQjCNERH1W3Qwa5Hi519Qp2eybu5FlKZg&amp;ust=147568080261589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5400" b="1" dirty="0"/>
              <a:t>Η Β’ Βατικανή σύνοδος και οι συνέπειες</a:t>
            </a:r>
          </a:p>
        </p:txBody>
      </p:sp>
      <p:sp>
        <p:nvSpPr>
          <p:cNvPr id="3" name="Subtitle 2"/>
          <p:cNvSpPr>
            <a:spLocks noGrp="1"/>
          </p:cNvSpPr>
          <p:nvPr>
            <p:ph type="subTitle" idx="1"/>
          </p:nvPr>
        </p:nvSpPr>
        <p:spPr/>
        <p:txBody>
          <a:bodyPr>
            <a:normAutofit fontScale="77500" lnSpcReduction="20000"/>
          </a:bodyPr>
          <a:lstStyle/>
          <a:p>
            <a:r>
              <a:rPr lang="el-GR" dirty="0"/>
              <a:t>Γιώργος Λεπίδας </a:t>
            </a:r>
          </a:p>
          <a:p>
            <a:r>
              <a:rPr lang="el-GR" dirty="0"/>
              <a:t>Γ 2</a:t>
            </a:r>
          </a:p>
          <a:p>
            <a:r>
              <a:rPr lang="el-GR" dirty="0"/>
              <a:t>Θρησκευτικά</a:t>
            </a:r>
          </a:p>
        </p:txBody>
      </p:sp>
    </p:spTree>
    <p:extLst>
      <p:ext uri="{BB962C8B-B14F-4D97-AF65-F5344CB8AC3E}">
        <p14:creationId xmlns:p14="http://schemas.microsoft.com/office/powerpoint/2010/main" val="688206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anose="020F0502020204030204" pitchFamily="34" charset="0"/>
                <a:cs typeface="Calibri" panose="020F0502020204030204" pitchFamily="34" charset="0"/>
              </a:rPr>
              <a:t>Β’ Βατικανή Σύνοδος</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ü"/>
            </a:pPr>
            <a:r>
              <a:rPr lang="el-GR" dirty="0">
                <a:latin typeface="Calibri" panose="020F0502020204030204" pitchFamily="34" charset="0"/>
                <a:cs typeface="Calibri" panose="020F0502020204030204" pitchFamily="34" charset="0"/>
              </a:rPr>
              <a:t>Η Β’ Βατικανή Σύνοδος πραγματοποιήθηκε στις 11 Οκτωβρίου 1962- 8 Δεκεμβρίου 1965</a:t>
            </a:r>
          </a:p>
          <a:p>
            <a:pPr>
              <a:buFont typeface="Wingdings" pitchFamily="2" charset="2"/>
              <a:buChar char="ü"/>
            </a:pPr>
            <a:r>
              <a:rPr lang="el-GR" dirty="0">
                <a:latin typeface="Calibri" panose="020F0502020204030204" pitchFamily="34" charset="0"/>
                <a:cs typeface="Calibri" panose="020F0502020204030204" pitchFamily="34" charset="0"/>
              </a:rPr>
              <a:t>Συγκλήθηκε από  τον Πάπα Ιωάννη ΚΓ΄</a:t>
            </a:r>
          </a:p>
          <a:p>
            <a:pPr>
              <a:buFont typeface="Wingdings" pitchFamily="2" charset="2"/>
              <a:buChar char="ü"/>
            </a:pPr>
            <a:r>
              <a:rPr lang="el-GR" dirty="0">
                <a:latin typeface="Calibri" panose="020F0502020204030204" pitchFamily="34" charset="0"/>
                <a:cs typeface="Calibri" panose="020F0502020204030204" pitchFamily="34" charset="0"/>
              </a:rPr>
              <a:t>Έκλεισε τις εργασίες της υπό το διάδοχό του Πάπα Παύλο ΣΤ΄</a:t>
            </a:r>
          </a:p>
          <a:p>
            <a:pPr>
              <a:buFont typeface="Wingdings" pitchFamily="2" charset="2"/>
              <a:buChar char="ü"/>
            </a:pPr>
            <a:r>
              <a:rPr lang="el-GR" dirty="0">
                <a:latin typeface="Calibri" panose="020F0502020204030204" pitchFamily="34" charset="0"/>
                <a:cs typeface="Calibri" panose="020F0502020204030204" pitchFamily="34" charset="0"/>
              </a:rPr>
              <a:t>Πρόεδρος ήταν ο Πάπας </a:t>
            </a:r>
            <a:r>
              <a:rPr lang="el-GR" b="1" dirty="0">
                <a:latin typeface="Calibri" panose="020F0502020204030204" pitchFamily="34" charset="0"/>
                <a:cs typeface="Calibri" panose="020F0502020204030204" pitchFamily="34" charset="0"/>
              </a:rPr>
              <a:t>Ιωάννης ΚΓ</a:t>
            </a:r>
            <a:r>
              <a:rPr lang="el-GR" dirty="0">
                <a:latin typeface="Calibri" panose="020F0502020204030204" pitchFamily="34" charset="0"/>
                <a:cs typeface="Calibri" panose="020F0502020204030204" pitchFamily="34" charset="0"/>
              </a:rPr>
              <a:t>΄ &amp; ο Πάπας </a:t>
            </a:r>
            <a:r>
              <a:rPr lang="el-GR" b="1" dirty="0">
                <a:latin typeface="Calibri" panose="020F0502020204030204" pitchFamily="34" charset="0"/>
                <a:cs typeface="Calibri" panose="020F0502020204030204" pitchFamily="34" charset="0"/>
              </a:rPr>
              <a:t>Παύλος ΣΤ΄</a:t>
            </a:r>
          </a:p>
          <a:p>
            <a:pPr>
              <a:buFont typeface="Wingdings" pitchFamily="2" charset="2"/>
              <a:buChar char="ü"/>
            </a:pPr>
            <a:r>
              <a:rPr lang="el-GR" dirty="0">
                <a:latin typeface="Calibri" panose="020F0502020204030204" pitchFamily="34" charset="0"/>
                <a:cs typeface="Calibri" panose="020F0502020204030204" pitchFamily="34" charset="0"/>
              </a:rPr>
              <a:t>Την αποδέχτηκε μόνο από  η </a:t>
            </a:r>
            <a:r>
              <a:rPr lang="el-GR" b="1" dirty="0">
                <a:latin typeface="Calibri" panose="020F0502020204030204" pitchFamily="34" charset="0"/>
                <a:cs typeface="Calibri" panose="020F0502020204030204" pitchFamily="34" charset="0"/>
              </a:rPr>
              <a:t>Καθολική Εκκλησία</a:t>
            </a:r>
          </a:p>
          <a:p>
            <a:pPr>
              <a:buFont typeface="Wingdings" pitchFamily="2" charset="2"/>
              <a:buChar char="ü"/>
            </a:pPr>
            <a:r>
              <a:rPr lang="el-GR" dirty="0">
                <a:latin typeface="Calibri" panose="020F0502020204030204" pitchFamily="34" charset="0"/>
                <a:cs typeface="Calibri" panose="020F0502020204030204" pitchFamily="34" charset="0"/>
              </a:rPr>
              <a:t>Τα θέματα που εξετάστηκαν σ' αυτή τη Σύνοδο ήταν ποιμαντικής και όχι δογματικής φύσης. Αποφασίστηκαν οικουμενικά ανοίγματα προς άλλες εκκλησίες και η Καθολική Εκκλησία εισήλθε σε πορεία εξωστρέφειας και διαλόγου.</a:t>
            </a:r>
          </a:p>
          <a:p>
            <a:pPr>
              <a:buFont typeface="Wingdings" pitchFamily="2" charset="2"/>
              <a:buChar char="ü"/>
            </a:pPr>
            <a:r>
              <a:rPr lang="el-GR" dirty="0">
                <a:latin typeface="Calibri" panose="020F0502020204030204" pitchFamily="34" charset="0"/>
                <a:cs typeface="Calibri" panose="020F0502020204030204" pitchFamily="34" charset="0"/>
              </a:rPr>
              <a:t>Επίσης ασχολήθηκε με τις σχέσεις μεταξύ της Ρωμαιοκαθολικής Εκκλησίας και του σύγχρονου κόσμου. Ήταν η εικοστή πρώτη οικουμενική σύνοδος της Καθολικής Εκκλησίας και η δεύτερη που διεξάχθηκε στη Βασιλική του Αγίου Πέτρου στο Βατικανό.</a:t>
            </a:r>
          </a:p>
          <a:p>
            <a:pPr>
              <a:buFont typeface="Wingdings" pitchFamily="2" charset="2"/>
              <a:buChar char="ü"/>
            </a:pPr>
            <a:endParaRPr lang="el-GR" b="1" dirty="0">
              <a:latin typeface="Calibri" panose="020F0502020204030204" pitchFamily="34" charset="0"/>
              <a:cs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3988231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anose="020F0502020204030204" pitchFamily="34" charset="0"/>
                <a:cs typeface="Calibri" panose="020F0502020204030204" pitchFamily="34" charset="0"/>
              </a:rPr>
              <a:t>Περίοδοι </a:t>
            </a:r>
          </a:p>
        </p:txBody>
      </p:sp>
      <p:sp>
        <p:nvSpPr>
          <p:cNvPr id="3" name="Content Placeholder 2"/>
          <p:cNvSpPr>
            <a:spLocks noGrp="1"/>
          </p:cNvSpPr>
          <p:nvPr>
            <p:ph idx="1"/>
          </p:nvPr>
        </p:nvSpPr>
        <p:spPr/>
        <p:txBody>
          <a:bodyPr>
            <a:normAutofit/>
          </a:bodyPr>
          <a:lstStyle/>
          <a:p>
            <a:r>
              <a:rPr lang="el-GR" dirty="0">
                <a:latin typeface="Calibri" panose="020F0502020204030204" pitchFamily="34" charset="0"/>
                <a:cs typeface="Calibri" panose="020F0502020204030204" pitchFamily="34" charset="0"/>
              </a:rPr>
              <a:t>Η πρώτη  περίοδος:  11  Οκτωβρίου‐8  Δεκεμβρίου  1962</a:t>
            </a:r>
          </a:p>
          <a:p>
            <a:r>
              <a:rPr lang="el-GR" dirty="0">
                <a:latin typeface="Calibri" panose="020F0502020204030204" pitchFamily="34" charset="0"/>
                <a:cs typeface="Calibri" panose="020F0502020204030204" pitchFamily="34" charset="0"/>
              </a:rPr>
              <a:t>Η Δεύτερη περίοδος: 29 Σεπτεμβρίου‐4 Δεκεμβρίου 1963</a:t>
            </a:r>
          </a:p>
          <a:p>
            <a:r>
              <a:rPr lang="el-GR" dirty="0">
                <a:latin typeface="Calibri" panose="020F0502020204030204" pitchFamily="34" charset="0"/>
                <a:cs typeface="Calibri" panose="020F0502020204030204" pitchFamily="34" charset="0"/>
              </a:rPr>
              <a:t>Η Τρίτη περίοδος: 14  Σεπτεμβρίου‐21  Νοεμβρίου  1964</a:t>
            </a:r>
          </a:p>
          <a:p>
            <a:r>
              <a:rPr lang="el-GR" dirty="0">
                <a:latin typeface="Calibri" panose="020F0502020204030204" pitchFamily="34" charset="0"/>
                <a:cs typeface="Calibri" panose="020F0502020204030204" pitchFamily="34" charset="0"/>
              </a:rPr>
              <a:t>Η τέταρτη περίοδος: 14  Σεπτεμβρίου‐8  Δεκεμβρίου  1965</a:t>
            </a:r>
          </a:p>
        </p:txBody>
      </p:sp>
    </p:spTree>
    <p:extLst>
      <p:ext uri="{BB962C8B-B14F-4D97-AF65-F5344CB8AC3E}">
        <p14:creationId xmlns:p14="http://schemas.microsoft.com/office/powerpoint/2010/main" val="414399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anose="020F0502020204030204" pitchFamily="34" charset="0"/>
                <a:cs typeface="Calibri" panose="020F0502020204030204" pitchFamily="34" charset="0"/>
              </a:rPr>
              <a:t>Β΄ Βατικανή Σύνοδος</a:t>
            </a:r>
            <a:endParaRPr lang="el-GR" dirty="0"/>
          </a:p>
        </p:txBody>
      </p:sp>
      <p:sp>
        <p:nvSpPr>
          <p:cNvPr id="3" name="Content Placeholder 2"/>
          <p:cNvSpPr>
            <a:spLocks noGrp="1"/>
          </p:cNvSpPr>
          <p:nvPr>
            <p:ph idx="1"/>
          </p:nvPr>
        </p:nvSpPr>
        <p:spPr/>
        <p:txBody>
          <a:bodyPr>
            <a:normAutofit/>
          </a:bodyPr>
          <a:lstStyle/>
          <a:p>
            <a:r>
              <a:rPr lang="el-GR" dirty="0">
                <a:latin typeface="Calibri" panose="020F0502020204030204" pitchFamily="34" charset="0"/>
                <a:cs typeface="Calibri" panose="020F0502020204030204" pitchFamily="34" charset="0"/>
              </a:rPr>
              <a:t>Β΄ Βατικανή Σύνοδος είναι το μέγιστο εκκλησιολογικό και εκκλησιαστικό γεγονός του 20ου αιώνα, το οποίο δεν έπαυσε να φέρει καρπούς τόσο για την Εκκλησία όσο και για τον κόσμο όλο στο σύνολό του. Οι σχέσεις της Εκκλησίας με τον κόσμο άλλαξαν και συνεχώς αλλάζουν. Σήμερα η Εκκλησία είναι παρούσα ταπεινά και όχι θριαμβολογικά, παρά τα φαινόμενα, διότι o σημερινός άνθρωπος, όπως και ο χθεσινός, έχει ανάγκη από τον Θεό και από τον λόγο του Θεού, χρειάζεται να ξέρει από που έρχεται και που πηγαίνει, ότι έρχεται από τον Θεό και πηγαίνει προς τον Θεό.</a:t>
            </a:r>
          </a:p>
        </p:txBody>
      </p:sp>
    </p:spTree>
    <p:extLst>
      <p:ext uri="{BB962C8B-B14F-4D97-AF65-F5344CB8AC3E}">
        <p14:creationId xmlns:p14="http://schemas.microsoft.com/office/powerpoint/2010/main" val="2082123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anose="020F0502020204030204" pitchFamily="34" charset="0"/>
                <a:cs typeface="Calibri" panose="020F0502020204030204" pitchFamily="34" charset="0"/>
              </a:rPr>
              <a:t>Β΄ Βατικανή Σύνοδος</a:t>
            </a:r>
            <a:endParaRPr lang="el-GR" dirty="0"/>
          </a:p>
        </p:txBody>
      </p:sp>
      <p:sp>
        <p:nvSpPr>
          <p:cNvPr id="3" name="Content Placeholder 2"/>
          <p:cNvSpPr>
            <a:spLocks noGrp="1"/>
          </p:cNvSpPr>
          <p:nvPr>
            <p:ph idx="1"/>
          </p:nvPr>
        </p:nvSpPr>
        <p:spPr/>
        <p:txBody>
          <a:bodyPr/>
          <a:lstStyle/>
          <a:p>
            <a:r>
              <a:rPr lang="el-GR" dirty="0">
                <a:latin typeface="Calibri" panose="020F0502020204030204" pitchFamily="34" charset="0"/>
                <a:cs typeface="Calibri" panose="020F0502020204030204" pitchFamily="34" charset="0"/>
              </a:rPr>
              <a:t> Μία μεγάλη καινοτομία της Β΄ Βατικανής, την οποία θέλησε ο Πάπας Ιωάννης ΚΓ΄. Για πρώτη φορά στην ιστορία της Εκκλησίας διακρίνονται τα δόγματα της πίστεως και το εκάστοτε περιεχόμενό τους από την διατύπωση αυτής ταύτης της πίστεως. Τα δόγματα δεν επαναλαμβάνονται στερεότυπα. Διατυπώθηκαν μεν μια για πάντα, όμως υπό διαφορετικές πολιτιστικές, κοινωνικές και γλωσσικές συνθήκες, μπορούν λοιπόν σήμερα να διατυπωθούν ξανά χωρίς να αλλοιωθούν οι αιώνιες αλήθειες της πίστεως τις οποίες περιέχουν.</a:t>
            </a:r>
          </a:p>
          <a:p>
            <a:r>
              <a:rPr lang="el-GR" dirty="0">
                <a:latin typeface="Calibri" panose="020F0502020204030204" pitchFamily="34" charset="0"/>
                <a:cs typeface="Calibri" panose="020F0502020204030204" pitchFamily="34" charset="0"/>
              </a:rPr>
              <a:t>Ο κάθε λαός προσεύχεται στη γλώσσα την οποία καταλαβαίνει, και τρέφεται τόσο από το μυστήριο του Θείου Λόγου όσο και από το μυστήριο της Θείας Ευχαριστίας. Σε κύκλο τριών ετών ο εκκλησιαζόμενος κάθε λαού, έθνους και παιδείας ακούει τον ζωντανό Λόγο του Θεού όπως κηρύχθηκε από τον Ιησού και τους Αποστόλους του. </a:t>
            </a:r>
          </a:p>
        </p:txBody>
      </p:sp>
    </p:spTree>
    <p:extLst>
      <p:ext uri="{BB962C8B-B14F-4D97-AF65-F5344CB8AC3E}">
        <p14:creationId xmlns:p14="http://schemas.microsoft.com/office/powerpoint/2010/main" val="348373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Εικόνες</a:t>
            </a:r>
          </a:p>
        </p:txBody>
      </p:sp>
      <p:pic>
        <p:nvPicPr>
          <p:cNvPr id="4" name="Content Placeholder 3"/>
          <p:cNvPicPr>
            <a:picLocks noGrp="1" noChangeAspect="1"/>
          </p:cNvPicPr>
          <p:nvPr>
            <p:ph idx="1"/>
          </p:nvPr>
        </p:nvPicPr>
        <p:blipFill>
          <a:blip r:embed="rId2"/>
          <a:stretch>
            <a:fillRect/>
          </a:stretch>
        </p:blipFill>
        <p:spPr>
          <a:xfrm>
            <a:off x="1346475" y="2964625"/>
            <a:ext cx="3720047" cy="2809016"/>
          </a:xfrm>
          <a:prstGeom prst="rect">
            <a:avLst/>
          </a:prstGeom>
        </p:spPr>
      </p:pic>
      <p:pic>
        <p:nvPicPr>
          <p:cNvPr id="5" name="Picture 4"/>
          <p:cNvPicPr>
            <a:picLocks noChangeAspect="1"/>
          </p:cNvPicPr>
          <p:nvPr/>
        </p:nvPicPr>
        <p:blipFill>
          <a:blip r:embed="rId3"/>
          <a:stretch>
            <a:fillRect/>
          </a:stretch>
        </p:blipFill>
        <p:spPr>
          <a:xfrm>
            <a:off x="5755059" y="2964625"/>
            <a:ext cx="4993806" cy="2809016"/>
          </a:xfrm>
          <a:prstGeom prst="rect">
            <a:avLst/>
          </a:prstGeom>
        </p:spPr>
      </p:pic>
    </p:spTree>
    <p:extLst>
      <p:ext uri="{BB962C8B-B14F-4D97-AF65-F5344CB8AC3E}">
        <p14:creationId xmlns:p14="http://schemas.microsoft.com/office/powerpoint/2010/main" val="1974105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985761"/>
          </a:xfrm>
        </p:spPr>
        <p:txBody>
          <a:bodyPr/>
          <a:lstStyle/>
          <a:p>
            <a:r>
              <a:rPr lang="el-GR" dirty="0">
                <a:latin typeface="Calibri" panose="020F0502020204030204" pitchFamily="34" charset="0"/>
                <a:cs typeface="Calibri" panose="020F0502020204030204" pitchFamily="34" charset="0"/>
              </a:rPr>
              <a:t>Η εκκλησία που διεξάχθηκε η Β’ Βατικανή Σύνοδος </a:t>
            </a:r>
          </a:p>
        </p:txBody>
      </p:sp>
      <p:pic>
        <p:nvPicPr>
          <p:cNvPr id="4" name="Content Placeholder 3"/>
          <p:cNvPicPr>
            <a:picLocks noGrp="1" noChangeAspect="1"/>
          </p:cNvPicPr>
          <p:nvPr>
            <p:ph idx="1"/>
          </p:nvPr>
        </p:nvPicPr>
        <p:blipFill>
          <a:blip r:embed="rId2"/>
          <a:stretch>
            <a:fillRect/>
          </a:stretch>
        </p:blipFill>
        <p:spPr>
          <a:xfrm>
            <a:off x="73298" y="2258007"/>
            <a:ext cx="5693019" cy="3796736"/>
          </a:xfrm>
          <a:prstGeom prst="rect">
            <a:avLst/>
          </a:prstGeom>
        </p:spPr>
      </p:pic>
      <p:pic>
        <p:nvPicPr>
          <p:cNvPr id="5" name="Picture 4"/>
          <p:cNvPicPr>
            <a:picLocks noChangeAspect="1"/>
          </p:cNvPicPr>
          <p:nvPr/>
        </p:nvPicPr>
        <p:blipFill>
          <a:blip r:embed="rId3"/>
          <a:stretch>
            <a:fillRect/>
          </a:stretch>
        </p:blipFill>
        <p:spPr>
          <a:xfrm>
            <a:off x="6089098" y="2258007"/>
            <a:ext cx="5695105" cy="3796736"/>
          </a:xfrm>
          <a:prstGeom prst="rect">
            <a:avLst/>
          </a:prstGeom>
        </p:spPr>
      </p:pic>
    </p:spTree>
    <p:extLst>
      <p:ext uri="{BB962C8B-B14F-4D97-AF65-F5344CB8AC3E}">
        <p14:creationId xmlns:p14="http://schemas.microsoft.com/office/powerpoint/2010/main" val="3451575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latin typeface="Calibri" panose="020F0502020204030204" pitchFamily="34" charset="0"/>
                <a:cs typeface="Calibri" panose="020F0502020204030204" pitchFamily="34" charset="0"/>
              </a:rPr>
              <a:t>ΠΗΓΕΣ</a:t>
            </a:r>
          </a:p>
        </p:txBody>
      </p:sp>
      <p:sp>
        <p:nvSpPr>
          <p:cNvPr id="3" name="Content Placeholder 2"/>
          <p:cNvSpPr>
            <a:spLocks noGrp="1"/>
          </p:cNvSpPr>
          <p:nvPr>
            <p:ph idx="1"/>
          </p:nvPr>
        </p:nvSpPr>
        <p:spPr>
          <a:xfrm>
            <a:off x="1154955" y="2603500"/>
            <a:ext cx="8761412" cy="4105210"/>
          </a:xfrm>
        </p:spPr>
        <p:txBody>
          <a:bodyPr>
            <a:normAutofit/>
          </a:bodyPr>
          <a:lstStyle/>
          <a:p>
            <a:r>
              <a:rPr lang="en-US" sz="1600" dirty="0">
                <a:hlinkClick r:id="rId2"/>
              </a:rPr>
              <a:t>https://cathenoria-thes.org/page846.html</a:t>
            </a:r>
            <a:endParaRPr lang="el-GR" sz="1600" dirty="0"/>
          </a:p>
          <a:p>
            <a:r>
              <a:rPr lang="en-US" sz="1600" dirty="0"/>
              <a:t>https://el.wikipedia.org/wiki/%CE%9F%CE%B9%CE%BA%CE%BF%CF%85%CE%BC%CE%B5%CE%BD%CE%B9%CE%BA%CE%AD%CF%82_%CE%A3%CF%8D%CE%BD%CE%BF%CE%B4%CE%BF%CE%B9#.CE.92.CE.84_.CE.A3.CF.8D.CE.BD.CE.BF.CE.B4.CE.BF.CF.82_.CF.84.CE.BF.CF.85_.CE.92.CE.B1.CF.84.CE.B9.CE.BA.CE.B1.CE.BD.CE.BF.CF.8D</a:t>
            </a:r>
            <a:r>
              <a:rPr lang="el-GR" sz="1600" dirty="0"/>
              <a:t> </a:t>
            </a:r>
          </a:p>
          <a:p>
            <a:endParaRPr lang="el-GR" sz="1600" dirty="0"/>
          </a:p>
          <a:p>
            <a:r>
              <a:rPr lang="en-US" sz="1600" dirty="0">
                <a:hlinkClick r:id="rId3"/>
              </a:rPr>
              <a:t>https://el.wikipedia.org/wiki/%CE%94%CE%B5%CF%8D%CF%84%CE%B5%CF%81%CE%B7_%CE%A3%CF%8D%CE%BD%CE%BF%CE%B4%CE%BF%CF%82_%CF%84%CE%BF%CF%85_%CE%92%CE%B1%CF%84%CE%B9%CE%BA%CE%B1%CE%BD%CE%BF%CF%8D</a:t>
            </a:r>
            <a:endParaRPr lang="el-GR" sz="1600" dirty="0"/>
          </a:p>
          <a:p>
            <a:r>
              <a:rPr lang="el-GR" sz="1600" dirty="0"/>
              <a:t> </a:t>
            </a:r>
            <a:r>
              <a:rPr lang="en-US" sz="1600" dirty="0">
                <a:hlinkClick r:id="rId4"/>
              </a:rPr>
              <a:t>ao.cen.gr</a:t>
            </a:r>
            <a:r>
              <a:rPr lang="el-GR" sz="1600" dirty="0"/>
              <a:t> </a:t>
            </a:r>
          </a:p>
          <a:p>
            <a:r>
              <a:rPr lang="en-US" sz="1600" dirty="0">
                <a:hlinkClick r:id="rId5"/>
              </a:rPr>
              <a:t>www.amen.gr</a:t>
            </a:r>
            <a:endParaRPr lang="el-GR" sz="1600" dirty="0"/>
          </a:p>
          <a:p>
            <a:r>
              <a:rPr lang="en-US" sz="1600" dirty="0">
                <a:hlinkClick r:id="rId6"/>
              </a:rPr>
              <a:t>www.romeingreek.eu</a:t>
            </a:r>
            <a:endParaRPr lang="el-GR" sz="1600" dirty="0"/>
          </a:p>
          <a:p>
            <a:endParaRPr lang="el-GR" sz="1600" dirty="0"/>
          </a:p>
          <a:p>
            <a:endParaRPr lang="el-GR" dirty="0"/>
          </a:p>
        </p:txBody>
      </p:sp>
    </p:spTree>
    <p:extLst>
      <p:ext uri="{BB962C8B-B14F-4D97-AF65-F5344CB8AC3E}">
        <p14:creationId xmlns:p14="http://schemas.microsoft.com/office/powerpoint/2010/main" val="3380855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TM02900722[[fn=Ion Boardroom]]</Template>
  <TotalTime>44</TotalTime>
  <Words>437</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Ion Boardroom</vt:lpstr>
      <vt:lpstr>Η Β’ Βατικανή σύνοδος και οι συνέπειες</vt:lpstr>
      <vt:lpstr>Β’ Βατικανή Σύνοδος</vt:lpstr>
      <vt:lpstr>Περίοδοι </vt:lpstr>
      <vt:lpstr>Β΄ Βατικανή Σύνοδος</vt:lpstr>
      <vt:lpstr>Β΄ Βατικανή Σύνοδος</vt:lpstr>
      <vt:lpstr>Εικόνες</vt:lpstr>
      <vt:lpstr>Η εκκλησία που διεξάχθηκε η Β’ Βατικανή Σύνοδος </vt:lpstr>
      <vt:lpstr>ΠΗΓΕΣ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Β’ Βατικανή σύνοδος και οι συνέπειες</dc:title>
  <dc:creator>giorgos lep</dc:creator>
  <cp:lastModifiedBy>giorgos lep</cp:lastModifiedBy>
  <cp:revision>14</cp:revision>
  <dcterms:created xsi:type="dcterms:W3CDTF">2016-10-04T14:44:52Z</dcterms:created>
  <dcterms:modified xsi:type="dcterms:W3CDTF">2016-10-04T15:28:56Z</dcterms:modified>
</cp:coreProperties>
</file>