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530"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Τίτλος 28"/>
          <p:cNvSpPr>
            <a:spLocks noGrp="1"/>
          </p:cNvSpPr>
          <p:nvPr>
            <p:ph type="ctrTitle"/>
          </p:nvPr>
        </p:nvSpPr>
        <p:spPr>
          <a:xfrm>
            <a:off x="381000" y="4853411"/>
            <a:ext cx="8458200" cy="1222375"/>
          </a:xfrm>
        </p:spPr>
        <p:txBody>
          <a:bodyPr anchor="t"/>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16" name="Θέση ημερομηνίας 15"/>
          <p:cNvSpPr>
            <a:spLocks noGrp="1"/>
          </p:cNvSpPr>
          <p:nvPr>
            <p:ph type="dt" sz="half" idx="10"/>
          </p:nvPr>
        </p:nvSpPr>
        <p:spPr/>
        <p:txBody>
          <a:bodyPr/>
          <a:lstStyle/>
          <a:p>
            <a:fld id="{F2853615-BFDE-46DE-814C-47EC6EF6D371}" type="datetimeFigureOut">
              <a:rPr lang="el-GR" smtClean="0"/>
              <a:t>28/9/2016</a:t>
            </a:fld>
            <a:endParaRPr lang="el-GR"/>
          </a:p>
        </p:txBody>
      </p:sp>
      <p:sp>
        <p:nvSpPr>
          <p:cNvPr id="2" name="Θέση υποσέλιδου 1"/>
          <p:cNvSpPr>
            <a:spLocks noGrp="1"/>
          </p:cNvSpPr>
          <p:nvPr>
            <p:ph type="ftr" sz="quarter" idx="11"/>
          </p:nvPr>
        </p:nvSpPr>
        <p:spPr/>
        <p:txBody>
          <a:bodyPr/>
          <a:lstStyle/>
          <a:p>
            <a:endParaRPr lang="el-GR"/>
          </a:p>
        </p:txBody>
      </p:sp>
      <p:sp>
        <p:nvSpPr>
          <p:cNvPr id="15" name="Θέση αριθμού διαφάνειας 14"/>
          <p:cNvSpPr>
            <a:spLocks noGrp="1"/>
          </p:cNvSpPr>
          <p:nvPr>
            <p:ph type="sldNum" sz="quarter" idx="12"/>
          </p:nvPr>
        </p:nvSpPr>
        <p:spPr>
          <a:xfrm>
            <a:off x="8229600" y="6473952"/>
            <a:ext cx="758952" cy="246888"/>
          </a:xfrm>
        </p:spPr>
        <p:txBody>
          <a:bodyPr/>
          <a:lstStyle/>
          <a:p>
            <a:fld id="{3DF53439-851E-44AD-84B1-B6BFC3D0C743}" type="slidenum">
              <a:rPr lang="el-GR" smtClean="0"/>
              <a:t>‹#›</a:t>
            </a:fld>
            <a:endParaRPr lang="el-GR"/>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28/9/2016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858000" y="549276"/>
            <a:ext cx="18288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549276"/>
            <a:ext cx="62484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2853615-BFDE-46DE-814C-47EC6EF6D371}" type="datetimeFigureOut">
              <a:rPr lang="el-GR" smtClean="0"/>
              <a:t>28/9/2016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2" name="Τίτλος 21"/>
          <p:cNvSpPr>
            <a:spLocks noGrp="1"/>
          </p:cNvSpPr>
          <p:nvPr>
            <p:ph type="title"/>
          </p:nvPr>
        </p:nvSpPr>
        <p:spPr/>
        <p:txBody>
          <a:bodyPr/>
          <a:lstStyle/>
          <a:p>
            <a:r>
              <a:rPr kumimoji="0" lang="el-GR" smtClean="0"/>
              <a:t>Στυλ κύριου τίτλου</a:t>
            </a:r>
            <a:endParaRPr kumimoji="0" lang="en-US"/>
          </a:p>
        </p:txBody>
      </p:sp>
      <p:sp>
        <p:nvSpPr>
          <p:cNvPr id="27" name="Θέση περιεχομένου 26"/>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Θέση ημερομηνίας 24"/>
          <p:cNvSpPr>
            <a:spLocks noGrp="1"/>
          </p:cNvSpPr>
          <p:nvPr>
            <p:ph type="dt" sz="half" idx="10"/>
          </p:nvPr>
        </p:nvSpPr>
        <p:spPr/>
        <p:txBody>
          <a:bodyPr/>
          <a:lstStyle/>
          <a:p>
            <a:fld id="{F2853615-BFDE-46DE-814C-47EC6EF6D371}" type="datetimeFigureOut">
              <a:rPr lang="el-GR" smtClean="0"/>
              <a:t>28/9/2016</a:t>
            </a:fld>
            <a:endParaRPr lang="el-GR"/>
          </a:p>
        </p:txBody>
      </p:sp>
      <p:sp>
        <p:nvSpPr>
          <p:cNvPr id="19" name="Θέση υποσέλιδου 18"/>
          <p:cNvSpPr>
            <a:spLocks noGrp="1"/>
          </p:cNvSpPr>
          <p:nvPr>
            <p:ph type="ftr" sz="quarter" idx="11"/>
          </p:nvPr>
        </p:nvSpPr>
        <p:spPr>
          <a:xfrm>
            <a:off x="3581400" y="76200"/>
            <a:ext cx="2895600" cy="288925"/>
          </a:xfrm>
        </p:spPr>
        <p:txBody>
          <a:bodyPr/>
          <a:lstStyle/>
          <a:p>
            <a:endParaRPr lang="el-GR"/>
          </a:p>
        </p:txBody>
      </p:sp>
      <p:sp>
        <p:nvSpPr>
          <p:cNvPr id="16" name="Θέση αριθμού διαφάνειας 15"/>
          <p:cNvSpPr>
            <a:spLocks noGrp="1"/>
          </p:cNvSpPr>
          <p:nvPr>
            <p:ph type="sldNum" sz="quarter" idx="12"/>
          </p:nvPr>
        </p:nvSpPr>
        <p:spPr>
          <a:xfrm>
            <a:off x="8229600" y="6473952"/>
            <a:ext cx="758952" cy="246888"/>
          </a:xfrm>
        </p:spPr>
        <p:txBody>
          <a:bodyPr/>
          <a:lstStyle/>
          <a:p>
            <a:fld id="{3DF53439-851E-44AD-84B1-B6BFC3D0C743}" type="slidenum">
              <a:rPr lang="el-GR" smtClean="0"/>
              <a:t>‹#›</a:t>
            </a:fld>
            <a:endParaRPr lang="el-GR"/>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κειμένου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9" name="Θέση ημερομηνίας 18"/>
          <p:cNvSpPr>
            <a:spLocks noGrp="1"/>
          </p:cNvSpPr>
          <p:nvPr>
            <p:ph type="dt" sz="half" idx="10"/>
          </p:nvPr>
        </p:nvSpPr>
        <p:spPr/>
        <p:txBody>
          <a:bodyPr/>
          <a:lstStyle/>
          <a:p>
            <a:fld id="{F2853615-BFDE-46DE-814C-47EC6EF6D371}" type="datetimeFigureOut">
              <a:rPr lang="el-GR" smtClean="0"/>
              <a:t>28/9/2016</a:t>
            </a:fld>
            <a:endParaRPr lang="el-GR"/>
          </a:p>
        </p:txBody>
      </p:sp>
      <p:sp>
        <p:nvSpPr>
          <p:cNvPr id="11" name="Θέση υποσέλιδου 10"/>
          <p:cNvSpPr>
            <a:spLocks noGrp="1"/>
          </p:cNvSpPr>
          <p:nvPr>
            <p:ph type="ftr" sz="quarter" idx="11"/>
          </p:nvPr>
        </p:nvSpPr>
        <p:spPr/>
        <p:txBody>
          <a:bodyPr/>
          <a:lstStyle/>
          <a:p>
            <a:endParaRPr lang="el-GR"/>
          </a:p>
        </p:txBody>
      </p:sp>
      <p:sp>
        <p:nvSpPr>
          <p:cNvPr id="16" name="Θέση αριθμού διαφάνειας 15"/>
          <p:cNvSpPr>
            <a:spLocks noGrp="1"/>
          </p:cNvSpPr>
          <p:nvPr>
            <p:ph type="sldNum" sz="quarter" idx="12"/>
          </p:nvPr>
        </p:nvSpPr>
        <p:spPr/>
        <p:txBody>
          <a:bodyPr/>
          <a:lstStyle/>
          <a:p>
            <a:fld id="{3DF53439-851E-44AD-84B1-B6BFC3D0C743}" type="slidenum">
              <a:rPr lang="el-GR" smtClean="0"/>
              <a:t>‹#›</a:t>
            </a:fld>
            <a:endParaRPr lang="el-GR"/>
          </a:p>
        </p:txBody>
      </p:sp>
      <p:sp>
        <p:nvSpPr>
          <p:cNvPr id="8" name="Τίτλος 7"/>
          <p:cNvSpPr>
            <a:spLocks noGrp="1"/>
          </p:cNvSpPr>
          <p:nvPr>
            <p:ph type="title"/>
          </p:nvPr>
        </p:nvSpPr>
        <p:spPr>
          <a:xfrm>
            <a:off x="180475" y="2947085"/>
            <a:ext cx="8686800" cy="1184825"/>
          </a:xfrm>
        </p:spPr>
        <p:txBody>
          <a:bodyPr rtlCol="0" anchor="t"/>
          <a:lstStyle>
            <a:lvl1pPr algn="r">
              <a:defRPr/>
            </a:lvl1pPr>
          </a:lstStyle>
          <a:p>
            <a:r>
              <a:rPr kumimoji="0" lang="el-GR" smtClean="0"/>
              <a:t>Στυλ κύριου τίτλου</a:t>
            </a:r>
            <a:endParaRPr kumimoji="0" lang="en-US"/>
          </a:p>
        </p:txBody>
      </p:sp>
    </p:spTree>
  </p:cSld>
  <p:clrMapOvr>
    <a:overrideClrMapping bg1="dk1" tx1="lt1" bg2="dk2" tx2="lt2" accent1="accent1" accent2="accent2" accent3="accent3" accent4="accent4" accent5="accent5" accent6="accent6" hlink="hlink" folHlink="folHlink"/>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Τίτλος 19"/>
          <p:cNvSpPr>
            <a:spLocks noGrp="1"/>
          </p:cNvSpPr>
          <p:nvPr>
            <p:ph type="title"/>
          </p:nvPr>
        </p:nvSpPr>
        <p:spPr>
          <a:xfrm>
            <a:off x="301752" y="457200"/>
            <a:ext cx="8686800" cy="841248"/>
          </a:xfrm>
        </p:spPr>
        <p:txBody>
          <a:bodyPr/>
          <a:lstStyle/>
          <a:p>
            <a:r>
              <a:rPr kumimoji="0" lang="el-GR" smtClean="0"/>
              <a:t>Στυλ κύριου τίτλου</a:t>
            </a:r>
            <a:endParaRPr kumimoji="0" lang="en-US"/>
          </a:p>
        </p:txBody>
      </p:sp>
      <p:sp>
        <p:nvSpPr>
          <p:cNvPr id="14" name="Θέση περιεχομένου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Θέση ημερομηνίας 20"/>
          <p:cNvSpPr>
            <a:spLocks noGrp="1"/>
          </p:cNvSpPr>
          <p:nvPr>
            <p:ph type="dt" sz="half" idx="10"/>
          </p:nvPr>
        </p:nvSpPr>
        <p:spPr/>
        <p:txBody>
          <a:bodyPr/>
          <a:lstStyle/>
          <a:p>
            <a:fld id="{F2853615-BFDE-46DE-814C-47EC6EF6D371}" type="datetimeFigureOut">
              <a:rPr lang="el-GR" smtClean="0"/>
              <a:t>28/9/2016</a:t>
            </a:fld>
            <a:endParaRPr lang="el-GR"/>
          </a:p>
        </p:txBody>
      </p:sp>
      <p:sp>
        <p:nvSpPr>
          <p:cNvPr id="10" name="Θέση υποσέλιδου 9"/>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Τίτλος 28"/>
          <p:cNvSpPr>
            <a:spLocks noGrp="1"/>
          </p:cNvSpPr>
          <p:nvPr>
            <p:ph type="title"/>
          </p:nvPr>
        </p:nvSpPr>
        <p:spPr>
          <a:xfrm>
            <a:off x="304800" y="5410200"/>
            <a:ext cx="8610600" cy="882650"/>
          </a:xfrm>
        </p:spPr>
        <p:txBody>
          <a:bodyPr anchor="ctr"/>
          <a:lstStyle>
            <a:lvl1pPr>
              <a:defRPr/>
            </a:lvl1p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25" name="Θέση κειμένου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Θέση περιεχομένου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Θέση ημερομηνίας 9"/>
          <p:cNvSpPr>
            <a:spLocks noGrp="1"/>
          </p:cNvSpPr>
          <p:nvPr>
            <p:ph type="dt" sz="half" idx="10"/>
          </p:nvPr>
        </p:nvSpPr>
        <p:spPr/>
        <p:txBody>
          <a:bodyPr/>
          <a:lstStyle/>
          <a:p>
            <a:fld id="{F2853615-BFDE-46DE-814C-47EC6EF6D371}" type="datetimeFigureOut">
              <a:rPr lang="el-GR" smtClean="0"/>
              <a:t>28/9/2016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a:xfrm>
            <a:off x="8229600" y="6477000"/>
            <a:ext cx="762000" cy="246888"/>
          </a:xfrm>
        </p:spPr>
        <p:txBody>
          <a:bodyPr/>
          <a:lstStyle/>
          <a:p>
            <a:fld id="{3DF53439-851E-44AD-84B1-B6BFC3D0C743}" type="slidenum">
              <a:rPr lang="el-GR" smtClean="0"/>
              <a:t>‹#›</a:t>
            </a:fld>
            <a:endParaRPr lang="el-GR"/>
          </a:p>
        </p:txBody>
      </p:sp>
      <p:sp>
        <p:nvSpPr>
          <p:cNvPr id="11" name="Ευθεία γραμμή σύνδεσης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Τίτλος 29"/>
          <p:cNvSpPr>
            <a:spLocks noGrp="1"/>
          </p:cNvSpPr>
          <p:nvPr>
            <p:ph type="title"/>
          </p:nvPr>
        </p:nvSpPr>
        <p:spPr>
          <a:xfrm>
            <a:off x="301752" y="457200"/>
            <a:ext cx="8686800" cy="841248"/>
          </a:xfrm>
        </p:spPr>
        <p:txBody>
          <a:bodyPr/>
          <a:lstStyle/>
          <a:p>
            <a:r>
              <a:rPr kumimoji="0" lang="el-GR" smtClean="0"/>
              <a:t>Στυλ κύριου τίτλου</a:t>
            </a:r>
            <a:endParaRPr kumimoji="0" lang="en-US"/>
          </a:p>
        </p:txBody>
      </p:sp>
      <p:sp>
        <p:nvSpPr>
          <p:cNvPr id="12" name="Θέση ημερομηνίας 11"/>
          <p:cNvSpPr>
            <a:spLocks noGrp="1"/>
          </p:cNvSpPr>
          <p:nvPr>
            <p:ph type="dt" sz="half" idx="10"/>
          </p:nvPr>
        </p:nvSpPr>
        <p:spPr/>
        <p:txBody>
          <a:bodyPr/>
          <a:lstStyle/>
          <a:p>
            <a:fld id="{F2853615-BFDE-46DE-814C-47EC6EF6D371}" type="datetimeFigureOut">
              <a:rPr lang="el-GR" smtClean="0"/>
              <a:t>28/9/2016</a:t>
            </a:fld>
            <a:endParaRPr lang="el-GR"/>
          </a:p>
        </p:txBody>
      </p:sp>
      <p:sp>
        <p:nvSpPr>
          <p:cNvPr id="21" name="Θέση υποσέλιδου 20"/>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Θέση ημερομηνίας 2"/>
          <p:cNvSpPr>
            <a:spLocks noGrp="1"/>
          </p:cNvSpPr>
          <p:nvPr>
            <p:ph type="dt" sz="half" idx="10"/>
          </p:nvPr>
        </p:nvSpPr>
        <p:spPr/>
        <p:txBody>
          <a:bodyPr/>
          <a:lstStyle/>
          <a:p>
            <a:fld id="{F2853615-BFDE-46DE-814C-47EC6EF6D371}" type="datetimeFigureOut">
              <a:rPr lang="el-GR" smtClean="0"/>
              <a:t>28/9/2016</a:t>
            </a:fld>
            <a:endParaRPr lang="el-GR"/>
          </a:p>
        </p:txBody>
      </p:sp>
      <p:sp>
        <p:nvSpPr>
          <p:cNvPr id="24" name="Θέση υποσέλιδου 23"/>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Ευθεία γραμμή σύνδεσης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Τίτλος 11"/>
          <p:cNvSpPr>
            <a:spLocks noGrp="1"/>
          </p:cNvSpPr>
          <p:nvPr>
            <p:ph type="title"/>
          </p:nvPr>
        </p:nvSpPr>
        <p:spPr>
          <a:xfrm>
            <a:off x="457200" y="5486400"/>
            <a:ext cx="8458200" cy="520700"/>
          </a:xfrm>
        </p:spPr>
        <p:txBody>
          <a:bodyPr anchor="ctr"/>
          <a:lstStyle>
            <a:lvl1pPr algn="l">
              <a:buNone/>
              <a:defRPr sz="2000" b="1"/>
            </a:lvl1pPr>
          </a:lstStyle>
          <a:p>
            <a:r>
              <a:rPr kumimoji="0" lang="el-GR" smtClean="0"/>
              <a:t>Στυλ κύριου τίτλου</a:t>
            </a:r>
            <a:endParaRPr kumimoji="0" lang="en-US"/>
          </a:p>
        </p:txBody>
      </p:sp>
      <p:sp>
        <p:nvSpPr>
          <p:cNvPr id="26" name="Θέση κειμένου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14" name="Θέση περιεχομένου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Θέση ημερομηνίας 24"/>
          <p:cNvSpPr>
            <a:spLocks noGrp="1"/>
          </p:cNvSpPr>
          <p:nvPr>
            <p:ph type="dt" sz="half" idx="10"/>
          </p:nvPr>
        </p:nvSpPr>
        <p:spPr/>
        <p:txBody>
          <a:bodyPr/>
          <a:lstStyle/>
          <a:p>
            <a:fld id="{F2853615-BFDE-46DE-814C-47EC6EF6D371}" type="datetimeFigureOut">
              <a:rPr lang="el-GR" smtClean="0"/>
              <a:t>28/9/2016</a:t>
            </a:fld>
            <a:endParaRPr lang="el-GR"/>
          </a:p>
        </p:txBody>
      </p:sp>
      <p:sp>
        <p:nvSpPr>
          <p:cNvPr id="29" name="Θέση υποσέλιδου 28"/>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Θέση εικόνας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Θέση ημερομηνίας 6"/>
          <p:cNvSpPr>
            <a:spLocks noGrp="1"/>
          </p:cNvSpPr>
          <p:nvPr>
            <p:ph type="dt" sz="half" idx="10"/>
          </p:nvPr>
        </p:nvSpPr>
        <p:spPr/>
        <p:txBody>
          <a:bodyPr/>
          <a:lstStyle/>
          <a:p>
            <a:fld id="{F2853615-BFDE-46DE-814C-47EC6EF6D371}" type="datetimeFigureOut">
              <a:rPr lang="el-GR" smtClean="0"/>
              <a:t>28/9/2016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31" name="Θέση αριθμού διαφάνειας 30"/>
          <p:cNvSpPr>
            <a:spLocks noGrp="1"/>
          </p:cNvSpPr>
          <p:nvPr>
            <p:ph type="sldNum" sz="quarter" idx="12"/>
          </p:nvPr>
        </p:nvSpPr>
        <p:spPr/>
        <p:txBody>
          <a:bodyPr/>
          <a:lstStyle/>
          <a:p>
            <a:fld id="{3DF53439-851E-44AD-84B1-B6BFC3D0C743}" type="slidenum">
              <a:rPr lang="el-GR" smtClean="0"/>
              <a:t>‹#›</a:t>
            </a:fld>
            <a:endParaRPr lang="el-GR"/>
          </a:p>
        </p:txBody>
      </p:sp>
      <p:sp>
        <p:nvSpPr>
          <p:cNvPr id="17" name="Τίτλος 16"/>
          <p:cNvSpPr>
            <a:spLocks noGrp="1"/>
          </p:cNvSpPr>
          <p:nvPr>
            <p:ph type="title"/>
          </p:nvPr>
        </p:nvSpPr>
        <p:spPr>
          <a:xfrm>
            <a:off x="381000" y="4993760"/>
            <a:ext cx="5867400" cy="522288"/>
          </a:xfrm>
        </p:spPr>
        <p:txBody>
          <a:bodyPr anchor="ctr"/>
          <a:lstStyle>
            <a:lvl1pPr algn="l">
              <a:buNone/>
              <a:defRPr sz="2000" b="1"/>
            </a:lvl1pPr>
          </a:lstStyle>
          <a:p>
            <a:r>
              <a:rPr kumimoji="0" lang="el-GR" smtClean="0"/>
              <a:t>Στυλ κύριου τίτλου</a:t>
            </a:r>
            <a:endParaRPr kumimoji="0" lang="en-US"/>
          </a:p>
        </p:txBody>
      </p:sp>
      <p:sp>
        <p:nvSpPr>
          <p:cNvPr id="26" name="Θέση κειμένου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Ευθεία γραμμή σύνδεσης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Θέση κειμένου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Θέση ημερομηνίας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2853615-BFDE-46DE-814C-47EC6EF6D371}" type="datetimeFigureOut">
              <a:rPr lang="el-GR" smtClean="0"/>
              <a:t>28/9/2016</a:t>
            </a:fld>
            <a:endParaRPr lang="el-GR"/>
          </a:p>
        </p:txBody>
      </p:sp>
      <p:sp>
        <p:nvSpPr>
          <p:cNvPr id="28" name="Θέση υποσέλιδου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Θέση αριθμού διαφάνειας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DF53439-851E-44AD-84B1-B6BFC3D0C743}" type="slidenum">
              <a:rPr lang="el-GR" smtClean="0"/>
              <a:t>‹#›</a:t>
            </a:fld>
            <a:endParaRPr lang="el-GR"/>
          </a:p>
        </p:txBody>
      </p:sp>
      <p:sp>
        <p:nvSpPr>
          <p:cNvPr id="10" name="Θέση τίτλου 9"/>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Στυλ κύριου τίτλου</a:t>
            </a:r>
            <a:endParaRPr kumimoji="0" lang="en-US"/>
          </a:p>
        </p:txBody>
      </p:sp>
      <p:sp>
        <p:nvSpPr>
          <p:cNvPr id="9" name="Ευθεία γραμμή σύνδεσης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Ευθεία γραμμή σύνδεσης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push dir="u"/>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51520" y="1916832"/>
            <a:ext cx="8458200" cy="1222375"/>
          </a:xfrm>
        </p:spPr>
        <p:txBody>
          <a:bodyPr/>
          <a:lstStyle/>
          <a:p>
            <a:r>
              <a:rPr lang="el-GR" dirty="0" smtClean="0"/>
              <a:t>Η ΟΡΘΟΔΟΞΙΑ ΣΤΗΝ ΕΥΡΩΠΗ</a:t>
            </a:r>
            <a:endParaRPr lang="el-GR" dirty="0"/>
          </a:p>
        </p:txBody>
      </p:sp>
      <p:sp>
        <p:nvSpPr>
          <p:cNvPr id="3" name="Υπότιτλος 2"/>
          <p:cNvSpPr>
            <a:spLocks noGrp="1"/>
          </p:cNvSpPr>
          <p:nvPr>
            <p:ph type="subTitle" idx="1"/>
          </p:nvPr>
        </p:nvSpPr>
        <p:spPr>
          <a:xfrm>
            <a:off x="381000" y="3501008"/>
            <a:ext cx="8458200" cy="1299592"/>
          </a:xfrm>
        </p:spPr>
        <p:txBody>
          <a:bodyPr>
            <a:normAutofit lnSpcReduction="10000"/>
          </a:bodyPr>
          <a:lstStyle/>
          <a:p>
            <a:r>
              <a:rPr lang="el-GR" dirty="0" smtClean="0"/>
              <a:t>Π.Γ.Ε.Σ.Σ.</a:t>
            </a:r>
          </a:p>
          <a:p>
            <a:r>
              <a:rPr lang="el-GR" dirty="0" smtClean="0"/>
              <a:t>Γ2</a:t>
            </a:r>
          </a:p>
          <a:p>
            <a:r>
              <a:rPr lang="el-GR" dirty="0" smtClean="0"/>
              <a:t>ΚΑΡΝΑΡΟΥ ΧΡΙΣΤΙΝΑ</a:t>
            </a:r>
            <a:endParaRPr lang="el-GR" dirty="0"/>
          </a:p>
        </p:txBody>
      </p:sp>
    </p:spTree>
    <p:extLst>
      <p:ext uri="{BB962C8B-B14F-4D97-AF65-F5344CB8AC3E}">
        <p14:creationId xmlns:p14="http://schemas.microsoft.com/office/powerpoint/2010/main" val="246451727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buNone/>
            </a:pPr>
            <a:r>
              <a:rPr lang="el-GR" dirty="0" smtClean="0"/>
              <a:t>Η Ορθοδοξία υπάρχει σε πολλές χώρες της Ευρώπης. Σε κάποιες, οι Ορθόδοξοι αποτελούν την πλειονότητα και σε άλλες τη μειονότητα. Σε αρκετά κράτη, μάλιστα, η Ορθοδοξία είναι αναγνωρισμένη ως επίσημη θρησκεία.</a:t>
            </a:r>
            <a:endParaRPr lang="el-GR" dirty="0"/>
          </a:p>
        </p:txBody>
      </p:sp>
      <p:sp>
        <p:nvSpPr>
          <p:cNvPr id="4" name="Τίτλος 1"/>
          <p:cNvSpPr>
            <a:spLocks noGrp="1"/>
          </p:cNvSpPr>
          <p:nvPr>
            <p:ph type="title"/>
          </p:nvPr>
        </p:nvSpPr>
        <p:spPr/>
        <p:txBody>
          <a:bodyPr/>
          <a:lstStyle/>
          <a:p>
            <a:r>
              <a:rPr lang="el-GR" dirty="0" smtClean="0"/>
              <a:t>Η ΟΡΘΟΔΟΞΙΑ ΣΤΗΝ ΕΥΡΩΠΗ</a:t>
            </a:r>
            <a:endParaRPr lang="el-GR" dirty="0"/>
          </a:p>
        </p:txBody>
      </p:sp>
    </p:spTree>
    <p:extLst>
      <p:ext uri="{BB962C8B-B14F-4D97-AF65-F5344CB8AC3E}">
        <p14:creationId xmlns:p14="http://schemas.microsoft.com/office/powerpoint/2010/main" val="2779918598"/>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04800" y="1554162"/>
            <a:ext cx="8686800" cy="4971182"/>
          </a:xfrm>
        </p:spPr>
        <p:txBody>
          <a:bodyPr>
            <a:normAutofit lnSpcReduction="10000"/>
          </a:bodyPr>
          <a:lstStyle/>
          <a:p>
            <a:pPr marL="0" indent="0">
              <a:buNone/>
            </a:pPr>
            <a:r>
              <a:rPr lang="el-GR" dirty="0" smtClean="0"/>
              <a:t>Οι χώρες που αναγνωρίζουν την Ορθοδοξία ως επίσημη θρησκεία τους είναι:</a:t>
            </a:r>
          </a:p>
          <a:p>
            <a:pPr marL="0" indent="0">
              <a:buNone/>
            </a:pPr>
            <a:r>
              <a:rPr lang="el-GR" dirty="0" smtClean="0"/>
              <a:t>Ελλάδα			 Γεωργία</a:t>
            </a:r>
          </a:p>
          <a:p>
            <a:pPr marL="0" indent="0">
              <a:buNone/>
            </a:pPr>
            <a:r>
              <a:rPr lang="el-GR" dirty="0" smtClean="0"/>
              <a:t>Αρμενία			 Ρωσία</a:t>
            </a:r>
          </a:p>
          <a:p>
            <a:pPr marL="0" indent="0">
              <a:buNone/>
            </a:pPr>
            <a:r>
              <a:rPr lang="el-GR" dirty="0" smtClean="0"/>
              <a:t>Κύπρος			 Σερβία</a:t>
            </a:r>
          </a:p>
          <a:p>
            <a:pPr marL="0" indent="0">
              <a:buNone/>
            </a:pPr>
            <a:r>
              <a:rPr lang="el-GR" dirty="0" smtClean="0"/>
              <a:t>Μαυροβούνιο		Ουκρανία</a:t>
            </a:r>
          </a:p>
          <a:p>
            <a:pPr marL="0" indent="0">
              <a:buNone/>
            </a:pPr>
            <a:r>
              <a:rPr lang="el-GR" dirty="0" smtClean="0"/>
              <a:t>Μολδαβία			Βουλγαρία</a:t>
            </a:r>
          </a:p>
          <a:p>
            <a:pPr marL="0" indent="0">
              <a:buNone/>
            </a:pPr>
            <a:r>
              <a:rPr lang="el-GR" dirty="0" smtClean="0"/>
              <a:t>Λευκορωσία		Ρουμανία</a:t>
            </a:r>
          </a:p>
          <a:p>
            <a:pPr marL="0" indent="0">
              <a:buNone/>
            </a:pPr>
            <a:r>
              <a:rPr lang="el-GR" dirty="0" smtClean="0"/>
              <a:t>Π.Γ.Δ.Μ.</a:t>
            </a:r>
            <a:endParaRPr lang="el-GR" dirty="0"/>
          </a:p>
        </p:txBody>
      </p:sp>
      <p:sp>
        <p:nvSpPr>
          <p:cNvPr id="4" name="Τίτλος 1"/>
          <p:cNvSpPr>
            <a:spLocks noGrp="1"/>
          </p:cNvSpPr>
          <p:nvPr>
            <p:ph type="title"/>
          </p:nvPr>
        </p:nvSpPr>
        <p:spPr/>
        <p:txBody>
          <a:bodyPr/>
          <a:lstStyle/>
          <a:p>
            <a:r>
              <a:rPr lang="el-GR" dirty="0" smtClean="0"/>
              <a:t>Η ΟΡΘΟΔΟΞΙΑ ΣΤΗΝ ΕΥΡΩΠΗ</a:t>
            </a:r>
            <a:endParaRPr lang="el-GR" dirty="0"/>
          </a:p>
        </p:txBody>
      </p:sp>
    </p:spTree>
    <p:extLst>
      <p:ext uri="{BB962C8B-B14F-4D97-AF65-F5344CB8AC3E}">
        <p14:creationId xmlns:p14="http://schemas.microsoft.com/office/powerpoint/2010/main" val="625634929"/>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92500" lnSpcReduction="20000"/>
          </a:bodyPr>
          <a:lstStyle/>
          <a:p>
            <a:pPr marL="0" indent="0">
              <a:buNone/>
            </a:pPr>
            <a:r>
              <a:rPr lang="el-GR" dirty="0" smtClean="0"/>
              <a:t>Στην Ευρώπη βρίσκεται ένα από τα Αρχαία/ Πρεσβυγενή Πατριαρχεία, το Πατριαρχείο Κωνσταντινουπόλεως.</a:t>
            </a:r>
          </a:p>
          <a:p>
            <a:pPr marL="0" indent="0">
              <a:buNone/>
            </a:pPr>
            <a:r>
              <a:rPr lang="el-GR" dirty="0" smtClean="0"/>
              <a:t>Επίσης, βρίσκονται τα 5 Νέα Πατριαρχεία, τα οποία είναι:</a:t>
            </a:r>
          </a:p>
          <a:p>
            <a:pPr marL="0" indent="0">
              <a:buNone/>
            </a:pPr>
            <a:r>
              <a:rPr lang="el-GR" dirty="0" smtClean="0"/>
              <a:t>Πατριαρχείο Ρωσίας</a:t>
            </a:r>
          </a:p>
          <a:p>
            <a:pPr marL="0" indent="0">
              <a:buNone/>
            </a:pPr>
            <a:r>
              <a:rPr lang="el-GR" dirty="0" smtClean="0"/>
              <a:t>Πατριαρχείο Σερβίας</a:t>
            </a:r>
          </a:p>
          <a:p>
            <a:pPr marL="0" indent="0">
              <a:buNone/>
            </a:pPr>
            <a:r>
              <a:rPr lang="el-GR" dirty="0" smtClean="0"/>
              <a:t>Πατριαρχείο Ρουμανίας</a:t>
            </a:r>
          </a:p>
          <a:p>
            <a:pPr marL="0" indent="0">
              <a:buNone/>
            </a:pPr>
            <a:r>
              <a:rPr lang="el-GR" dirty="0" smtClean="0"/>
              <a:t>Πατριαρχείο Βουλγαρίας</a:t>
            </a:r>
          </a:p>
          <a:p>
            <a:pPr marL="0" indent="0">
              <a:buNone/>
            </a:pPr>
            <a:r>
              <a:rPr lang="el-GR" dirty="0" smtClean="0"/>
              <a:t>Πατριαρχείο Γεωργίας</a:t>
            </a:r>
            <a:endParaRPr lang="el-GR" dirty="0"/>
          </a:p>
        </p:txBody>
      </p:sp>
      <p:sp>
        <p:nvSpPr>
          <p:cNvPr id="4" name="Τίτλος 1"/>
          <p:cNvSpPr>
            <a:spLocks noGrp="1"/>
          </p:cNvSpPr>
          <p:nvPr>
            <p:ph type="title"/>
          </p:nvPr>
        </p:nvSpPr>
        <p:spPr/>
        <p:txBody>
          <a:bodyPr/>
          <a:lstStyle/>
          <a:p>
            <a:r>
              <a:rPr lang="el-GR" dirty="0" smtClean="0"/>
              <a:t>Η ΟΡΘΟΔΟΞΙΑ ΣΤΗΝ ΕΥΡΩΠΗ</a:t>
            </a:r>
            <a:endParaRPr lang="el-GR" dirty="0"/>
          </a:p>
        </p:txBody>
      </p:sp>
    </p:spTree>
    <p:extLst>
      <p:ext uri="{BB962C8B-B14F-4D97-AF65-F5344CB8AC3E}">
        <p14:creationId xmlns:p14="http://schemas.microsoft.com/office/powerpoint/2010/main" val="216390946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buNone/>
            </a:pPr>
            <a:r>
              <a:rPr lang="el-GR" dirty="0" smtClean="0"/>
              <a:t>Ακόμη, στην Ευρώπη υπάρχουν και 5 Αυτοκέφαλες Εκκλησίες:</a:t>
            </a:r>
          </a:p>
          <a:p>
            <a:pPr marL="0" indent="0">
              <a:buNone/>
            </a:pPr>
            <a:r>
              <a:rPr lang="el-GR" dirty="0" smtClean="0"/>
              <a:t>Εκκλησία Κύπρου</a:t>
            </a:r>
          </a:p>
          <a:p>
            <a:pPr marL="0" indent="0">
              <a:buNone/>
            </a:pPr>
            <a:r>
              <a:rPr lang="el-GR" dirty="0" smtClean="0"/>
              <a:t>Εκκλησία Ελλάδος</a:t>
            </a:r>
          </a:p>
          <a:p>
            <a:pPr marL="0" indent="0">
              <a:buNone/>
            </a:pPr>
            <a:r>
              <a:rPr lang="el-GR" dirty="0" smtClean="0"/>
              <a:t>Εκκλησία Αλβανίας</a:t>
            </a:r>
          </a:p>
          <a:p>
            <a:pPr marL="0" indent="0">
              <a:buNone/>
            </a:pPr>
            <a:r>
              <a:rPr lang="el-GR" dirty="0" smtClean="0"/>
              <a:t>Εκκλησία Τσεχίας και Σλοβακίας</a:t>
            </a:r>
          </a:p>
          <a:p>
            <a:pPr marL="0" indent="0">
              <a:buNone/>
            </a:pPr>
            <a:r>
              <a:rPr lang="el-GR" dirty="0" smtClean="0"/>
              <a:t>Εκκλησία Πολωνίας</a:t>
            </a:r>
            <a:endParaRPr lang="el-GR" dirty="0"/>
          </a:p>
        </p:txBody>
      </p:sp>
      <p:sp>
        <p:nvSpPr>
          <p:cNvPr id="4" name="Τίτλος 1"/>
          <p:cNvSpPr>
            <a:spLocks noGrp="1"/>
          </p:cNvSpPr>
          <p:nvPr>
            <p:ph type="title"/>
          </p:nvPr>
        </p:nvSpPr>
        <p:spPr/>
        <p:txBody>
          <a:bodyPr/>
          <a:lstStyle/>
          <a:p>
            <a:r>
              <a:rPr lang="el-GR" dirty="0" smtClean="0"/>
              <a:t>Η ΟΡΘΟΔΟΞΙΑ ΣΤΗΝ ΕΥΡΩΠΗ</a:t>
            </a:r>
            <a:endParaRPr lang="el-GR" dirty="0"/>
          </a:p>
        </p:txBody>
      </p:sp>
    </p:spTree>
    <p:extLst>
      <p:ext uri="{BB962C8B-B14F-4D97-AF65-F5344CB8AC3E}">
        <p14:creationId xmlns:p14="http://schemas.microsoft.com/office/powerpoint/2010/main" val="247270982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buNone/>
            </a:pPr>
            <a:r>
              <a:rPr lang="el-GR" dirty="0" smtClean="0"/>
              <a:t>Επιπλέον, υπάρχουν και 3 Αυτόνομες Εκκλησίες:</a:t>
            </a:r>
          </a:p>
          <a:p>
            <a:pPr marL="0" indent="0">
              <a:buNone/>
            </a:pPr>
            <a:r>
              <a:rPr lang="el-GR" dirty="0" smtClean="0"/>
              <a:t>Φινλανδίας</a:t>
            </a:r>
          </a:p>
          <a:p>
            <a:pPr marL="0" indent="0">
              <a:buNone/>
            </a:pPr>
            <a:r>
              <a:rPr lang="el-GR" dirty="0" smtClean="0"/>
              <a:t>Εσθονίας</a:t>
            </a:r>
          </a:p>
          <a:p>
            <a:pPr marL="0" indent="0">
              <a:buNone/>
            </a:pPr>
            <a:r>
              <a:rPr lang="el-GR" dirty="0"/>
              <a:t>Ορθόδοξη Αρχιεπισκοπή </a:t>
            </a:r>
            <a:r>
              <a:rPr lang="el-GR" dirty="0" smtClean="0"/>
              <a:t>Αχρίδας </a:t>
            </a:r>
            <a:endParaRPr lang="el-GR" dirty="0"/>
          </a:p>
        </p:txBody>
      </p:sp>
      <p:sp>
        <p:nvSpPr>
          <p:cNvPr id="4" name="Τίτλος 1"/>
          <p:cNvSpPr>
            <a:spLocks noGrp="1"/>
          </p:cNvSpPr>
          <p:nvPr>
            <p:ph type="title"/>
          </p:nvPr>
        </p:nvSpPr>
        <p:spPr/>
        <p:txBody>
          <a:bodyPr/>
          <a:lstStyle/>
          <a:p>
            <a:r>
              <a:rPr lang="el-GR" dirty="0" smtClean="0"/>
              <a:t>Η ΟΡΘΟΔΟΞΙΑ ΣΤΗΝ ΕΥΡΩΠΗ</a:t>
            </a:r>
            <a:endParaRPr lang="el-GR" dirty="0"/>
          </a:p>
        </p:txBody>
      </p:sp>
    </p:spTree>
    <p:extLst>
      <p:ext uri="{BB962C8B-B14F-4D97-AF65-F5344CB8AC3E}">
        <p14:creationId xmlns:p14="http://schemas.microsoft.com/office/powerpoint/2010/main" val="99858571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23528" y="1268760"/>
            <a:ext cx="8686800" cy="5390059"/>
          </a:xfrm>
        </p:spPr>
        <p:txBody>
          <a:bodyPr>
            <a:noAutofit/>
          </a:bodyPr>
          <a:lstStyle/>
          <a:p>
            <a:pPr marL="0" indent="0" hangingPunct="0">
              <a:buNone/>
            </a:pPr>
            <a:r>
              <a:rPr lang="el-GR" sz="2300" dirty="0"/>
              <a:t>Υπό την άμεση δικαιοδοσία του Οικουμενικού Πατριαρχείου τελούν: </a:t>
            </a:r>
          </a:p>
          <a:p>
            <a:pPr marL="0" indent="0" hangingPunct="0">
              <a:buNone/>
            </a:pPr>
            <a:r>
              <a:rPr lang="el-GR" sz="2300" dirty="0" smtClean="0"/>
              <a:t>Η </a:t>
            </a:r>
            <a:r>
              <a:rPr lang="el-GR" sz="2300" dirty="0"/>
              <a:t>Αρχιεπισκοπή Κρήτης. </a:t>
            </a:r>
          </a:p>
          <a:p>
            <a:pPr marL="0" indent="0" hangingPunct="0">
              <a:buNone/>
            </a:pPr>
            <a:r>
              <a:rPr lang="el-GR" sz="2300" dirty="0" smtClean="0"/>
              <a:t>Οι </a:t>
            </a:r>
            <a:r>
              <a:rPr lang="el-GR" sz="2300" dirty="0"/>
              <a:t>Μητροπόλεις της Δωδεκανήσου. </a:t>
            </a:r>
          </a:p>
          <a:p>
            <a:pPr marL="0" indent="0" hangingPunct="0">
              <a:buNone/>
            </a:pPr>
            <a:r>
              <a:rPr lang="el-GR" sz="2300" dirty="0" smtClean="0"/>
              <a:t>Οι </a:t>
            </a:r>
            <a:r>
              <a:rPr lang="el-GR" sz="2300" dirty="0"/>
              <a:t>Μητροπόλεις της Κρήτης. </a:t>
            </a:r>
          </a:p>
          <a:p>
            <a:pPr marL="0" indent="0" hangingPunct="0">
              <a:buNone/>
            </a:pPr>
            <a:r>
              <a:rPr lang="el-GR" sz="2300" dirty="0" smtClean="0"/>
              <a:t>Η </a:t>
            </a:r>
            <a:r>
              <a:rPr lang="el-GR" sz="2300" dirty="0"/>
              <a:t>Αρχιεπισκοπή Θυατείρων και Μεγάλης </a:t>
            </a:r>
            <a:r>
              <a:rPr lang="el-GR" sz="2300" dirty="0" smtClean="0"/>
              <a:t>Βρετανίας. </a:t>
            </a:r>
            <a:endParaRPr lang="el-GR" sz="2300" dirty="0"/>
          </a:p>
          <a:p>
            <a:pPr marL="0" indent="0" hangingPunct="0">
              <a:buNone/>
            </a:pPr>
            <a:r>
              <a:rPr lang="el-GR" sz="2300" dirty="0" smtClean="0"/>
              <a:t> </a:t>
            </a:r>
            <a:r>
              <a:rPr lang="el-GR" sz="2300" dirty="0"/>
              <a:t>Η Μητρόπολις Γαλλίας. </a:t>
            </a:r>
          </a:p>
          <a:p>
            <a:pPr marL="0" indent="0" hangingPunct="0">
              <a:buNone/>
            </a:pPr>
            <a:r>
              <a:rPr lang="el-GR" sz="2300" dirty="0" smtClean="0"/>
              <a:t>Μητρόπολις </a:t>
            </a:r>
            <a:r>
              <a:rPr lang="el-GR" sz="2300" dirty="0"/>
              <a:t>Γερμανίας. </a:t>
            </a:r>
          </a:p>
          <a:p>
            <a:pPr marL="0" indent="0" hangingPunct="0">
              <a:buNone/>
            </a:pPr>
            <a:r>
              <a:rPr lang="el-GR" sz="2300" dirty="0" smtClean="0"/>
              <a:t>Η </a:t>
            </a:r>
            <a:r>
              <a:rPr lang="el-GR" sz="2300" dirty="0"/>
              <a:t>Μητρόπολις Αυστρίας. </a:t>
            </a:r>
          </a:p>
          <a:p>
            <a:pPr marL="0" indent="0" hangingPunct="0">
              <a:buNone/>
            </a:pPr>
            <a:r>
              <a:rPr lang="el-GR" sz="2300" dirty="0" smtClean="0"/>
              <a:t>Η </a:t>
            </a:r>
            <a:r>
              <a:rPr lang="el-GR" sz="2300" dirty="0"/>
              <a:t>Μητρόπολις Σουηδίας. </a:t>
            </a:r>
          </a:p>
          <a:p>
            <a:pPr marL="0" indent="0" hangingPunct="0">
              <a:buNone/>
            </a:pPr>
            <a:r>
              <a:rPr lang="el-GR" sz="2300" dirty="0" smtClean="0"/>
              <a:t>Η </a:t>
            </a:r>
            <a:r>
              <a:rPr lang="el-GR" sz="2300" dirty="0"/>
              <a:t>Μητρόπολις Βελγίου. </a:t>
            </a:r>
          </a:p>
          <a:p>
            <a:pPr marL="0" indent="0" hangingPunct="0">
              <a:buNone/>
            </a:pPr>
            <a:r>
              <a:rPr lang="el-GR" sz="2300" dirty="0" smtClean="0"/>
              <a:t> </a:t>
            </a:r>
            <a:r>
              <a:rPr lang="el-GR" sz="2300" dirty="0"/>
              <a:t>Η Μητρόπολις Ελβετίας. </a:t>
            </a:r>
          </a:p>
          <a:p>
            <a:pPr marL="0" indent="0" hangingPunct="0">
              <a:buNone/>
            </a:pPr>
            <a:r>
              <a:rPr lang="el-GR" sz="2300" dirty="0" smtClean="0"/>
              <a:t> </a:t>
            </a:r>
            <a:r>
              <a:rPr lang="el-GR" sz="2300" dirty="0"/>
              <a:t>Η Μητρόπολις Ιταλίας. </a:t>
            </a:r>
            <a:endParaRPr lang="el-GR" sz="2300" dirty="0" smtClean="0"/>
          </a:p>
          <a:p>
            <a:pPr marL="0" indent="0" hangingPunct="0">
              <a:buNone/>
            </a:pPr>
            <a:r>
              <a:rPr lang="el-GR" sz="2300" dirty="0" smtClean="0"/>
              <a:t> </a:t>
            </a:r>
            <a:r>
              <a:rPr lang="el-GR" sz="2300" dirty="0"/>
              <a:t>Η Μητρόπολις Ισπανίας και Πορτογαλίας. </a:t>
            </a:r>
          </a:p>
        </p:txBody>
      </p:sp>
      <p:sp>
        <p:nvSpPr>
          <p:cNvPr id="4" name="Τίτλος 1"/>
          <p:cNvSpPr>
            <a:spLocks noGrp="1"/>
          </p:cNvSpPr>
          <p:nvPr>
            <p:ph type="title"/>
          </p:nvPr>
        </p:nvSpPr>
        <p:spPr/>
        <p:txBody>
          <a:bodyPr/>
          <a:lstStyle/>
          <a:p>
            <a:r>
              <a:rPr lang="el-GR" dirty="0" smtClean="0"/>
              <a:t>Η ΟΡΘΟΔΟΞΙΑ ΣΤΗΝ ΕΥΡΩΠΗ</a:t>
            </a:r>
            <a:endParaRPr lang="el-GR" dirty="0"/>
          </a:p>
        </p:txBody>
      </p:sp>
    </p:spTree>
    <p:extLst>
      <p:ext uri="{BB962C8B-B14F-4D97-AF65-F5344CB8AC3E}">
        <p14:creationId xmlns:p14="http://schemas.microsoft.com/office/powerpoint/2010/main" val="243852142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10000"/>
          </a:bodyPr>
          <a:lstStyle/>
          <a:p>
            <a:pPr marL="0" indent="0" hangingPunct="0">
              <a:buNone/>
            </a:pPr>
            <a:r>
              <a:rPr lang="el-GR" dirty="0" smtClean="0"/>
              <a:t>Ο Οικουμενικός </a:t>
            </a:r>
            <a:r>
              <a:rPr lang="el-GR" dirty="0"/>
              <a:t>Πατριάρχης έχει και άμεση δικαιοδοσία: α) στην νήσο Πάτμο (Πατριαρχική Εξαρχία – Ιερά Μονή Αγίου Ιωάννου του Θεολόγου), β) στην Μοναστική Πολιτεία του Αγίου Όρους, γ) στη Σταυροπηγιακή μονή της Αγίας Αναστασίας της Φαρμακολυτρίας στη Χαλκιδική και δ) στη Σταυροπηγιακή μονή των Βλατάδων στη Θεσσαλονίκη.</a:t>
            </a:r>
          </a:p>
          <a:p>
            <a:pPr marL="0" indent="0" hangingPunct="0">
              <a:buNone/>
            </a:pPr>
            <a:r>
              <a:rPr lang="el-GR" dirty="0"/>
              <a:t>Η Διοίκηση των Μητροπόλεων των «Νέων Χωρών» στην Ήπειρο, Μακεδονία και Δυτική Θράκη ασκείται προσωρινά «επιτροπικώς» από την Εκκλησία της Ελλάδος, σύμφωνα με την Πατριαρχική και Συνοδική Πράξη της 4ης Σεπτεμβρίου 1928</a:t>
            </a:r>
            <a:r>
              <a:rPr lang="el-GR" dirty="0" smtClean="0"/>
              <a:t>.</a:t>
            </a:r>
            <a:endParaRPr lang="el-GR" dirty="0"/>
          </a:p>
          <a:p>
            <a:pPr marL="0" indent="0">
              <a:buNone/>
            </a:pPr>
            <a:endParaRPr lang="el-GR" dirty="0"/>
          </a:p>
          <a:p>
            <a:pPr marL="0" indent="0">
              <a:buNone/>
            </a:pPr>
            <a:endParaRPr lang="el-GR" dirty="0"/>
          </a:p>
        </p:txBody>
      </p:sp>
      <p:sp>
        <p:nvSpPr>
          <p:cNvPr id="4" name="Τίτλος 1"/>
          <p:cNvSpPr>
            <a:spLocks noGrp="1"/>
          </p:cNvSpPr>
          <p:nvPr>
            <p:ph type="title"/>
          </p:nvPr>
        </p:nvSpPr>
        <p:spPr/>
        <p:txBody>
          <a:bodyPr/>
          <a:lstStyle/>
          <a:p>
            <a:r>
              <a:rPr lang="el-GR" dirty="0" smtClean="0"/>
              <a:t>Η ΟΡΘΟΔΟΞΙΑ ΣΤΗΝ ΕΥΡΩΠΗ</a:t>
            </a:r>
            <a:endParaRPr lang="el-GR" dirty="0"/>
          </a:p>
        </p:txBody>
      </p:sp>
    </p:spTree>
    <p:extLst>
      <p:ext uri="{BB962C8B-B14F-4D97-AF65-F5344CB8AC3E}">
        <p14:creationId xmlns:p14="http://schemas.microsoft.com/office/powerpoint/2010/main" val="2364494604"/>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ΠΗΓΕΣ</a:t>
            </a:r>
            <a:endParaRPr lang="el-GR" dirty="0"/>
          </a:p>
        </p:txBody>
      </p:sp>
      <p:sp>
        <p:nvSpPr>
          <p:cNvPr id="3" name="Θέση περιεχομένου 2"/>
          <p:cNvSpPr>
            <a:spLocks noGrp="1"/>
          </p:cNvSpPr>
          <p:nvPr>
            <p:ph idx="1"/>
          </p:nvPr>
        </p:nvSpPr>
        <p:spPr/>
        <p:txBody>
          <a:bodyPr/>
          <a:lstStyle/>
          <a:p>
            <a:r>
              <a:rPr lang="en-US" sz="1800" dirty="0"/>
              <a:t>https://el.wikipedia.org/wiki/%CE%95%CF%80%CE%AF%CF%83%CE%B7%CE%BC%CE%B7_%CE%B8%CF%81%CE%B7%CF%83%CE%BA%CE%B5%CE%AF%CE%B1#.CE.9F.CF.81.CE.B8.CF.8C.CE.B4.CE.BF.CE.BE.CE.BF.CF.82_.</a:t>
            </a:r>
            <a:r>
              <a:rPr lang="en-US" sz="1800" dirty="0" smtClean="0"/>
              <a:t>CE.A7.CF.81.CE.B9.CF.83.CF.84.CE.B9.CE.B1.CE.BD.CE.B9.CF.83.CE.BC.CF.8C.CF.82</a:t>
            </a:r>
            <a:endParaRPr lang="el-GR" sz="1800" dirty="0" smtClean="0"/>
          </a:p>
          <a:p>
            <a:r>
              <a:rPr lang="en-US" sz="1800" dirty="0"/>
              <a:t>https://el.wikipedia.org/wiki/</a:t>
            </a:r>
            <a:r>
              <a:rPr lang="el-GR" sz="1800" dirty="0" err="1"/>
              <a:t>Ορθόδοξη_Εκκλησία</a:t>
            </a:r>
            <a:r>
              <a:rPr lang="el-GR" sz="1800" dirty="0"/>
              <a:t>#.</a:t>
            </a:r>
            <a:r>
              <a:rPr lang="en-US" sz="1800" dirty="0"/>
              <a:t>CE.94.CE.B9.CE.AC.CF.81.CE.B8.CF.81.CF.89.CF.83.CE.B7_.CF.84.CE.B7.CF.82_.CE.9F.CF.81.CE.B8.CE.BF.CE.B4.CF.8C.CE.BE.CE.BF.CF.85_.CE.95.CE.BA.CE.BA.CE.BB.CE.B7.CF.83.CE.AF.CE.B1.CF.82</a:t>
            </a:r>
            <a:endParaRPr lang="el-GR" sz="1800" dirty="0" smtClean="0"/>
          </a:p>
          <a:p>
            <a:pPr marL="0" indent="0">
              <a:buNone/>
            </a:pPr>
            <a:endParaRPr lang="el-GR" dirty="0" smtClean="0"/>
          </a:p>
          <a:p>
            <a:endParaRPr lang="el-GR" dirty="0"/>
          </a:p>
        </p:txBody>
      </p:sp>
    </p:spTree>
    <p:extLst>
      <p:ext uri="{BB962C8B-B14F-4D97-AF65-F5344CB8AC3E}">
        <p14:creationId xmlns:p14="http://schemas.microsoft.com/office/powerpoint/2010/main" val="3356773976"/>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TotalTime>
  <Words>345</Words>
  <Application>Microsoft Office PowerPoint</Application>
  <PresentationFormat>Προβολή στην οθόνη (4:3)</PresentationFormat>
  <Paragraphs>55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Διαστημικό</vt:lpstr>
      <vt:lpstr>Η ΟΡΘΟΔΟΞΙΑ ΣΤΗΝ ΕΥΡΩΠΗ</vt:lpstr>
      <vt:lpstr>Η ΟΡΘΟΔΟΞΙΑ ΣΤΗΝ ΕΥΡΩΠΗ</vt:lpstr>
      <vt:lpstr>Η ΟΡΘΟΔΟΞΙΑ ΣΤΗΝ ΕΥΡΩΠΗ</vt:lpstr>
      <vt:lpstr>Η ΟΡΘΟΔΟΞΙΑ ΣΤΗΝ ΕΥΡΩΠΗ</vt:lpstr>
      <vt:lpstr>Η ΟΡΘΟΔΟΞΙΑ ΣΤΗΝ ΕΥΡΩΠΗ</vt:lpstr>
      <vt:lpstr>Η ΟΡΘΟΔΟΞΙΑ ΣΤΗΝ ΕΥΡΩΠΗ</vt:lpstr>
      <vt:lpstr>Η ΟΡΘΟΔΟΞΙΑ ΣΤΗΝ ΕΥΡΩΠΗ</vt:lpstr>
      <vt:lpstr>Η ΟΡΘΟΔΟΞΙΑ ΣΤΗΝ ΕΥΡΩΠΗ</vt:lpstr>
      <vt:lpstr>ΠΗΓΕΣ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ΟΡΘΟΔΟΞΙΑ ΣΤΗΝ ΕΥΡΩΠΗ</dc:title>
  <dc:creator>hp</dc:creator>
  <cp:lastModifiedBy>hp</cp:lastModifiedBy>
  <cp:revision>6</cp:revision>
  <dcterms:created xsi:type="dcterms:W3CDTF">2016-09-28T11:28:48Z</dcterms:created>
  <dcterms:modified xsi:type="dcterms:W3CDTF">2016-09-28T12:26:33Z</dcterms:modified>
</cp:coreProperties>
</file>