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9"/>
  </p:notesMasterIdLst>
  <p:sldIdLst>
    <p:sldId id="256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Φωτεινό στυλ 3 - Έμφαση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49" autoAdjust="0"/>
  </p:normalViewPr>
  <p:slideViewPr>
    <p:cSldViewPr>
      <p:cViewPr>
        <p:scale>
          <a:sx n="70" d="100"/>
          <a:sy n="70" d="100"/>
        </p:scale>
        <p:origin x="120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75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5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96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11/29/2015 8:38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11/29/2015 8:38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11/29/2015 8:38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11/29/2015 8:38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11/29/2015 8:38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11/29/2015 8:38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11/29/2015 8:38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11/29/2015 8:38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11/29/2015 8:38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11/29/2015 8:38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11/29/2015 8:38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11/29/2015 8:38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587680" cy="4382616"/>
          </a:xfrm>
        </p:spPr>
        <p:txBody>
          <a:bodyPr>
            <a:normAutofit/>
          </a:bodyPr>
          <a:lstStyle/>
          <a:p>
            <a:pPr algn="ctr"/>
            <a:r>
              <a:rPr lang="el-GR" sz="4400" kern="1200" cap="all" baseline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Κοκκινοσ</a:t>
            </a:r>
            <a:r>
              <a:rPr lang="el-GR" sz="4400" kern="1200" cap="all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4400" kern="1200" cap="all" baseline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γεωργιοσ</a:t>
            </a:r>
            <a:r>
              <a:rPr lang="el-GR" sz="4400" kern="1200" cap="all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l-GR" sz="4400" kern="1200" cap="all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l-GR" dirty="0" smtClean="0"/>
              <a:t>Α2 / </a:t>
            </a:r>
            <a:r>
              <a:rPr lang="el-GR" dirty="0" err="1" smtClean="0"/>
              <a:t>πγεσσ</a:t>
            </a:r>
            <a:r>
              <a:rPr lang="el-GR" dirty="0" smtClean="0"/>
              <a:t> / 2015-2016</a:t>
            </a:r>
            <a:br>
              <a:rPr lang="el-GR" dirty="0" smtClean="0"/>
            </a:br>
            <a:r>
              <a:rPr lang="el-GR" dirty="0" err="1" smtClean="0"/>
              <a:t>Θρησκευτικα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«Τα </a:t>
            </a:r>
            <a:r>
              <a:rPr lang="el-GR" dirty="0" err="1" smtClean="0"/>
              <a:t>ονοματα</a:t>
            </a:r>
            <a:r>
              <a:rPr lang="el-GR" dirty="0" smtClean="0"/>
              <a:t> του </a:t>
            </a:r>
            <a:r>
              <a:rPr lang="el-GR" dirty="0" err="1" smtClean="0"/>
              <a:t>Θεου</a:t>
            </a:r>
            <a:r>
              <a:rPr lang="el-GR" dirty="0" smtClean="0"/>
              <a:t> στη </a:t>
            </a:r>
            <a:r>
              <a:rPr lang="el-GR" dirty="0" err="1" smtClean="0"/>
              <a:t>μουσουλμανικη</a:t>
            </a:r>
            <a:r>
              <a:rPr lang="el-GR" dirty="0" smtClean="0"/>
              <a:t> </a:t>
            </a:r>
            <a:r>
              <a:rPr lang="el-GR" dirty="0" err="1" smtClean="0"/>
              <a:t>θρησκεια</a:t>
            </a:r>
            <a:r>
              <a:rPr lang="el-GR" dirty="0" smtClean="0"/>
              <a:t>»</a:t>
            </a:r>
            <a:br>
              <a:rPr lang="el-GR" dirty="0" smtClean="0"/>
            </a:br>
            <a:r>
              <a:rPr lang="el-GR" dirty="0" err="1" smtClean="0"/>
              <a:t>Καθ</a:t>
            </a:r>
            <a:r>
              <a:rPr lang="el-GR" dirty="0" smtClean="0"/>
              <a:t>. </a:t>
            </a:r>
            <a:r>
              <a:rPr lang="el-GR" dirty="0" err="1" smtClean="0"/>
              <a:t>Καπετανακησ</a:t>
            </a:r>
            <a:r>
              <a:rPr lang="el-GR" dirty="0" smtClean="0"/>
              <a:t> </a:t>
            </a:r>
            <a:r>
              <a:rPr lang="el-GR" dirty="0" err="1" smtClean="0"/>
              <a:t>γεωργιοσ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noProof="0" dirty="0" smtClean="0"/>
              <a:t>Τα 99 ονόματα του Αλλάχ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08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/>
              <a:t>Τα 99 ονόματα του Αλλάχ Τα “99 Κάλλιστα Ονόματα του </a:t>
            </a:r>
            <a:r>
              <a:rPr lang="el-GR" dirty="0" err="1"/>
              <a:t>Θεού”,όπως</a:t>
            </a:r>
            <a:r>
              <a:rPr lang="el-GR" dirty="0"/>
              <a:t> τα αποκαλούν οι μουσουλμάνοι, είναι τα ονόματα και ιδιότητες που αποδίδουν οι Μουσουλμάνοι στον Αλλάχ και περιγράφονται κυρίως στο Κοράνιο και τη </a:t>
            </a:r>
            <a:r>
              <a:rPr lang="el-GR" dirty="0" err="1"/>
              <a:t>Σούνα</a:t>
            </a:r>
            <a:r>
              <a:rPr lang="el-GR" dirty="0"/>
              <a:t>. </a:t>
            </a:r>
            <a:endParaRPr lang="el-GR" sz="29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467848"/>
            <a:ext cx="2857500" cy="285750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533864" y="3356992"/>
            <a:ext cx="5136196" cy="3424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indent="-320040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l-GR" sz="2700" dirty="0"/>
              <a:t>Οι Αραβόφωνοι του χριστιανικού κόσμου χρησιμοποιούν τη λέξη "Αλλάχ" για την έννοια του "Θεού". Για παράδειγμα, οι Άραβες Χριστιανοί χρησιμοποιούν τους όρους "</a:t>
            </a:r>
            <a:r>
              <a:rPr lang="el-GR" sz="2700" dirty="0" err="1"/>
              <a:t>Allāh</a:t>
            </a:r>
            <a:r>
              <a:rPr lang="el-GR" sz="2700" dirty="0"/>
              <a:t> </a:t>
            </a:r>
            <a:r>
              <a:rPr lang="el-GR" sz="2700" dirty="0" err="1"/>
              <a:t>al-ʼab</a:t>
            </a:r>
            <a:r>
              <a:rPr lang="el-GR" sz="2700" dirty="0"/>
              <a:t>", "</a:t>
            </a:r>
            <a:r>
              <a:rPr lang="el-GR" sz="2700" dirty="0" err="1"/>
              <a:t>al-ibn</a:t>
            </a:r>
            <a:r>
              <a:rPr lang="el-GR" sz="2700" dirty="0"/>
              <a:t>" και "</a:t>
            </a:r>
            <a:r>
              <a:rPr lang="el-GR" sz="2700" dirty="0" err="1"/>
              <a:t>al-rūḥ</a:t>
            </a:r>
            <a:r>
              <a:rPr lang="el-GR" sz="2700" dirty="0"/>
              <a:t> </a:t>
            </a:r>
            <a:r>
              <a:rPr lang="el-GR" sz="2700" dirty="0" err="1"/>
              <a:t>al-quds</a:t>
            </a:r>
            <a:r>
              <a:rPr lang="el-GR" sz="2700" dirty="0"/>
              <a:t>" για τον Πατέρα, τον Υιό και </a:t>
            </a:r>
            <a:r>
              <a:rPr lang="el-GR" sz="2700" dirty="0"/>
              <a:t>το Άγιο Πνεύμα αντίστοιχα</a:t>
            </a:r>
            <a:endParaRPr lang="el-GR" sz="2700" dirty="0"/>
          </a:p>
        </p:txBody>
      </p:sp>
    </p:spTree>
    <p:extLst>
      <p:ext uri="{BB962C8B-B14F-4D97-AF65-F5344CB8AC3E}">
        <p14:creationId xmlns:p14="http://schemas.microsoft.com/office/powerpoint/2010/main" val="130820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514551"/>
              </p:ext>
            </p:extLst>
          </p:nvPr>
        </p:nvGraphicFramePr>
        <p:xfrm>
          <a:off x="323528" y="116632"/>
          <a:ext cx="8352928" cy="6242974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792089"/>
                <a:gridCol w="1368152"/>
                <a:gridCol w="1944216"/>
                <a:gridCol w="4248471"/>
              </a:tblGrid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 dirty="0">
                          <a:effectLst/>
                        </a:rPr>
                        <a:t>1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 b="0">
                          <a:effectLst/>
                        </a:rPr>
                        <a:t>الرحمن</a:t>
                      </a:r>
                      <a:endParaRPr lang="el-G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 b="0">
                          <a:effectLst/>
                        </a:rPr>
                        <a:t>Αρ Ραχμάν</a:t>
                      </a:r>
                      <a:endParaRPr lang="el-GR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 b="0" dirty="0">
                          <a:effectLst/>
                        </a:rPr>
                        <a:t>Ο Ελεήμων</a:t>
                      </a:r>
                      <a:endParaRPr lang="el-G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الرحيم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Αρ Ραχίμ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O Φιλεύσπλαχνος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327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3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 dirty="0" err="1">
                          <a:effectLst/>
                        </a:rPr>
                        <a:t>الملك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Μαλίκ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Κύριος, ο Άρχοντας, ο Αληθινός και Υπέρτατος Βασιλιάς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4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القدوس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Κουντούς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Πανάγιος, ο Πάναγνος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403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السلام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Ας Σαλάμ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Πηγή ειρήνης, ασφάλειας και ευλογίας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403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6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المؤمن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Μουμίν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Εγγυητής της ασφάλειας και αλήθειας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7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المهيمن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Μουχαϊμίν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 dirty="0">
                          <a:effectLst/>
                        </a:rPr>
                        <a:t>Ο Φύλακας, ο </a:t>
                      </a:r>
                      <a:r>
                        <a:rPr lang="el-GR" sz="1400" dirty="0" err="1">
                          <a:effectLst/>
                        </a:rPr>
                        <a:t>Πανόπτης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8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العزيز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Αζίζ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Παντοδύναμος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9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الجبار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Τζαμπάρ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Δεσπότης, o Αγέρωχος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المتكبر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Μουτακαμπίρ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Ύψιστος, ο Μέγιστος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11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الخالق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Κχαλίκ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Δημιουργός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البارئ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Μπαρί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Δίκαιος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13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المصور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Μουσαουίρ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Δημιουργός των Μορφών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14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الغفار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Γκαφάρ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Αυτός που πάντα συγχωρεί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القهار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Καχάρ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O Καταστολέας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16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الوهاب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Ουαχάμπ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Παραχωρητής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17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الرزاق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Αρ Ραζάκ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Αυτός που πάντοτε παρέχει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18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الفتاح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Φατάχ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Νικηφόρος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19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العليم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Αλίμ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Παντογνώστης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20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القابض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Καμπίντ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O Χαλιναγωγητής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21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الباسط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Μπασίτ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Αυτός που επεκτείνεται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22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الخافض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Κχαφίντ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O Ταπεινωτής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23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الرافع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Αρ Ραφί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Εξυψωτής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24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المعز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Μουίζ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Ο Αποδίδων Τιμές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  <a:tr h="21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25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المذل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>
                          <a:effectLst/>
                        </a:rPr>
                        <a:t>Αλ Μουντέλ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400" dirty="0">
                          <a:effectLst/>
                        </a:rPr>
                        <a:t>Ο Αποδίδων Ατίμωση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8" marR="7008" marT="7008" marB="700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50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00931"/>
              </p:ext>
            </p:extLst>
          </p:nvPr>
        </p:nvGraphicFramePr>
        <p:xfrm>
          <a:off x="323527" y="332658"/>
          <a:ext cx="8424936" cy="6297908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648073"/>
                <a:gridCol w="1584176"/>
                <a:gridCol w="1800200"/>
                <a:gridCol w="4392487"/>
              </a:tblGrid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26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 err="1">
                          <a:effectLst/>
                        </a:rPr>
                        <a:t>السميع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Ας Σαμί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Αυτός που ακούει τα πάντα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27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البصير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Μπασίρ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Παντεπόπτης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28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الحكم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Χακάμ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Κριτής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29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العدل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Αντλ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Ακριβέστατος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30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اللطيف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Λατίφ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Ευγενής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31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الخبير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Κχαμπίρ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Παντογνώστης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32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الحليم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Χαλίμ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Επιεικής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33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العظيم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Αζίμ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Μεγαλοπρεπής, ο Αέναος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34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الغفور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Γκαφούρ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Αυτός που Συγχωρεί τα Πάντα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35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الشكور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Ας Σακούρ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Ευγνώμων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36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العلي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Αλίγιι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Ανυπέρβλητος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37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الكبير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Καμπίρ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Μεγάλος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الحفيظ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Χαφίζ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Προστάτης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39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المقيت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Μουκίτ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Αυτός που παρέχει τροφή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40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الحسيب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Χασίμπ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Φέρων Δικαιοσύνη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41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الجليل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Τζαλίλ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Μεγαλοπρεπής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42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الكريم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Καρίμ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Γενναιόδωρος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43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الرقيب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Αρ Ρακίμπ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Παρατηρητικός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44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المجيب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Μουτζίμπ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Αποκριτής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45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الواسع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Ουασί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Πλήρης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46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الحكيم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Χακίμ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Σοφός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47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الودود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Ουαντούντ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Στοργικός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المجيد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Ματζίντ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Ένδοξος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316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49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الباعث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Μπαΐτ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Αυτός που Ανασταίνει τους Νεκρούς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  <a:tr h="2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50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الشهيد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Ας Σαχίντ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Ο Μάρτυρας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774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79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08664"/>
              </p:ext>
            </p:extLst>
          </p:nvPr>
        </p:nvGraphicFramePr>
        <p:xfrm>
          <a:off x="251519" y="188636"/>
          <a:ext cx="8568952" cy="651294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504057"/>
                <a:gridCol w="1584176"/>
                <a:gridCol w="2160240"/>
                <a:gridCol w="4320479"/>
              </a:tblGrid>
              <a:tr h="288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51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 err="1">
                          <a:effectLst/>
                        </a:rPr>
                        <a:t>الحق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Χακ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Ο Αληθινός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52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الوكيل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Ουακίλ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Εμπιστεύσιμος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53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القوى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Κουαουίι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Δυνατός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54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المتين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Ματίν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Στέρεος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55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الولى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Ουαλίγιι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Φίλος, Δάσκαλος και Βοηθός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56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 err="1">
                          <a:effectLst/>
                        </a:rPr>
                        <a:t>الحميد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Χαμίντ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Αξιέπαινος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57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المحصى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Μουχσί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Τιμητής των Πάντων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المبدئ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Μουμπντί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Παραγωγός των Πάντων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456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59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المعيد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Αυτός που Αποκαθιστά τα Πάντα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60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المحيى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Μουχίι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Ζωοδότης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61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المميت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Μουμίτ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Καταστροφέας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62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الحي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Χαγίι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Αθάνατος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96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63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القيوم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Καγιούμ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Αυτοσυντηρούμενος Δότης των Πάντων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64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الواجد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Ουαζίντ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Ευρετής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65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الماجد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Μαζίντ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Υπέρλαμπρος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66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الواحد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Ουαχίντ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Ένας κι Αδιαίρετος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67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الاحد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Αχάντ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Ένας και Μοναδικός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الصمد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Ας Σαμάντ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Αιώνιος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69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القادر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Καντίρ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Ικανός για τα Πάντα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70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المقتدر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Μουκταντίρ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Κυρίαρχος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71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المقدم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Μουκαντίμ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Επισπεύδων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72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المؤخر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Μουακχίρ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Αναβλητικός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73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الأول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Αουάλ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Πρώτος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74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الأخر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Al-Αχίρ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Τελευταίος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  <a:tr h="238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75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الظاهر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Αζ Ζαχίρ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Ο Νικητής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84" marR="7484" marT="7484" marB="748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89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33474"/>
              </p:ext>
            </p:extLst>
          </p:nvPr>
        </p:nvGraphicFramePr>
        <p:xfrm>
          <a:off x="323528" y="223327"/>
          <a:ext cx="8424936" cy="6520512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902673"/>
                <a:gridCol w="1203562"/>
                <a:gridCol w="2181457"/>
                <a:gridCol w="4137244"/>
              </a:tblGrid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76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الباطن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Αλ </a:t>
                      </a:r>
                      <a:r>
                        <a:rPr lang="el-GR" sz="1500" b="0" dirty="0" err="1">
                          <a:effectLst/>
                        </a:rPr>
                        <a:t>Μπατίν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Κρυφός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77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الوالي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Ουαλί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Αρωγός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74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المتعالي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Μουτααλί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Αυτός που εξυψώνεται μόνος του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79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البر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Μπρ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Δίκαιος και Ευγενής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80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التواب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Ατ Ταουάμπ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Υποχωρών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81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المنتقم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Αλ </a:t>
                      </a:r>
                      <a:r>
                        <a:rPr lang="el-GR" sz="1500" b="0" dirty="0" err="1">
                          <a:effectLst/>
                        </a:rPr>
                        <a:t>Μουντακίμ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Εκδικητής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304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82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العفو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Αλ </a:t>
                      </a:r>
                      <a:r>
                        <a:rPr lang="el-GR" sz="1500" b="0" dirty="0" err="1">
                          <a:effectLst/>
                        </a:rPr>
                        <a:t>Αφούγ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Αυτός που Συγχωρεί τις Αμαρτίες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83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الرؤوف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 err="1">
                          <a:effectLst/>
                        </a:rPr>
                        <a:t>Αρ</a:t>
                      </a:r>
                      <a:r>
                        <a:rPr lang="el-GR" sz="1500" b="0" dirty="0">
                          <a:effectLst/>
                        </a:rPr>
                        <a:t> </a:t>
                      </a:r>
                      <a:r>
                        <a:rPr lang="el-GR" sz="1500" b="0" dirty="0" err="1">
                          <a:effectLst/>
                        </a:rPr>
                        <a:t>Ραούφ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Ελεήμων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84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مالك الملك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Μαλίκ ουλ Μουλκ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Κτήτωρ των Πάντων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414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85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ذو الجلال</a:t>
                      </a:r>
                      <a:br>
                        <a:rPr lang="el-GR" sz="1500" b="0">
                          <a:effectLst/>
                        </a:rPr>
                      </a:br>
                      <a:r>
                        <a:rPr lang="el-GR" sz="1500" b="0">
                          <a:effectLst/>
                        </a:rPr>
                        <a:t>والإكرام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Ντου λ Τζαλαλί</a:t>
                      </a:r>
                      <a:br>
                        <a:rPr lang="el-GR" sz="1500" b="0">
                          <a:effectLst/>
                        </a:rPr>
                      </a:br>
                      <a:r>
                        <a:rPr lang="el-GR" sz="1500" b="0">
                          <a:effectLst/>
                        </a:rPr>
                        <a:t>γουα λ Ικράμ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Άρχων της Μεγαλοπρέπειας και Γενναιοδωρίας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86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المقسط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Μουκσίτ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Ανταποδοτής των ίσων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87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الجامع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Τζαμί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Ενωτής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الغني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Γκανίγι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Αυτάρκης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89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المغني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Μουγκνί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Απελευθερωτής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90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المانع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Μανί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Υπερασπιστής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91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الضار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Αντ Νταρ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Βλαβερός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92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النافع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Αν Νάφι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Ευεργέτης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6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93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النور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Αν Νουρ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Δημιουργός του Φωτός στις Καρδιές των Πιστών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94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الهادي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Χαντί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Οδηγός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95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البديع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Μπαντί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Ασύγκριτος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96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الباقي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Μπακί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O Αμετάβλητος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97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الوارث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Αλ Ουαρίτ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Κληρονόμος των Πάντων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56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98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الرشيد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Αρ Ρασίντ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Ο Οδηγός και αλάνθαστος Δάσκαλος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  <a:tr h="216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99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 err="1">
                          <a:effectLst/>
                        </a:rPr>
                        <a:t>الصبور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>
                          <a:effectLst/>
                        </a:rPr>
                        <a:t>Ας Σαμπούρ</a:t>
                      </a:r>
                      <a:endParaRPr lang="el-GR" sz="15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l-GR" sz="1500" b="0" dirty="0">
                          <a:effectLst/>
                        </a:rPr>
                        <a:t>Ο Υπομονετικός</a:t>
                      </a:r>
                      <a:endParaRPr lang="el-GR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29" marR="7029" marT="7029" marB="702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63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32EAD7-6EF3-49D2-8A82-39B0A4514F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μαθητή</Template>
  <TotalTime>0</TotalTime>
  <Words>796</Words>
  <Application>Microsoft Office PowerPoint</Application>
  <PresentationFormat>Προβολή στην οθόνη (4:3)</PresentationFormat>
  <Paragraphs>402</Paragraphs>
  <Slides>6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Calibri</vt:lpstr>
      <vt:lpstr>Times New Roman</vt:lpstr>
      <vt:lpstr>Tw Cen MT</vt:lpstr>
      <vt:lpstr>Wingdings</vt:lpstr>
      <vt:lpstr>Wingdings 2</vt:lpstr>
      <vt:lpstr>Διάμεσος</vt:lpstr>
      <vt:lpstr>Κοκκινοσ γεωργιοσ Α2 / πγεσσ / 2015-2016 Θρησκευτικα  «Τα ονοματα του Θεου στη μουσουλμανικη θρησκεια» Καθ. Καπετανακησ γεωργιοσ</vt:lpstr>
      <vt:lpstr>Τα 99 ονόματα του Αλλάχ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2015-11-29T18:38:11Z</dcterms:created>
  <dcterms:modified xsi:type="dcterms:W3CDTF">2015-11-29T20:22:34Z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