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1" autoAdjust="0"/>
    <p:restoredTop sz="94660"/>
  </p:normalViewPr>
  <p:slideViewPr>
    <p:cSldViewPr>
      <p:cViewPr varScale="1">
        <p:scale>
          <a:sx n="68" d="100"/>
          <a:sy n="68" d="100"/>
        </p:scale>
        <p:origin x="-13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Kλικ για επεξεργασία του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342CEA3-3058-4D43-AE35-B3DA76CB4003}" type="datetimeFigureOut">
              <a:rPr lang="el-GR" smtClean="0"/>
              <a:pPr/>
              <a:t>6/5/2016</a:t>
            </a:fld>
            <a:endParaRPr lang="el-GR"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3F1D1C4-C2D9-4231-9FB2-B2D9D97AA41D}" type="slidenum">
              <a:rPr lang="el-GR" smtClean="0"/>
              <a:pPr/>
              <a:t>‹#›</a:t>
            </a:fld>
            <a:endParaRPr lang="el-GR"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Content Placehold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5" name="Date Placeholder 4"/>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Date Placeholder 2"/>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Kλικ για επεξεργασία του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Kλικ για επεξεργασία του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6/5/2016</a:t>
            </a:fld>
            <a:endParaRPr lang="el-GR"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342CEA3-3058-4D43-AE35-B3DA76CB4003}" type="datetimeFigureOut">
              <a:rPr lang="el-GR" smtClean="0"/>
              <a:pPr/>
              <a:t>6/5/2016</a:t>
            </a:fld>
            <a:endParaRPr lang="el-GR"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0.8.1070.7PseCc3z_v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714876" y="1785926"/>
            <a:ext cx="3313355" cy="170216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dirty="0" smtClean="0">
                <a:ln>
                  <a:noFill/>
                </a:ln>
                <a:solidFill>
                  <a:schemeClr val="accent1"/>
                </a:solidFill>
                <a:effectLst/>
                <a:uLnTx/>
                <a:uFillTx/>
                <a:latin typeface="+mj-lt"/>
                <a:ea typeface="+mj-ea"/>
                <a:cs typeface="+mj-cs"/>
              </a:rPr>
              <a:t>Ελένη Νασοπούλου</a:t>
            </a:r>
            <a:endParaRPr kumimoji="0" lang="el-GR" sz="3600" b="0" i="0" u="none" strike="noStrike" kern="1200" cap="none" spc="0" normalizeH="0" baseline="0" noProof="0" dirty="0">
              <a:ln>
                <a:noFill/>
              </a:ln>
              <a:solidFill>
                <a:schemeClr val="accent1"/>
              </a:solidFill>
              <a:effectLst/>
              <a:uLnTx/>
              <a:uFillTx/>
              <a:latin typeface="+mj-lt"/>
              <a:ea typeface="+mj-ea"/>
              <a:cs typeface="+mj-cs"/>
            </a:endParaRPr>
          </a:p>
        </p:txBody>
      </p:sp>
      <p:sp>
        <p:nvSpPr>
          <p:cNvPr id="5" name="2 - Υπότιτλος"/>
          <p:cNvSpPr txBox="1">
            <a:spLocks/>
          </p:cNvSpPr>
          <p:nvPr/>
        </p:nvSpPr>
        <p:spPr>
          <a:xfrm>
            <a:off x="4733365" y="3500438"/>
            <a:ext cx="3309803" cy="2428892"/>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Υπεύθυνος καθηγητής: Κ. Καπετανάκης</a:t>
            </a:r>
          </a:p>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Σχολικό έτος: 2015-2016 </a:t>
            </a:r>
          </a:p>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Μάθημα: Θρησκευτικά</a:t>
            </a:r>
          </a:p>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Σχολείο: ΠΓΕΣΣ</a:t>
            </a:r>
          </a:p>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Θέμα: άσκηση </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9,2, </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σελίδα </a:t>
            </a:r>
            <a:r>
              <a:rPr lang="el-GR" b="1" dirty="0" smtClean="0"/>
              <a:t>96-97</a:t>
            </a:r>
            <a:endParaRPr kumimoji="0" lang="el-GR" sz="1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
                <a:schemeClr val="accent1"/>
              </a:buClr>
              <a:buSzPct val="76000"/>
              <a:buFont typeface="Wingdings 2" pitchFamily="18" charset="2"/>
              <a:buNone/>
              <a:tabLst/>
              <a:defRPr/>
            </a:pPr>
            <a:endParaRPr kumimoji="0" lang="el-GR" sz="1800" b="0" i="0" u="none" strike="noStrike" kern="1200" cap="none" spc="0" normalizeH="0" baseline="0" noProof="0" dirty="0">
              <a:ln>
                <a:noFill/>
              </a:ln>
              <a:solidFill>
                <a:srgbClr val="424242"/>
              </a:solidFill>
              <a:effectLst/>
              <a:uLnTx/>
              <a:uFillTx/>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1000"/>
                                        <p:tgtEl>
                                          <p:spTgt spid="5">
                                            <p:txEl>
                                              <p:pRg st="0" end="0"/>
                                            </p:txEl>
                                          </p:spTgt>
                                        </p:tgtEl>
                                      </p:cBhvr>
                                    </p:animEffect>
                                    <p:anim calcmode="lin" valueType="num">
                                      <p:cBhvr>
                                        <p:cTn id="1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fade">
                                      <p:cBhvr>
                                        <p:cTn id="23" dur="1000"/>
                                        <p:tgtEl>
                                          <p:spTgt spid="5">
                                            <p:txEl>
                                              <p:pRg st="1" end="1"/>
                                            </p:txEl>
                                          </p:spTgt>
                                        </p:tgtEl>
                                      </p:cBhvr>
                                    </p:animEffect>
                                    <p:anim calcmode="lin" valueType="num">
                                      <p:cBhvr>
                                        <p:cTn id="2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fade">
                                      <p:cBhvr>
                                        <p:cTn id="30" dur="1000"/>
                                        <p:tgtEl>
                                          <p:spTgt spid="5">
                                            <p:txEl>
                                              <p:pRg st="2" end="2"/>
                                            </p:txEl>
                                          </p:spTgt>
                                        </p:tgtEl>
                                      </p:cBhvr>
                                    </p:animEffect>
                                    <p:anim calcmode="lin" valueType="num">
                                      <p:cBhvr>
                                        <p:cTn id="3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1000"/>
                                        <p:tgtEl>
                                          <p:spTgt spid="5">
                                            <p:txEl>
                                              <p:pRg st="3" end="3"/>
                                            </p:txEl>
                                          </p:spTgt>
                                        </p:tgtEl>
                                      </p:cBhvr>
                                    </p:animEffect>
                                    <p:anim calcmode="lin" valueType="num">
                                      <p:cBhvr>
                                        <p:cTn id="3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Effect transition="in" filter="fade">
                                      <p:cBhvr>
                                        <p:cTn id="44" dur="1000"/>
                                        <p:tgtEl>
                                          <p:spTgt spid="5">
                                            <p:txEl>
                                              <p:pRg st="4" end="4"/>
                                            </p:txEl>
                                          </p:spTgt>
                                        </p:tgtEl>
                                      </p:cBhvr>
                                    </p:animEffect>
                                    <p:anim calcmode="lin" valueType="num">
                                      <p:cBhvr>
                                        <p:cTn id="4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785794"/>
            <a:ext cx="7024744" cy="615386"/>
          </a:xfrm>
        </p:spPr>
        <p:txBody>
          <a:bodyPr>
            <a:normAutofit fontScale="90000"/>
          </a:bodyPr>
          <a:lstStyle/>
          <a:p>
            <a:r>
              <a:rPr lang="el-GR" dirty="0" smtClean="0"/>
              <a:t>Η ζωή του προφήτη Ηλία</a:t>
            </a:r>
            <a:endParaRPr lang="el-GR" dirty="0"/>
          </a:p>
        </p:txBody>
      </p:sp>
      <p:sp>
        <p:nvSpPr>
          <p:cNvPr id="3" name="2 - Θέση περιεχομένου"/>
          <p:cNvSpPr>
            <a:spLocks noGrp="1"/>
          </p:cNvSpPr>
          <p:nvPr>
            <p:ph idx="1"/>
          </p:nvPr>
        </p:nvSpPr>
        <p:spPr>
          <a:xfrm>
            <a:off x="642911" y="1571612"/>
            <a:ext cx="5000659" cy="4786346"/>
          </a:xfrm>
          <a:ln w="25400">
            <a:solidFill>
              <a:srgbClr val="00B0F0"/>
            </a:solidFill>
          </a:ln>
        </p:spPr>
        <p:txBody>
          <a:bodyPr>
            <a:normAutofit fontScale="70000" lnSpcReduction="20000"/>
          </a:bodyPr>
          <a:lstStyle/>
          <a:p>
            <a:pPr algn="just"/>
            <a:r>
              <a:rPr lang="el-GR" dirty="0" smtClean="0"/>
              <a:t>Με την φώτιση του θεού έβλεπε πράγματα σε βάθος και συναισθάνονταν καταστροφές που πολλές φορές δεν άρεσαν στους συμπατριώτες του.</a:t>
            </a:r>
          </a:p>
          <a:p>
            <a:pPr algn="just">
              <a:buNone/>
            </a:pPr>
            <a:r>
              <a:rPr lang="el-GR" dirty="0" smtClean="0"/>
              <a:t>	Όταν ανήγγειλε ότι θα πέσει ξηρασία στον τόπο οι συμπατριώτες του δυσαρεστήθηκαν και τον καταδίωξαν.</a:t>
            </a:r>
          </a:p>
          <a:p>
            <a:pPr algn="just"/>
            <a:r>
              <a:rPr lang="el-GR" dirty="0" smtClean="0"/>
              <a:t>Ο προφήτης Ηλίας αγωνίστηκε όλη του τη ζωή κατά της ειδωλολατρίας και του θρησκευτικού συγκρητισμού.</a:t>
            </a:r>
          </a:p>
          <a:p>
            <a:pPr algn="just"/>
            <a:r>
              <a:rPr lang="el-GR" dirty="0" smtClean="0"/>
              <a:t>Όταν η βασίλισσα Ιεζάβελ καθιέρωσε την λατρεία των ειδώλων αγωνίστηκε σκληρά εναντίον των ειδωλολατρών και καταδιώχθηκε.</a:t>
            </a:r>
          </a:p>
          <a:p>
            <a:pPr algn="just"/>
            <a:r>
              <a:rPr lang="el-GR" dirty="0" smtClean="0"/>
              <a:t>Προειδοποιούσε τους πάντες χωρίς διάκριση.</a:t>
            </a:r>
          </a:p>
          <a:p>
            <a:pPr algn="just"/>
            <a:r>
              <a:rPr lang="el-GR" dirty="0" smtClean="0"/>
              <a:t>Περιόδευε ακούραστα με την ψυχή του γεμάτη εμπιστοσύνη στο θεό ,γεμίζοντας το λαό ελπίδα και παρηγοριά.</a:t>
            </a:r>
          </a:p>
        </p:txBody>
      </p:sp>
      <p:pic>
        <p:nvPicPr>
          <p:cNvPr id="13315" name="Picture 3" descr="http://www.art10gallery.com/Data/ExhibitionImages/A10G_byzicon2.jpg"/>
          <p:cNvPicPr>
            <a:picLocks noChangeAspect="1" noChangeArrowheads="1"/>
          </p:cNvPicPr>
          <p:nvPr/>
        </p:nvPicPr>
        <p:blipFill>
          <a:blip r:embed="rId2" cstate="print"/>
          <a:srcRect/>
          <a:stretch>
            <a:fillRect/>
          </a:stretch>
        </p:blipFill>
        <p:spPr bwMode="auto">
          <a:xfrm>
            <a:off x="5786446" y="1928802"/>
            <a:ext cx="2786082" cy="3517780"/>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from="(-#ppt_w/2)" to="(#ppt_x)" calcmode="lin" valueType="num">
                                      <p:cBhvr>
                                        <p:cTn id="14" dur="600" fill="hold">
                                          <p:stCondLst>
                                            <p:cond delay="0"/>
                                          </p:stCondLst>
                                        </p:cTn>
                                        <p:tgtEl>
                                          <p:spTgt spid="3">
                                            <p:bg/>
                                          </p:spTgt>
                                        </p:tgtEl>
                                        <p:attrNameLst>
                                          <p:attrName>ppt_x</p:attrName>
                                        </p:attrNameLst>
                                      </p:cBhvr>
                                    </p:anim>
                                    <p:anim from="0" to="-1.0" calcmode="lin" valueType="num">
                                      <p:cBhvr>
                                        <p:cTn id="15" dur="200" decel="50000" autoRev="1" fill="hold">
                                          <p:stCondLst>
                                            <p:cond delay="600"/>
                                          </p:stCondLst>
                                        </p:cTn>
                                        <p:tgtEl>
                                          <p:spTgt spid="3">
                                            <p:bg/>
                                          </p:spTgt>
                                        </p:tgtEl>
                                        <p:attrNameLst>
                                          <p:attrName>xshear</p:attrName>
                                        </p:attrNameLst>
                                      </p:cBhvr>
                                    </p:anim>
                                    <p:animScale>
                                      <p:cBhvr>
                                        <p:cTn id="16" dur="200" decel="100000" autoRev="1" fill="hold">
                                          <p:stCondLst>
                                            <p:cond delay="600"/>
                                          </p:stCondLst>
                                        </p:cTn>
                                        <p:tgtEl>
                                          <p:spTgt spid="3">
                                            <p:bg/>
                                          </p:spTgt>
                                        </p:tgtEl>
                                      </p:cBhvr>
                                      <p:from x="100000" y="100000"/>
                                      <p:to x="80000" y="100000"/>
                                    </p:animScale>
                                    <p:anim by="(#ppt_h/3+#ppt_w*0.1)" calcmode="lin" valueType="num">
                                      <p:cBhvr additive="sum">
                                        <p:cTn id="17" dur="200" decel="100000" autoRev="1" fill="hold">
                                          <p:stCondLst>
                                            <p:cond delay="600"/>
                                          </p:stCondLst>
                                        </p:cTn>
                                        <p:tgtEl>
                                          <p:spTgt spid="3">
                                            <p:bg/>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from="(-#ppt_w/2)" to="(#ppt_x)" calcmode="lin" valueType="num">
                                      <p:cBhvr>
                                        <p:cTn id="22" dur="600" fill="hold">
                                          <p:stCondLst>
                                            <p:cond delay="0"/>
                                          </p:stCondLst>
                                        </p:cTn>
                                        <p:tgtEl>
                                          <p:spTgt spid="3">
                                            <p:txEl>
                                              <p:pRg st="0" end="0"/>
                                            </p:txEl>
                                          </p:spTgt>
                                        </p:tgtEl>
                                        <p:attrNameLst>
                                          <p:attrName>ppt_x</p:attrName>
                                        </p:attrNameLst>
                                      </p:cBhvr>
                                    </p:anim>
                                    <p:anim from="0" to="-1.0" calcmode="lin" valueType="num">
                                      <p:cBhvr>
                                        <p:cTn id="23" dur="200" decel="50000" autoRev="1" fill="hold">
                                          <p:stCondLst>
                                            <p:cond delay="600"/>
                                          </p:stCondLst>
                                        </p:cTn>
                                        <p:tgtEl>
                                          <p:spTgt spid="3">
                                            <p:txEl>
                                              <p:pRg st="0" end="0"/>
                                            </p:txEl>
                                          </p:spTgt>
                                        </p:tgtEl>
                                        <p:attrNameLst>
                                          <p:attrName>xshear</p:attrName>
                                        </p:attrNameLst>
                                      </p:cBhvr>
                                    </p:anim>
                                    <p:animScale>
                                      <p:cBhvr>
                                        <p:cTn id="24" dur="200" decel="100000" autoRev="1" fill="hold">
                                          <p:stCondLst>
                                            <p:cond delay="600"/>
                                          </p:stCondLst>
                                        </p:cTn>
                                        <p:tgtEl>
                                          <p:spTgt spid="3">
                                            <p:txEl>
                                              <p:pRg st="0" end="0"/>
                                            </p:txEl>
                                          </p:spTgt>
                                        </p:tgtEl>
                                      </p:cBhvr>
                                      <p:from x="100000" y="100000"/>
                                      <p:to x="80000" y="100000"/>
                                    </p:animScale>
                                    <p:anim by="(#ppt_h/3+#ppt_w*0.1)" calcmode="lin" valueType="num">
                                      <p:cBhvr additive="sum">
                                        <p:cTn id="25"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from="(-#ppt_w/2)" to="(#ppt_x)" calcmode="lin" valueType="num">
                                      <p:cBhvr>
                                        <p:cTn id="30" dur="600" fill="hold">
                                          <p:stCondLst>
                                            <p:cond delay="0"/>
                                          </p:stCondLst>
                                        </p:cTn>
                                        <p:tgtEl>
                                          <p:spTgt spid="3">
                                            <p:txEl>
                                              <p:pRg st="1" end="1"/>
                                            </p:txEl>
                                          </p:spTgt>
                                        </p:tgtEl>
                                        <p:attrNameLst>
                                          <p:attrName>ppt_x</p:attrName>
                                        </p:attrNameLst>
                                      </p:cBhvr>
                                    </p:anim>
                                    <p:anim from="0" to="-1.0" calcmode="lin" valueType="num">
                                      <p:cBhvr>
                                        <p:cTn id="31" dur="200" decel="50000" autoRev="1" fill="hold">
                                          <p:stCondLst>
                                            <p:cond delay="600"/>
                                          </p:stCondLst>
                                        </p:cTn>
                                        <p:tgtEl>
                                          <p:spTgt spid="3">
                                            <p:txEl>
                                              <p:pRg st="1" end="1"/>
                                            </p:txEl>
                                          </p:spTgt>
                                        </p:tgtEl>
                                        <p:attrNameLst>
                                          <p:attrName>xshear</p:attrName>
                                        </p:attrNameLst>
                                      </p:cBhvr>
                                    </p:anim>
                                    <p:animScale>
                                      <p:cBhvr>
                                        <p:cTn id="32" dur="200" decel="100000" autoRev="1" fill="hold">
                                          <p:stCondLst>
                                            <p:cond delay="600"/>
                                          </p:stCondLst>
                                        </p:cTn>
                                        <p:tgtEl>
                                          <p:spTgt spid="3">
                                            <p:txEl>
                                              <p:pRg st="1" end="1"/>
                                            </p:txEl>
                                          </p:spTgt>
                                        </p:tgtEl>
                                      </p:cBhvr>
                                      <p:from x="100000" y="100000"/>
                                      <p:to x="80000" y="100000"/>
                                    </p:animScale>
                                    <p:anim by="(#ppt_h/3+#ppt_w*0.1)" calcmode="lin" valueType="num">
                                      <p:cBhvr additive="sum">
                                        <p:cTn id="33"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34" fill="hold">
                      <p:stCondLst>
                        <p:cond delay="indefinite"/>
                      </p:stCondLst>
                      <p:childTnLst>
                        <p:par>
                          <p:cTn id="35" fill="hold">
                            <p:stCondLst>
                              <p:cond delay="0"/>
                            </p:stCondLst>
                            <p:childTnLst>
                              <p:par>
                                <p:cTn id="36" presetID="34" presetClass="entr" presetSubtype="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from="(-#ppt_w/2)" to="(#ppt_x)" calcmode="lin" valueType="num">
                                      <p:cBhvr>
                                        <p:cTn id="38" dur="600" fill="hold">
                                          <p:stCondLst>
                                            <p:cond delay="0"/>
                                          </p:stCondLst>
                                        </p:cTn>
                                        <p:tgtEl>
                                          <p:spTgt spid="3">
                                            <p:txEl>
                                              <p:pRg st="2" end="2"/>
                                            </p:txEl>
                                          </p:spTgt>
                                        </p:tgtEl>
                                        <p:attrNameLst>
                                          <p:attrName>ppt_x</p:attrName>
                                        </p:attrNameLst>
                                      </p:cBhvr>
                                    </p:anim>
                                    <p:anim from="0" to="-1.0" calcmode="lin" valueType="num">
                                      <p:cBhvr>
                                        <p:cTn id="39" dur="200" decel="50000" autoRev="1" fill="hold">
                                          <p:stCondLst>
                                            <p:cond delay="600"/>
                                          </p:stCondLst>
                                        </p:cTn>
                                        <p:tgtEl>
                                          <p:spTgt spid="3">
                                            <p:txEl>
                                              <p:pRg st="2" end="2"/>
                                            </p:txEl>
                                          </p:spTgt>
                                        </p:tgtEl>
                                        <p:attrNameLst>
                                          <p:attrName>xshear</p:attrName>
                                        </p:attrNameLst>
                                      </p:cBhvr>
                                    </p:anim>
                                    <p:animScale>
                                      <p:cBhvr>
                                        <p:cTn id="40" dur="200" decel="100000" autoRev="1" fill="hold">
                                          <p:stCondLst>
                                            <p:cond delay="600"/>
                                          </p:stCondLst>
                                        </p:cTn>
                                        <p:tgtEl>
                                          <p:spTgt spid="3">
                                            <p:txEl>
                                              <p:pRg st="2" end="2"/>
                                            </p:txEl>
                                          </p:spTgt>
                                        </p:tgtEl>
                                      </p:cBhvr>
                                      <p:from x="100000" y="100000"/>
                                      <p:to x="80000" y="100000"/>
                                    </p:animScale>
                                    <p:anim by="(#ppt_h/3+#ppt_w*0.1)" calcmode="lin" valueType="num">
                                      <p:cBhvr additive="sum">
                                        <p:cTn id="41"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42" fill="hold">
                      <p:stCondLst>
                        <p:cond delay="indefinite"/>
                      </p:stCondLst>
                      <p:childTnLst>
                        <p:par>
                          <p:cTn id="43" fill="hold">
                            <p:stCondLst>
                              <p:cond delay="0"/>
                            </p:stCondLst>
                            <p:childTnLst>
                              <p:par>
                                <p:cTn id="44" presetID="34"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from="(-#ppt_w/2)" to="(#ppt_x)" calcmode="lin" valueType="num">
                                      <p:cBhvr>
                                        <p:cTn id="46" dur="600" fill="hold">
                                          <p:stCondLst>
                                            <p:cond delay="0"/>
                                          </p:stCondLst>
                                        </p:cTn>
                                        <p:tgtEl>
                                          <p:spTgt spid="3">
                                            <p:txEl>
                                              <p:pRg st="3" end="3"/>
                                            </p:txEl>
                                          </p:spTgt>
                                        </p:tgtEl>
                                        <p:attrNameLst>
                                          <p:attrName>ppt_x</p:attrName>
                                        </p:attrNameLst>
                                      </p:cBhvr>
                                    </p:anim>
                                    <p:anim from="0" to="-1.0" calcmode="lin" valueType="num">
                                      <p:cBhvr>
                                        <p:cTn id="47" dur="200" decel="50000" autoRev="1" fill="hold">
                                          <p:stCondLst>
                                            <p:cond delay="600"/>
                                          </p:stCondLst>
                                        </p:cTn>
                                        <p:tgtEl>
                                          <p:spTgt spid="3">
                                            <p:txEl>
                                              <p:pRg st="3" end="3"/>
                                            </p:txEl>
                                          </p:spTgt>
                                        </p:tgtEl>
                                        <p:attrNameLst>
                                          <p:attrName>xshear</p:attrName>
                                        </p:attrNameLst>
                                      </p:cBhvr>
                                    </p:anim>
                                    <p:animScale>
                                      <p:cBhvr>
                                        <p:cTn id="48" dur="200" decel="100000" autoRev="1" fill="hold">
                                          <p:stCondLst>
                                            <p:cond delay="600"/>
                                          </p:stCondLst>
                                        </p:cTn>
                                        <p:tgtEl>
                                          <p:spTgt spid="3">
                                            <p:txEl>
                                              <p:pRg st="3" end="3"/>
                                            </p:txEl>
                                          </p:spTgt>
                                        </p:tgtEl>
                                      </p:cBhvr>
                                      <p:from x="100000" y="100000"/>
                                      <p:to x="80000" y="100000"/>
                                    </p:animScale>
                                    <p:anim by="(#ppt_h/3+#ppt_w*0.1)" calcmode="lin" valueType="num">
                                      <p:cBhvr additive="sum">
                                        <p:cTn id="49" dur="200" decel="100000" autoRev="1" fill="hold">
                                          <p:stCondLst>
                                            <p:cond delay="600"/>
                                          </p:stCondLst>
                                        </p:cTn>
                                        <p:tgtEl>
                                          <p:spTgt spid="3">
                                            <p:txEl>
                                              <p:pRg st="3" end="3"/>
                                            </p:txEl>
                                          </p:spTgt>
                                        </p:tgtEl>
                                        <p:attrNameLst>
                                          <p:attrName>ppt_x</p:attrName>
                                        </p:attrNameLst>
                                      </p:cBhvr>
                                    </p:anim>
                                  </p:childTnLst>
                                </p:cTn>
                              </p:par>
                            </p:childTnLst>
                          </p:cTn>
                        </p:par>
                      </p:childTnLst>
                    </p:cTn>
                  </p:par>
                  <p:par>
                    <p:cTn id="50" fill="hold">
                      <p:stCondLst>
                        <p:cond delay="indefinite"/>
                      </p:stCondLst>
                      <p:childTnLst>
                        <p:par>
                          <p:cTn id="51" fill="hold">
                            <p:stCondLst>
                              <p:cond delay="0"/>
                            </p:stCondLst>
                            <p:childTnLst>
                              <p:par>
                                <p:cTn id="52" presetID="34" presetClass="entr" presetSubtype="0" fill="hold" grpId="0" nodeType="click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 from="(-#ppt_w/2)" to="(#ppt_x)" calcmode="lin" valueType="num">
                                      <p:cBhvr>
                                        <p:cTn id="54" dur="600" fill="hold">
                                          <p:stCondLst>
                                            <p:cond delay="0"/>
                                          </p:stCondLst>
                                        </p:cTn>
                                        <p:tgtEl>
                                          <p:spTgt spid="3">
                                            <p:txEl>
                                              <p:pRg st="4" end="4"/>
                                            </p:txEl>
                                          </p:spTgt>
                                        </p:tgtEl>
                                        <p:attrNameLst>
                                          <p:attrName>ppt_x</p:attrName>
                                        </p:attrNameLst>
                                      </p:cBhvr>
                                    </p:anim>
                                    <p:anim from="0" to="-1.0" calcmode="lin" valueType="num">
                                      <p:cBhvr>
                                        <p:cTn id="55" dur="200" decel="50000" autoRev="1" fill="hold">
                                          <p:stCondLst>
                                            <p:cond delay="600"/>
                                          </p:stCondLst>
                                        </p:cTn>
                                        <p:tgtEl>
                                          <p:spTgt spid="3">
                                            <p:txEl>
                                              <p:pRg st="4" end="4"/>
                                            </p:txEl>
                                          </p:spTgt>
                                        </p:tgtEl>
                                        <p:attrNameLst>
                                          <p:attrName>xshear</p:attrName>
                                        </p:attrNameLst>
                                      </p:cBhvr>
                                    </p:anim>
                                    <p:animScale>
                                      <p:cBhvr>
                                        <p:cTn id="56" dur="200" decel="100000" autoRev="1" fill="hold">
                                          <p:stCondLst>
                                            <p:cond delay="600"/>
                                          </p:stCondLst>
                                        </p:cTn>
                                        <p:tgtEl>
                                          <p:spTgt spid="3">
                                            <p:txEl>
                                              <p:pRg st="4" end="4"/>
                                            </p:txEl>
                                          </p:spTgt>
                                        </p:tgtEl>
                                      </p:cBhvr>
                                      <p:from x="100000" y="100000"/>
                                      <p:to x="80000" y="100000"/>
                                    </p:animScale>
                                    <p:anim by="(#ppt_h/3+#ppt_w*0.1)" calcmode="lin" valueType="num">
                                      <p:cBhvr additive="sum">
                                        <p:cTn id="57" dur="200" decel="100000" autoRev="1" fill="hold">
                                          <p:stCondLst>
                                            <p:cond delay="600"/>
                                          </p:stCondLst>
                                        </p:cTn>
                                        <p:tgtEl>
                                          <p:spTgt spid="3">
                                            <p:txEl>
                                              <p:pRg st="4" end="4"/>
                                            </p:txEl>
                                          </p:spTgt>
                                        </p:tgtEl>
                                        <p:attrNameLst>
                                          <p:attrName>ppt_x</p:attrName>
                                        </p:attrNameLst>
                                      </p:cBhvr>
                                    </p:anim>
                                  </p:childTnLst>
                                </p:cTn>
                              </p:par>
                            </p:childTnLst>
                          </p:cTn>
                        </p:par>
                      </p:childTnLst>
                    </p:cTn>
                  </p:par>
                  <p:par>
                    <p:cTn id="58" fill="hold">
                      <p:stCondLst>
                        <p:cond delay="indefinite"/>
                      </p:stCondLst>
                      <p:childTnLst>
                        <p:par>
                          <p:cTn id="59" fill="hold">
                            <p:stCondLst>
                              <p:cond delay="0"/>
                            </p:stCondLst>
                            <p:childTnLst>
                              <p:par>
                                <p:cTn id="60" presetID="34"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from="(-#ppt_w/2)" to="(#ppt_x)" calcmode="lin" valueType="num">
                                      <p:cBhvr>
                                        <p:cTn id="62" dur="600" fill="hold">
                                          <p:stCondLst>
                                            <p:cond delay="0"/>
                                          </p:stCondLst>
                                        </p:cTn>
                                        <p:tgtEl>
                                          <p:spTgt spid="3">
                                            <p:txEl>
                                              <p:pRg st="5" end="5"/>
                                            </p:txEl>
                                          </p:spTgt>
                                        </p:tgtEl>
                                        <p:attrNameLst>
                                          <p:attrName>ppt_x</p:attrName>
                                        </p:attrNameLst>
                                      </p:cBhvr>
                                    </p:anim>
                                    <p:anim from="0" to="-1.0" calcmode="lin" valueType="num">
                                      <p:cBhvr>
                                        <p:cTn id="63" dur="200" decel="50000" autoRev="1" fill="hold">
                                          <p:stCondLst>
                                            <p:cond delay="600"/>
                                          </p:stCondLst>
                                        </p:cTn>
                                        <p:tgtEl>
                                          <p:spTgt spid="3">
                                            <p:txEl>
                                              <p:pRg st="5" end="5"/>
                                            </p:txEl>
                                          </p:spTgt>
                                        </p:tgtEl>
                                        <p:attrNameLst>
                                          <p:attrName>xshear</p:attrName>
                                        </p:attrNameLst>
                                      </p:cBhvr>
                                    </p:anim>
                                    <p:animScale>
                                      <p:cBhvr>
                                        <p:cTn id="64" dur="200" decel="100000" autoRev="1" fill="hold">
                                          <p:stCondLst>
                                            <p:cond delay="600"/>
                                          </p:stCondLst>
                                        </p:cTn>
                                        <p:tgtEl>
                                          <p:spTgt spid="3">
                                            <p:txEl>
                                              <p:pRg st="5" end="5"/>
                                            </p:txEl>
                                          </p:spTgt>
                                        </p:tgtEl>
                                      </p:cBhvr>
                                      <p:from x="100000" y="100000"/>
                                      <p:to x="80000" y="100000"/>
                                    </p:animScale>
                                    <p:anim by="(#ppt_h/3+#ppt_w*0.1)" calcmode="lin" valueType="num">
                                      <p:cBhvr additive="sum">
                                        <p:cTn id="65" dur="200" decel="100000" autoRev="1" fill="hold">
                                          <p:stCondLst>
                                            <p:cond delay="600"/>
                                          </p:stCondLst>
                                        </p:cTn>
                                        <p:tgtEl>
                                          <p:spTgt spid="3">
                                            <p:txEl>
                                              <p:pRg st="5" end="5"/>
                                            </p:txEl>
                                          </p:spTgt>
                                        </p:tgtEl>
                                        <p:attrNameLst>
                                          <p:attrName>ppt_x</p:attrName>
                                        </p:attrNameLst>
                                      </p:cBhvr>
                                    </p:anim>
                                  </p:childTnLst>
                                </p:cTn>
                              </p:par>
                            </p:childTnLst>
                          </p:cTn>
                        </p:par>
                      </p:childTnLst>
                    </p:cTn>
                  </p:par>
                  <p:par>
                    <p:cTn id="66" fill="hold">
                      <p:stCondLst>
                        <p:cond delay="indefinite"/>
                      </p:stCondLst>
                      <p:childTnLst>
                        <p:par>
                          <p:cTn id="67" fill="hold">
                            <p:stCondLst>
                              <p:cond delay="0"/>
                            </p:stCondLst>
                            <p:childTnLst>
                              <p:par>
                                <p:cTn id="68" presetID="18" presetClass="entr" presetSubtype="12" fill="hold" nodeType="clickEffect">
                                  <p:stCondLst>
                                    <p:cond delay="0"/>
                                  </p:stCondLst>
                                  <p:childTnLst>
                                    <p:set>
                                      <p:cBhvr>
                                        <p:cTn id="69" dur="1" fill="hold">
                                          <p:stCondLst>
                                            <p:cond delay="0"/>
                                          </p:stCondLst>
                                        </p:cTn>
                                        <p:tgtEl>
                                          <p:spTgt spid="13315"/>
                                        </p:tgtEl>
                                        <p:attrNameLst>
                                          <p:attrName>style.visibility</p:attrName>
                                        </p:attrNameLst>
                                      </p:cBhvr>
                                      <p:to>
                                        <p:strVal val="visible"/>
                                      </p:to>
                                    </p:set>
                                    <p:animEffect transition="in" filter="strips(downLeft)">
                                      <p:cBhvr>
                                        <p:cTn id="70"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857232"/>
            <a:ext cx="8457732" cy="829700"/>
          </a:xfrm>
        </p:spPr>
        <p:txBody>
          <a:bodyPr>
            <a:normAutofit fontScale="90000"/>
          </a:bodyPr>
          <a:lstStyle/>
          <a:p>
            <a:r>
              <a:rPr lang="el-GR" dirty="0" smtClean="0"/>
              <a:t>Ο προφήτης Ηλίας στο όρος Χωρήβ</a:t>
            </a:r>
            <a:endParaRPr lang="el-GR" dirty="0"/>
          </a:p>
        </p:txBody>
      </p:sp>
      <p:sp>
        <p:nvSpPr>
          <p:cNvPr id="3" name="2 - Θέση περιεχομένου"/>
          <p:cNvSpPr>
            <a:spLocks noGrp="1"/>
          </p:cNvSpPr>
          <p:nvPr>
            <p:ph idx="1"/>
          </p:nvPr>
        </p:nvSpPr>
        <p:spPr>
          <a:xfrm>
            <a:off x="857224" y="1928802"/>
            <a:ext cx="3857652" cy="3857652"/>
          </a:xfrm>
          <a:ln w="25400">
            <a:solidFill>
              <a:srgbClr val="00B0F0"/>
            </a:solidFill>
          </a:ln>
        </p:spPr>
        <p:txBody>
          <a:bodyPr/>
          <a:lstStyle/>
          <a:p>
            <a:pPr algn="just">
              <a:buNone/>
            </a:pPr>
            <a:r>
              <a:rPr lang="el-GR" dirty="0" smtClean="0"/>
              <a:t>Στην εικόνα απεικονίζεται ο τρόπος ζωής του προφήτη Ηλία όταν καταδιώχθηκε από τη βασίλισσα Ιεζάβελ. Βρίσκεται μέσα σε μια σπηλιά και στα χέρια του έχει την τροφή που του έχουν φέρει τα κοράκια. </a:t>
            </a:r>
          </a:p>
          <a:p>
            <a:endParaRPr lang="el-GR" dirty="0"/>
          </a:p>
        </p:txBody>
      </p:sp>
      <p:pic>
        <p:nvPicPr>
          <p:cNvPr id="14338" name="Picture 2" descr="http://www.saint.gr/filesnew/02/0732/photos/ProphitisIlias03.jpg"/>
          <p:cNvPicPr>
            <a:picLocks noChangeAspect="1" noChangeArrowheads="1"/>
          </p:cNvPicPr>
          <p:nvPr/>
        </p:nvPicPr>
        <p:blipFill>
          <a:blip r:embed="rId2" cstate="print"/>
          <a:srcRect/>
          <a:stretch>
            <a:fillRect/>
          </a:stretch>
        </p:blipFill>
        <p:spPr bwMode="auto">
          <a:xfrm>
            <a:off x="5000628" y="1857365"/>
            <a:ext cx="2872142" cy="3929090"/>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randombar(horizontal)">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14338"/>
                                        </p:tgtEl>
                                        <p:attrNameLst>
                                          <p:attrName>style.visibility</p:attrName>
                                        </p:attrNameLst>
                                      </p:cBhvr>
                                      <p:to>
                                        <p:strVal val="visible"/>
                                      </p:to>
                                    </p:set>
                                    <p:anim calcmode="lin" valueType="num">
                                      <p:cBhvr>
                                        <p:cTn id="25" dur="1000" fill="hold"/>
                                        <p:tgtEl>
                                          <p:spTgt spid="14338"/>
                                        </p:tgtEl>
                                        <p:attrNameLst>
                                          <p:attrName>ppt_w</p:attrName>
                                        </p:attrNameLst>
                                      </p:cBhvr>
                                      <p:tavLst>
                                        <p:tav tm="0">
                                          <p:val>
                                            <p:strVal val="#ppt_w*0.70"/>
                                          </p:val>
                                        </p:tav>
                                        <p:tav tm="100000">
                                          <p:val>
                                            <p:strVal val="#ppt_w"/>
                                          </p:val>
                                        </p:tav>
                                      </p:tavLst>
                                    </p:anim>
                                    <p:anim calcmode="lin" valueType="num">
                                      <p:cBhvr>
                                        <p:cTn id="26" dur="1000" fill="hold"/>
                                        <p:tgtEl>
                                          <p:spTgt spid="14338"/>
                                        </p:tgtEl>
                                        <p:attrNameLst>
                                          <p:attrName>ppt_h</p:attrName>
                                        </p:attrNameLst>
                                      </p:cBhvr>
                                      <p:tavLst>
                                        <p:tav tm="0">
                                          <p:val>
                                            <p:strVal val="#ppt_h"/>
                                          </p:val>
                                        </p:tav>
                                        <p:tav tm="100000">
                                          <p:val>
                                            <p:strVal val="#ppt_h"/>
                                          </p:val>
                                        </p:tav>
                                      </p:tavLst>
                                    </p:anim>
                                    <p:animEffect transition="in" filter="fade">
                                      <p:cBhvr>
                                        <p:cTn id="27" dur="1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14414" y="500042"/>
            <a:ext cx="7024744" cy="670490"/>
          </a:xfrm>
        </p:spPr>
        <p:txBody>
          <a:bodyPr>
            <a:normAutofit fontScale="90000"/>
          </a:bodyPr>
          <a:lstStyle/>
          <a:p>
            <a:r>
              <a:rPr lang="el-GR" dirty="0" smtClean="0"/>
              <a:t>Η γιορτή του προφήτη Ηλία</a:t>
            </a:r>
            <a:endParaRPr lang="el-GR" dirty="0"/>
          </a:p>
        </p:txBody>
      </p:sp>
      <p:sp>
        <p:nvSpPr>
          <p:cNvPr id="3" name="2 - Θέση περιεχομένου"/>
          <p:cNvSpPr>
            <a:spLocks noGrp="1"/>
          </p:cNvSpPr>
          <p:nvPr>
            <p:ph idx="1"/>
          </p:nvPr>
        </p:nvSpPr>
        <p:spPr>
          <a:xfrm>
            <a:off x="785786" y="1214422"/>
            <a:ext cx="7529036" cy="3071834"/>
          </a:xfrm>
          <a:ln w="25400">
            <a:solidFill>
              <a:srgbClr val="00B0F0"/>
            </a:solidFill>
          </a:ln>
        </p:spPr>
        <p:txBody>
          <a:bodyPr>
            <a:normAutofit fontScale="70000" lnSpcReduction="20000"/>
          </a:bodyPr>
          <a:lstStyle/>
          <a:p>
            <a:pPr algn="just"/>
            <a:r>
              <a:rPr lang="el-GR" dirty="0" smtClean="0"/>
              <a:t>Μια από τις σημαντικότερες γιορτές του καλοκαιριού είναι του προφήτη Ηλία στις 20 Ιουλίου</a:t>
            </a:r>
          </a:p>
          <a:p>
            <a:pPr lvl="0" algn="just"/>
            <a:r>
              <a:rPr lang="el-GR" dirty="0" smtClean="0"/>
              <a:t>Ο προφήτης θεωρείται κύριος της βροχής ,των βροντών και των κεραυνών. Αυτό εξηγείται από γεγονότα που εξιστορούνται στην Παλαιά Διαθήκη για την ξηρασία που επέβαλε και το μετά τριετία άνοιγμα του ουρανού για να ξαναπέσει βροχή.</a:t>
            </a:r>
          </a:p>
          <a:p>
            <a:pPr lvl="0" algn="just"/>
            <a:r>
              <a:rPr lang="el-GR" dirty="0" smtClean="0"/>
              <a:t>Μια άλλη παράδοση σχετικά με τα ξωκλήσια του προφήτη που βρισκόταν στις κορφές των βουνών λέει ότι ήταν ναύτης. Σύμφωνα με αυτή επειδή είχε περάσει πολλά στη θάλασσα αποφάσισε να βρει ένα μέρος που να μην ξέρουν τι είναι θάλασσα και τι καράβι.</a:t>
            </a:r>
          </a:p>
          <a:p>
            <a:pPr lvl="0" algn="just"/>
            <a:r>
              <a:rPr lang="el-GR" dirty="0" smtClean="0"/>
              <a:t>Στις 20 Ιουλίου που εορτάζεται η μνήμη του προφήτη, δεν εορτάζουμε την κοίμησή του ,γιατί ο προφήτης δεν πέθανε ποτέ αλλά την ανάληψή του.</a:t>
            </a:r>
          </a:p>
        </p:txBody>
      </p:sp>
      <p:pic>
        <p:nvPicPr>
          <p:cNvPr id="29700" name="Picture 4" descr="http://www.dimosplatanou.gr/images/main/kai1.jpg"/>
          <p:cNvPicPr>
            <a:picLocks noChangeAspect="1" noChangeArrowheads="1"/>
          </p:cNvPicPr>
          <p:nvPr/>
        </p:nvPicPr>
        <p:blipFill>
          <a:blip r:embed="rId2" cstate="print"/>
          <a:srcRect/>
          <a:stretch>
            <a:fillRect/>
          </a:stretch>
        </p:blipFill>
        <p:spPr bwMode="auto">
          <a:xfrm>
            <a:off x="1785918" y="4429132"/>
            <a:ext cx="5786478" cy="2000264"/>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29700"/>
                                        </p:tgtEl>
                                        <p:attrNameLst>
                                          <p:attrName>style.visibility</p:attrName>
                                        </p:attrNameLst>
                                      </p:cBhvr>
                                      <p:to>
                                        <p:strVal val="visible"/>
                                      </p:to>
                                    </p:set>
                                    <p:animEffect transition="in" filter="randombar(horizontal)">
                                      <p:cBhvr>
                                        <p:cTn id="44" dur="5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1538" y="785794"/>
            <a:ext cx="7024744" cy="741928"/>
          </a:xfrm>
        </p:spPr>
        <p:txBody>
          <a:bodyPr/>
          <a:lstStyle/>
          <a:p>
            <a:pPr algn="ctr"/>
            <a:r>
              <a:rPr lang="el-GR" dirty="0" smtClean="0"/>
              <a:t>Πηγές</a:t>
            </a:r>
            <a:endParaRPr lang="el-GR" dirty="0"/>
          </a:p>
        </p:txBody>
      </p:sp>
      <p:sp>
        <p:nvSpPr>
          <p:cNvPr id="3" name="2 - Θέση περιεχομένου"/>
          <p:cNvSpPr>
            <a:spLocks noGrp="1"/>
          </p:cNvSpPr>
          <p:nvPr>
            <p:ph idx="1"/>
          </p:nvPr>
        </p:nvSpPr>
        <p:spPr>
          <a:xfrm>
            <a:off x="1043492" y="1571612"/>
            <a:ext cx="6777317" cy="4261017"/>
          </a:xfrm>
        </p:spPr>
        <p:txBody>
          <a:bodyPr>
            <a:normAutofit fontScale="55000" lnSpcReduction="20000"/>
          </a:bodyPr>
          <a:lstStyle/>
          <a:p>
            <a:r>
              <a:rPr lang="en-US" dirty="0" smtClean="0"/>
              <a:t>https://www.google.gr/search?hl=en&amp;site=imghp&amp;tbm=isch&amp;source=hp&amp;biw=1366&amp;bih=667&amp;q=%CF%80%CF%81%CE%BF%CF%86%CE%B7%CF%84%CE%B7%CF%82+%CE%B7%CE%BB%CE%B9%CE%B1%CF%82&amp;oq=%CF%80%CF%81%CE%BF%CF%86%CE%B7%CF%84%CE%B7&amp;gs_l=img.3.0.0l4j0i30l6.7300.12933.0.14155.8.6.1.1.1.0.292.1075.0j5j1.6.0....0...1ac.1.64.img.</a:t>
            </a:r>
            <a:r>
              <a:rPr lang="en-US" dirty="0" smtClean="0">
                <a:hlinkClick r:id="rId2" action="ppaction://hlinkfile"/>
              </a:rPr>
              <a:t>.0.8.1070.7PseCc3z_vI#imgdii=1gq7_67pNPL27M%3A%3B1gq7_67pNPL27M%3A%3BYSkrUUoJSoZL9M%3A&amp;imgrc=1gq7_67pNPL27M%3A</a:t>
            </a:r>
            <a:endParaRPr lang="el-GR" dirty="0" smtClean="0"/>
          </a:p>
          <a:p>
            <a:r>
              <a:rPr lang="en-US" dirty="0" smtClean="0"/>
              <a:t>https://www.google.gr/search?hl=en&amp;site=imghp&amp;tbm=isch&amp;source=hp&amp;biw=1366&amp;bih=667&amp;q=%CF%80%CF%81%CE%BF%CF%86%CE%B7%CF%84%CE%B7%CF%82+%CE%B7%CE%BB%CE%B9%CE%B1%CF%82&amp;oq=%CF%80%CF%81%CE%BF%CF%86%CE%B7%CF%84%CE%B7&amp;gs_l=img.3.0.0l4j0i30l6.7300.12933.0.14155.8.6.1.1.1.0.292.1075.0j5j1.6.0....0...1ac.1.64.img.</a:t>
            </a:r>
            <a:r>
              <a:rPr lang="en-US" dirty="0" smtClean="0">
                <a:hlinkClick r:id="rId2" action="ppaction://hlinkfile"/>
              </a:rPr>
              <a:t>.0.8.1070.7PseCc3z_vI#imgrc=BVRVHqE4szlDSM%3A</a:t>
            </a:r>
            <a:endParaRPr lang="el-GR" dirty="0" smtClean="0"/>
          </a:p>
          <a:p>
            <a:r>
              <a:rPr lang="en-US" dirty="0" smtClean="0"/>
              <a:t>https://www.google.gr/search?hl=en&amp;site=imghp&amp;tbm=isch&amp;source=hp&amp;biw=1366&amp;bih=667&amp;q=%CF%80%CF%81%CE%BF%CF%86%CE%B7%CF%84%CE%B7%CF%82+%CE%B7%CE%BB%CE%B9%CE%B1%CF%82&amp;oq=%CF%80%CF%81%CE%BF%CF%86%CE%B7%CF%84%CE%B7&amp;gs_l=img.3.0.0l4j0i30l6.7300.12933.0.14155.8.6.1.1.1.0.292.1075.0j5j1.6.0....0...1ac.1.64.img..0.8.1070.7PseCc3z_vI#hl=</a:t>
            </a:r>
            <a:r>
              <a:rPr lang="en-US" dirty="0" smtClean="0"/>
              <a:t>en&amp;tbm</a:t>
            </a:r>
            <a:r>
              <a:rPr lang="en-US" dirty="0" smtClean="0"/>
              <a:t>=</a:t>
            </a:r>
            <a:r>
              <a:rPr lang="en-US" dirty="0" smtClean="0"/>
              <a:t>isch&amp;q</a:t>
            </a:r>
            <a:r>
              <a:rPr lang="en-US" dirty="0" smtClean="0"/>
              <a:t>=%CE%B3%CE%BD%CF%89%CF%83%CF%84%CE%BF+%CE%BE%CF%89%CE%BA%CE%BB%CE%AE%CF%83%CE%B9+%CE%B1%CE%B9+%CE%BB%CE%B9%CE%B1&amp;imgrc=rSWD1lFeW_slVM%3A</a:t>
            </a:r>
            <a:endParaRPr lang="el-G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0" fill="hold"/>
                                        <p:tgtEl>
                                          <p:spTgt spid="3">
                                            <p:txEl>
                                              <p:pRg st="1" end="1"/>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5000" fill="hold"/>
                                        <p:tgtEl>
                                          <p:spTgt spid="3">
                                            <p:txEl>
                                              <p:pRg st="2" end="2"/>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Θέμα1</Template>
  <TotalTime>25</TotalTime>
  <Words>276</Words>
  <Application>Microsoft Office PowerPoint</Application>
  <PresentationFormat>Προβολή στην οθόνη (4:3)</PresentationFormat>
  <Paragraphs>24</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Θέμα1</vt:lpstr>
      <vt:lpstr>Διαφάνεια 1</vt:lpstr>
      <vt:lpstr>Η ζωή του προφήτη Ηλία</vt:lpstr>
      <vt:lpstr>Ο προφήτης Ηλίας στο όρος Χωρήβ</vt:lpstr>
      <vt:lpstr>Η γιορτή του προφήτη Ηλία</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Helen Nas</dc:creator>
  <cp:lastModifiedBy>Bill Nas</cp:lastModifiedBy>
  <cp:revision>12</cp:revision>
  <dcterms:created xsi:type="dcterms:W3CDTF">2016-03-02T19:33:37Z</dcterms:created>
  <dcterms:modified xsi:type="dcterms:W3CDTF">2016-05-06T12:29:28Z</dcterms:modified>
</cp:coreProperties>
</file>