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64" r:id="rId6"/>
    <p:sldId id="262" r:id="rId7"/>
    <p:sldId id="263" r:id="rId8"/>
    <p:sldId id="261" r:id="rId9"/>
    <p:sldId id="266" r:id="rId10"/>
    <p:sldId id="265" r:id="rId11"/>
    <p:sldId id="258"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6" d="100"/>
          <a:sy n="116" d="100"/>
        </p:scale>
        <p:origin x="5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64030" y="1986461"/>
            <a:ext cx="7835559" cy="1515533"/>
          </a:xfrm>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ΠΡΟΦΗΤΕΣ ΙΕΡΕΜΙΑΣ ΚΑΙ ΙΕΖΕΚΙΗΛ</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3" name="Υπότιτλος 2"/>
          <p:cNvSpPr>
            <a:spLocks noGrp="1"/>
          </p:cNvSpPr>
          <p:nvPr>
            <p:ph type="subTitle" idx="1"/>
          </p:nvPr>
        </p:nvSpPr>
        <p:spPr>
          <a:xfrm>
            <a:off x="2173414" y="3682310"/>
            <a:ext cx="7835559" cy="1320802"/>
          </a:xfrm>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ΔΙΔΑΚΤΙΚΗ ΕΝΟΤΗΤΑ 22</a:t>
            </a:r>
          </a:p>
          <a:p>
            <a:r>
              <a:rPr lang="el-GR" dirty="0" smtClean="0">
                <a:latin typeface="Verdana" panose="020B0604030504040204" pitchFamily="34" charset="0"/>
                <a:ea typeface="Verdana" panose="020B0604030504040204" pitchFamily="34" charset="0"/>
                <a:cs typeface="Verdana" panose="020B0604030504040204" pitchFamily="34" charset="0"/>
              </a:rPr>
              <a:t>ΥΠΕΥΘΥΝΟΣ ΚΑΘΗΓΗΤΗΣ: Κ. ΚΑΠΕΤΑΝΑΚΗΣ ΓΕΩΡΓΙΟΣ</a:t>
            </a: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995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…ΑΛΛΟΙ…</a:t>
            </a:r>
            <a:endParaRPr lang="el-GR" dirty="0">
              <a:latin typeface="Verdana" panose="020B0604030504040204" pitchFamily="34" charset="0"/>
              <a:ea typeface="Verdana" panose="020B0604030504040204" pitchFamily="34" charset="0"/>
              <a:cs typeface="Verdana" panose="020B0604030504040204" pitchFamily="34" charset="0"/>
            </a:endParaRPr>
          </a:p>
        </p:txBody>
      </p:sp>
      <p:grpSp>
        <p:nvGrpSpPr>
          <p:cNvPr id="9" name="Ομάδα 8"/>
          <p:cNvGrpSpPr/>
          <p:nvPr/>
        </p:nvGrpSpPr>
        <p:grpSpPr>
          <a:xfrm>
            <a:off x="3412525" y="2815797"/>
            <a:ext cx="6322540" cy="2857500"/>
            <a:chOff x="3810000" y="2824034"/>
            <a:chExt cx="6322540" cy="2857500"/>
          </a:xfrm>
        </p:grpSpPr>
        <p:pic>
          <p:nvPicPr>
            <p:cNvPr id="4" name="Εικόνα 3"/>
            <p:cNvPicPr>
              <a:picLocks noChangeAspect="1"/>
            </p:cNvPicPr>
            <p:nvPr/>
          </p:nvPicPr>
          <p:blipFill>
            <a:blip r:embed="rId2"/>
            <a:stretch>
              <a:fillRect/>
            </a:stretch>
          </p:blipFill>
          <p:spPr>
            <a:xfrm>
              <a:off x="3810000" y="2824034"/>
              <a:ext cx="4572000" cy="2857500"/>
            </a:xfrm>
            <a:prstGeom prst="rect">
              <a:avLst/>
            </a:prstGeom>
          </p:spPr>
        </p:pic>
        <p:cxnSp>
          <p:nvCxnSpPr>
            <p:cNvPr id="6" name="Ευθύγραμμο βέλος σύνδεσης 5"/>
            <p:cNvCxnSpPr/>
            <p:nvPr/>
          </p:nvCxnSpPr>
          <p:spPr>
            <a:xfrm flipH="1">
              <a:off x="7447006" y="3204519"/>
              <a:ext cx="1474572" cy="44484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8921578" y="2932670"/>
              <a:ext cx="1210962" cy="369332"/>
            </a:xfrm>
            <a:prstGeom prst="rect">
              <a:avLst/>
            </a:prstGeom>
            <a:noFill/>
          </p:spPr>
          <p:txBody>
            <a:bodyPr wrap="square" rtlCol="0">
              <a:spAutoFit/>
            </a:bodyPr>
            <a:lstStyle/>
            <a:p>
              <a:r>
                <a:rPr lang="el-GR" dirty="0" smtClean="0">
                  <a:latin typeface="Verdana" panose="020B0604030504040204" pitchFamily="34" charset="0"/>
                  <a:ea typeface="Verdana" panose="020B0604030504040204" pitchFamily="34" charset="0"/>
                  <a:cs typeface="Verdana" panose="020B0604030504040204" pitchFamily="34" charset="0"/>
                </a:rPr>
                <a:t>ΦΕΝΕΝΑ</a:t>
              </a:r>
              <a:endParaRPr lang="el-GR"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69431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2190239" y="2754197"/>
            <a:ext cx="8437595" cy="2865368"/>
          </a:xfrm>
          <a:prstGeom prst="rect">
            <a:avLst/>
          </a:prstGeom>
        </p:spPr>
      </p:pic>
      <p:sp>
        <p:nvSpPr>
          <p:cNvPr id="5" name="Τίτλος 4"/>
          <p:cNvSpPr>
            <a:spLocks noGrp="1"/>
          </p:cNvSpPr>
          <p:nvPr>
            <p:ph type="title"/>
          </p:nvPr>
        </p:nvSpPr>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…ΚΑΙ ΑΛΛΟΙ…</a:t>
            </a: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902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ΠΗΓΕΣ</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3600965" y="2515743"/>
            <a:ext cx="4990069" cy="804106"/>
          </a:xfrm>
        </p:spPr>
        <p:txBody>
          <a:bodyPr/>
          <a:lstStyle/>
          <a:p>
            <a:pPr marL="0" indent="0" algn="ctr">
              <a:buNone/>
            </a:pPr>
            <a:r>
              <a:rPr lang="el-GR" dirty="0" smtClean="0">
                <a:latin typeface="Verdana" panose="020B0604030504040204" pitchFamily="34" charset="0"/>
                <a:ea typeface="Verdana" panose="020B0604030504040204" pitchFamily="34" charset="0"/>
                <a:cs typeface="Verdana" panose="020B0604030504040204" pitchFamily="34" charset="0"/>
              </a:rPr>
              <a:t>ΒΙΚΙΠΑΙΔΕΙΑ</a:t>
            </a: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38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70688" y="1221028"/>
            <a:ext cx="9601196" cy="1303867"/>
          </a:xfrm>
        </p:spPr>
        <p:txBody>
          <a:bodyPr>
            <a:normAutofit fontScale="90000"/>
          </a:bodyPr>
          <a:lstStyle/>
          <a:p>
            <a:r>
              <a:rPr lang="el-GR" dirty="0" smtClean="0">
                <a:solidFill>
                  <a:srgbClr val="7030A0"/>
                </a:solidFill>
                <a:latin typeface="Verdana" panose="020B0604030504040204" pitchFamily="34" charset="0"/>
                <a:ea typeface="Verdana" panose="020B0604030504040204" pitchFamily="34" charset="0"/>
                <a:cs typeface="Verdana" panose="020B0604030504040204" pitchFamily="34" charset="0"/>
              </a:rPr>
              <a:t>ΕΥΧΑΡΙΣΤΩ ΠΟΛΥ ΓΙΑ ΤΗΝ ΠΡΟΣΟΧΗ ΣΑΣ!!!</a:t>
            </a:r>
            <a:endParaRPr lang="el-GR"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Εικόνα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4477143" y="2833430"/>
            <a:ext cx="3188286" cy="2883628"/>
          </a:xfrm>
          <a:prstGeom prst="rect">
            <a:avLst/>
          </a:prstGeom>
        </p:spPr>
      </p:pic>
    </p:spTree>
    <p:extLst>
      <p:ext uri="{BB962C8B-B14F-4D97-AF65-F5344CB8AC3E}">
        <p14:creationId xmlns:p14="http://schemas.microsoft.com/office/powerpoint/2010/main" val="4237058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ΕΠΙΛΕΓΩ ΚΑΙ ΠΡΑΓΜΑΤΟΠΟΙΩ 1</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1295401" y="2556932"/>
            <a:ext cx="9601196" cy="1561987"/>
          </a:xfrm>
        </p:spPr>
        <p:txBody>
          <a:bodyPr/>
          <a:lstStyle/>
          <a:p>
            <a:pPr marL="0" indent="396000" algn="just">
              <a:buNone/>
            </a:pPr>
            <a:r>
              <a:rPr lang="el-GR" dirty="0" smtClean="0">
                <a:latin typeface="Verdana" panose="020B0604030504040204" pitchFamily="34" charset="0"/>
                <a:ea typeface="Verdana" panose="020B0604030504040204" pitchFamily="34" charset="0"/>
                <a:cs typeface="Verdana" panose="020B0604030504040204" pitchFamily="34" charset="0"/>
              </a:rPr>
              <a:t>Ενημερωθείτε για το λιμπρέτο της όπερας του </a:t>
            </a:r>
            <a:r>
              <a:rPr lang="el-GR" dirty="0" err="1" smtClean="0">
                <a:latin typeface="Verdana" panose="020B0604030504040204" pitchFamily="34" charset="0"/>
                <a:ea typeface="Verdana" panose="020B0604030504040204" pitchFamily="34" charset="0"/>
                <a:cs typeface="Verdana" panose="020B0604030504040204" pitchFamily="34" charset="0"/>
              </a:rPr>
              <a:t>Βέρντι</a:t>
            </a:r>
            <a:r>
              <a:rPr lang="el-GR" dirty="0" smtClean="0">
                <a:latin typeface="Verdana" panose="020B0604030504040204" pitchFamily="34" charset="0"/>
                <a:ea typeface="Verdana" panose="020B0604030504040204" pitchFamily="34" charset="0"/>
                <a:cs typeface="Verdana" panose="020B0604030504040204" pitchFamily="34" charset="0"/>
              </a:rPr>
              <a:t> «Ναμπούκο» και ακούστε αποσπάσματα στο μάθημα της Μουσικής.</a:t>
            </a:r>
            <a:endParaRPr lang="el-GR" dirty="0">
              <a:latin typeface="Verdana" panose="020B0604030504040204" pitchFamily="34" charset="0"/>
              <a:ea typeface="Verdana" panose="020B0604030504040204" pitchFamily="34" charset="0"/>
              <a:cs typeface="Verdana" panose="020B0604030504040204" pitchFamily="34" charset="0"/>
            </a:endParaRPr>
          </a:p>
        </p:txBody>
      </p:sp>
      <p:pic>
        <p:nvPicPr>
          <p:cNvPr id="25" name="Εικόνα 24"/>
          <p:cNvPicPr>
            <a:picLocks noChangeAspect="1"/>
          </p:cNvPicPr>
          <p:nvPr/>
        </p:nvPicPr>
        <p:blipFill>
          <a:blip r:embed="rId2"/>
          <a:stretch>
            <a:fillRect/>
          </a:stretch>
        </p:blipFill>
        <p:spPr>
          <a:xfrm>
            <a:off x="5205539" y="3593298"/>
            <a:ext cx="1780919" cy="2590428"/>
          </a:xfrm>
          <a:prstGeom prst="rect">
            <a:avLst/>
          </a:prstGeom>
        </p:spPr>
      </p:pic>
    </p:spTree>
    <p:extLst>
      <p:ext uri="{BB962C8B-B14F-4D97-AF65-F5344CB8AC3E}">
        <p14:creationId xmlns:p14="http://schemas.microsoft.com/office/powerpoint/2010/main" val="64449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ΛΙΓΑ ΛΟΓΙΑ ΓΙΑ ΤΗΝ ΟΠΕΡΑ…</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858796" y="2515742"/>
            <a:ext cx="7996880" cy="3572019"/>
          </a:xfrm>
        </p:spPr>
        <p:txBody>
          <a:bodyPr>
            <a:noAutofit/>
          </a:bodyPr>
          <a:lstStyle/>
          <a:p>
            <a:pPr marL="0" indent="432000" algn="just">
              <a:buNone/>
            </a:pPr>
            <a:r>
              <a:rPr lang="el-GR" sz="1800" dirty="0">
                <a:latin typeface="Verdana" panose="020B0604030504040204" pitchFamily="34" charset="0"/>
                <a:ea typeface="Verdana" panose="020B0604030504040204" pitchFamily="34" charset="0"/>
                <a:cs typeface="Verdana" panose="020B0604030504040204" pitchFamily="34" charset="0"/>
              </a:rPr>
              <a:t>Ο «Ναμπούκο» (</a:t>
            </a:r>
            <a:r>
              <a:rPr lang="el-GR" sz="1800" dirty="0" err="1">
                <a:latin typeface="Verdana" panose="020B0604030504040204" pitchFamily="34" charset="0"/>
                <a:ea typeface="Verdana" panose="020B0604030504040204" pitchFamily="34" charset="0"/>
                <a:cs typeface="Verdana" panose="020B0604030504040204" pitchFamily="34" charset="0"/>
              </a:rPr>
              <a:t>Nabucco</a:t>
            </a:r>
            <a:r>
              <a:rPr lang="el-GR" sz="1800" dirty="0">
                <a:latin typeface="Verdana" panose="020B0604030504040204" pitchFamily="34" charset="0"/>
                <a:ea typeface="Verdana" panose="020B0604030504040204" pitchFamily="34" charset="0"/>
                <a:cs typeface="Verdana" panose="020B0604030504040204" pitchFamily="34" charset="0"/>
              </a:rPr>
              <a:t>, σύντμηση του «Ναβουχοδονόσορας») είναι μία όπερα σε τέσσερις πράξεις του </a:t>
            </a:r>
            <a:r>
              <a:rPr lang="el-GR" sz="1800" dirty="0" err="1">
                <a:latin typeface="Verdana" panose="020B0604030504040204" pitchFamily="34" charset="0"/>
                <a:ea typeface="Verdana" panose="020B0604030504040204" pitchFamily="34" charset="0"/>
                <a:cs typeface="Verdana" panose="020B0604030504040204" pitchFamily="34" charset="0"/>
              </a:rPr>
              <a:t>Τζουζέπε</a:t>
            </a:r>
            <a:r>
              <a:rPr lang="el-GR" sz="1800" dirty="0">
                <a:latin typeface="Verdana" panose="020B0604030504040204" pitchFamily="34" charset="0"/>
                <a:ea typeface="Verdana" panose="020B0604030504040204" pitchFamily="34" charset="0"/>
                <a:cs typeface="Verdana" panose="020B0604030504040204" pitchFamily="34" charset="0"/>
              </a:rPr>
              <a:t> </a:t>
            </a:r>
            <a:r>
              <a:rPr lang="el-GR" sz="1800" dirty="0" err="1">
                <a:latin typeface="Verdana" panose="020B0604030504040204" pitchFamily="34" charset="0"/>
                <a:ea typeface="Verdana" panose="020B0604030504040204" pitchFamily="34" charset="0"/>
                <a:cs typeface="Verdana" panose="020B0604030504040204" pitchFamily="34" charset="0"/>
              </a:rPr>
              <a:t>Βέρντι</a:t>
            </a:r>
            <a:r>
              <a:rPr lang="el-GR" sz="1800" dirty="0">
                <a:latin typeface="Verdana" panose="020B0604030504040204" pitchFamily="34" charset="0"/>
                <a:ea typeface="Verdana" panose="020B0604030504040204" pitchFamily="34" charset="0"/>
                <a:cs typeface="Verdana" panose="020B0604030504040204" pitchFamily="34" charset="0"/>
              </a:rPr>
              <a:t> πάνω σε ιταλικό λιμπρέτο του Θεμιστοκλή </a:t>
            </a:r>
            <a:r>
              <a:rPr lang="el-GR" sz="1800" dirty="0" err="1">
                <a:latin typeface="Verdana" panose="020B0604030504040204" pitchFamily="34" charset="0"/>
                <a:ea typeface="Verdana" panose="020B0604030504040204" pitchFamily="34" charset="0"/>
                <a:cs typeface="Verdana" panose="020B0604030504040204" pitchFamily="34" charset="0"/>
              </a:rPr>
              <a:t>Σολέρα</a:t>
            </a:r>
            <a:r>
              <a:rPr lang="el-GR" sz="1800" dirty="0">
                <a:latin typeface="Verdana" panose="020B0604030504040204" pitchFamily="34" charset="0"/>
                <a:ea typeface="Verdana" panose="020B0604030504040204" pitchFamily="34" charset="0"/>
                <a:cs typeface="Verdana" panose="020B0604030504040204" pitchFamily="34" charset="0"/>
              </a:rPr>
              <a:t>, βασισμένη στη βιβλική ιστορία και το θεατρικό έργο των </a:t>
            </a:r>
            <a:r>
              <a:rPr lang="el-GR" sz="1800" dirty="0" err="1">
                <a:latin typeface="Verdana" panose="020B0604030504040204" pitchFamily="34" charset="0"/>
                <a:ea typeface="Verdana" panose="020B0604030504040204" pitchFamily="34" charset="0"/>
                <a:cs typeface="Verdana" panose="020B0604030504040204" pitchFamily="34" charset="0"/>
              </a:rPr>
              <a:t>Anicet-Bourgeois</a:t>
            </a:r>
            <a:r>
              <a:rPr lang="el-GR" sz="1800" dirty="0">
                <a:latin typeface="Verdana" panose="020B0604030504040204" pitchFamily="34" charset="0"/>
                <a:ea typeface="Verdana" panose="020B0604030504040204" pitchFamily="34" charset="0"/>
                <a:cs typeface="Verdana" panose="020B0604030504040204" pitchFamily="34" charset="0"/>
              </a:rPr>
              <a:t> και </a:t>
            </a:r>
            <a:r>
              <a:rPr lang="el-GR" sz="1800" dirty="0" err="1">
                <a:latin typeface="Verdana" panose="020B0604030504040204" pitchFamily="34" charset="0"/>
                <a:ea typeface="Verdana" panose="020B0604030504040204" pitchFamily="34" charset="0"/>
                <a:cs typeface="Verdana" panose="020B0604030504040204" pitchFamily="34" charset="0"/>
              </a:rPr>
              <a:t>Francis</a:t>
            </a:r>
            <a:r>
              <a:rPr lang="el-GR" sz="1800" dirty="0">
                <a:latin typeface="Verdana" panose="020B0604030504040204" pitchFamily="34" charset="0"/>
                <a:ea typeface="Verdana" panose="020B0604030504040204" pitchFamily="34" charset="0"/>
                <a:cs typeface="Verdana" panose="020B0604030504040204" pitchFamily="34" charset="0"/>
              </a:rPr>
              <a:t> </a:t>
            </a:r>
            <a:r>
              <a:rPr lang="el-GR" sz="1800" dirty="0" err="1">
                <a:latin typeface="Verdana" panose="020B0604030504040204" pitchFamily="34" charset="0"/>
                <a:ea typeface="Verdana" panose="020B0604030504040204" pitchFamily="34" charset="0"/>
                <a:cs typeface="Verdana" panose="020B0604030504040204" pitchFamily="34" charset="0"/>
              </a:rPr>
              <a:t>Cornu</a:t>
            </a:r>
            <a:r>
              <a:rPr lang="el-GR" sz="1800" dirty="0">
                <a:latin typeface="Verdana" panose="020B0604030504040204" pitchFamily="34" charset="0"/>
                <a:ea typeface="Verdana" panose="020B0604030504040204" pitchFamily="34" charset="0"/>
                <a:cs typeface="Verdana" panose="020B0604030504040204" pitchFamily="34" charset="0"/>
              </a:rPr>
              <a:t>. Είναι μία από τις γνωστότερες όπερες του </a:t>
            </a:r>
            <a:r>
              <a:rPr lang="el-GR" sz="1800" dirty="0" err="1">
                <a:latin typeface="Verdana" panose="020B0604030504040204" pitchFamily="34" charset="0"/>
                <a:ea typeface="Verdana" panose="020B0604030504040204" pitchFamily="34" charset="0"/>
                <a:cs typeface="Verdana" panose="020B0604030504040204" pitchFamily="34" charset="0"/>
              </a:rPr>
              <a:t>Βέρντι</a:t>
            </a:r>
            <a:r>
              <a:rPr lang="el-GR" sz="1800" dirty="0">
                <a:latin typeface="Verdana" panose="020B0604030504040204" pitchFamily="34" charset="0"/>
                <a:ea typeface="Verdana" panose="020B0604030504040204" pitchFamily="34" charset="0"/>
                <a:cs typeface="Verdana" panose="020B0604030504040204" pitchFamily="34" charset="0"/>
              </a:rPr>
              <a:t>. Πρωτοπαρουσιάστηκε (παγκόσμια πρεμιέρα) στις 9 Μαρτίου 1842 στη «Σκάλα του Μιλάνου» με τον τίτλο «Ναβουχοδονόσορας». Ο οριστικός τίτλος, με τον οποίο είναι σήμερα γνωστό το έργο, δόθηκε για πρώτη φορά </a:t>
            </a:r>
            <a:r>
              <a:rPr lang="el-GR" sz="1800" dirty="0" smtClean="0">
                <a:latin typeface="Verdana" panose="020B0604030504040204" pitchFamily="34" charset="0"/>
                <a:ea typeface="Verdana" panose="020B0604030504040204" pitchFamily="34" charset="0"/>
                <a:cs typeface="Verdana" panose="020B0604030504040204" pitchFamily="34" charset="0"/>
              </a:rPr>
              <a:t>σε </a:t>
            </a:r>
            <a:r>
              <a:rPr lang="el-GR" sz="1800" dirty="0">
                <a:latin typeface="Verdana" panose="020B0604030504040204" pitchFamily="34" charset="0"/>
                <a:ea typeface="Verdana" panose="020B0604030504040204" pitchFamily="34" charset="0"/>
                <a:cs typeface="Verdana" panose="020B0604030504040204" pitchFamily="34" charset="0"/>
              </a:rPr>
              <a:t>μία παράσταση στην Κέρκυρα τον Σεπτέμβριο 1844. Το γνωστότερο κομμάτι του «Ναμπούκο» είναι το χορωδιακό </a:t>
            </a:r>
            <a:r>
              <a:rPr lang="el-GR" sz="1800" dirty="0" err="1">
                <a:latin typeface="Verdana" panose="020B0604030504040204" pitchFamily="34" charset="0"/>
                <a:ea typeface="Verdana" panose="020B0604030504040204" pitchFamily="34" charset="0"/>
                <a:cs typeface="Verdana" panose="020B0604030504040204" pitchFamily="34" charset="0"/>
              </a:rPr>
              <a:t>Va</a:t>
            </a:r>
            <a:r>
              <a:rPr lang="el-GR" sz="1800" dirty="0">
                <a:latin typeface="Verdana" panose="020B0604030504040204" pitchFamily="34" charset="0"/>
                <a:ea typeface="Verdana" panose="020B0604030504040204" pitchFamily="34" charset="0"/>
                <a:cs typeface="Verdana" panose="020B0604030504040204" pitchFamily="34" charset="0"/>
              </a:rPr>
              <a:t>, </a:t>
            </a:r>
            <a:r>
              <a:rPr lang="el-GR" sz="1800" dirty="0" err="1">
                <a:latin typeface="Verdana" panose="020B0604030504040204" pitchFamily="34" charset="0"/>
                <a:ea typeface="Verdana" panose="020B0604030504040204" pitchFamily="34" charset="0"/>
                <a:cs typeface="Verdana" panose="020B0604030504040204" pitchFamily="34" charset="0"/>
              </a:rPr>
              <a:t>pensiero</a:t>
            </a:r>
            <a:r>
              <a:rPr lang="el-GR" sz="1800" dirty="0">
                <a:latin typeface="Verdana" panose="020B0604030504040204" pitchFamily="34" charset="0"/>
                <a:ea typeface="Verdana" panose="020B0604030504040204" pitchFamily="34" charset="0"/>
                <a:cs typeface="Verdana" panose="020B0604030504040204" pitchFamily="34" charset="0"/>
              </a:rPr>
              <a:t> (= «Πέτα σκέψη») των Εβραίων της Βαβυλωνιακής αιχμαλωσίας.</a:t>
            </a:r>
          </a:p>
        </p:txBody>
      </p:sp>
      <p:pic>
        <p:nvPicPr>
          <p:cNvPr id="4" name="Εικόνα 3"/>
          <p:cNvPicPr>
            <a:picLocks noChangeAspect="1"/>
          </p:cNvPicPr>
          <p:nvPr/>
        </p:nvPicPr>
        <p:blipFill>
          <a:blip r:embed="rId2"/>
          <a:stretch>
            <a:fillRect/>
          </a:stretch>
        </p:blipFill>
        <p:spPr>
          <a:xfrm>
            <a:off x="8975788" y="2515742"/>
            <a:ext cx="2145294" cy="3250744"/>
          </a:xfrm>
          <a:prstGeom prst="rect">
            <a:avLst/>
          </a:prstGeom>
        </p:spPr>
      </p:pic>
    </p:spTree>
    <p:extLst>
      <p:ext uri="{BB962C8B-B14F-4D97-AF65-F5344CB8AC3E}">
        <p14:creationId xmlns:p14="http://schemas.microsoft.com/office/powerpoint/2010/main" val="74977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ΟΙ ΠΡΩΤΑΓΩΝΙΣΤΕΣ…</a:t>
            </a:r>
            <a:endParaRPr lang="el-GR"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val="54307607"/>
              </p:ext>
            </p:extLst>
          </p:nvPr>
        </p:nvGraphicFramePr>
        <p:xfrm>
          <a:off x="996778" y="3265160"/>
          <a:ext cx="10346724" cy="1653540"/>
        </p:xfrm>
        <a:graphic>
          <a:graphicData uri="http://schemas.openxmlformats.org/drawingml/2006/table">
            <a:tbl>
              <a:tblPr firstRow="1" bandRow="1">
                <a:tableStyleId>{5940675A-B579-460E-94D1-54222C63F5DA}</a:tableStyleId>
              </a:tblPr>
              <a:tblGrid>
                <a:gridCol w="3448908"/>
                <a:gridCol w="3448908"/>
                <a:gridCol w="3448908"/>
              </a:tblGrid>
              <a:tr h="370840">
                <a:tc>
                  <a:txBody>
                    <a:bodyPr/>
                    <a:lstStyle/>
                    <a:p>
                      <a:r>
                        <a:rPr lang="el-GR" sz="1450" b="1" i="1" dirty="0" smtClean="0">
                          <a:latin typeface="Verdana" panose="020B0604030504040204" pitchFamily="34" charset="0"/>
                          <a:ea typeface="Verdana" panose="020B0604030504040204" pitchFamily="34" charset="0"/>
                          <a:cs typeface="Verdana" panose="020B0604030504040204" pitchFamily="34" charset="0"/>
                        </a:rPr>
                        <a:t>Ναμπούκο</a:t>
                      </a:r>
                      <a:r>
                        <a:rPr lang="el-GR" sz="1450" dirty="0" smtClean="0">
                          <a:latin typeface="Verdana" panose="020B0604030504040204" pitchFamily="34" charset="0"/>
                          <a:ea typeface="Verdana" panose="020B0604030504040204" pitchFamily="34" charset="0"/>
                          <a:cs typeface="Verdana" panose="020B0604030504040204" pitchFamily="34" charset="0"/>
                        </a:rPr>
                        <a:t> (βασιλιάς της Βαβυλώνας)</a:t>
                      </a:r>
                      <a:endParaRPr lang="el-GR" sz="145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l-GR" sz="1450" b="1" i="1" dirty="0" smtClean="0">
                          <a:latin typeface="Verdana" panose="020B0604030504040204" pitchFamily="34" charset="0"/>
                          <a:ea typeface="Verdana" panose="020B0604030504040204" pitchFamily="34" charset="0"/>
                          <a:cs typeface="Verdana" panose="020B0604030504040204" pitchFamily="34" charset="0"/>
                        </a:rPr>
                        <a:t>Αμπιγκαΐλε</a:t>
                      </a:r>
                      <a:r>
                        <a:rPr lang="el-GR" dirty="0" smtClean="0"/>
                        <a:t> </a:t>
                      </a:r>
                      <a:r>
                        <a:rPr lang="el-GR" sz="1450" dirty="0" smtClean="0">
                          <a:latin typeface="Verdana" panose="020B0604030504040204" pitchFamily="34" charset="0"/>
                          <a:ea typeface="Verdana" panose="020B0604030504040204" pitchFamily="34" charset="0"/>
                          <a:cs typeface="Verdana" panose="020B0604030504040204" pitchFamily="34" charset="0"/>
                        </a:rPr>
                        <a:t>(υποτίθεται η μεγαλύτερη κόρη του)	</a:t>
                      </a:r>
                      <a:endParaRPr lang="el-GR" sz="145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l-GR" sz="1450" b="1" i="1" dirty="0" err="1" smtClean="0">
                          <a:latin typeface="Verdana" panose="020B0604030504040204" pitchFamily="34" charset="0"/>
                          <a:ea typeface="Verdana" panose="020B0604030504040204" pitchFamily="34" charset="0"/>
                          <a:cs typeface="Verdana" panose="020B0604030504040204" pitchFamily="34" charset="0"/>
                        </a:rPr>
                        <a:t>Αμπντάλλο</a:t>
                      </a:r>
                      <a:r>
                        <a:rPr lang="el-GR" sz="1450" dirty="0" smtClean="0">
                          <a:latin typeface="Verdana" panose="020B0604030504040204" pitchFamily="34" charset="0"/>
                          <a:ea typeface="Verdana" panose="020B0604030504040204" pitchFamily="34" charset="0"/>
                          <a:cs typeface="Verdana" panose="020B0604030504040204" pitchFamily="34" charset="0"/>
                        </a:rPr>
                        <a:t> (Βαβυλώνιος στρατιώτης)</a:t>
                      </a:r>
                      <a:endParaRPr lang="el-GR" sz="145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l-GR" sz="1450" b="1" i="1" dirty="0" smtClean="0">
                          <a:latin typeface="Verdana" panose="020B0604030504040204" pitchFamily="34" charset="0"/>
                          <a:ea typeface="Verdana" panose="020B0604030504040204" pitchFamily="34" charset="0"/>
                          <a:cs typeface="Verdana" panose="020B0604030504040204" pitchFamily="34" charset="0"/>
                        </a:rPr>
                        <a:t>Φενένα</a:t>
                      </a:r>
                      <a:r>
                        <a:rPr lang="el-GR" sz="1450" dirty="0" smtClean="0">
                          <a:latin typeface="Verdana" panose="020B0604030504040204" pitchFamily="34" charset="0"/>
                          <a:ea typeface="Verdana" panose="020B0604030504040204" pitchFamily="34" charset="0"/>
                          <a:cs typeface="Verdana" panose="020B0604030504040204" pitchFamily="34" charset="0"/>
                        </a:rPr>
                        <a:t> (κόρη του Ναμπούκο)</a:t>
                      </a:r>
                      <a:endParaRPr lang="el-GR" sz="145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l-GR" sz="1450" b="1" i="1" dirty="0" smtClean="0">
                          <a:latin typeface="Verdana" panose="020B0604030504040204" pitchFamily="34" charset="0"/>
                          <a:ea typeface="Verdana" panose="020B0604030504040204" pitchFamily="34" charset="0"/>
                          <a:cs typeface="Verdana" panose="020B0604030504040204" pitchFamily="34" charset="0"/>
                        </a:rPr>
                        <a:t>Ζαχαρίας</a:t>
                      </a:r>
                      <a:r>
                        <a:rPr lang="el-GR" sz="1450" dirty="0" smtClean="0">
                          <a:latin typeface="Verdana" panose="020B0604030504040204" pitchFamily="34" charset="0"/>
                          <a:ea typeface="Verdana" panose="020B0604030504040204" pitchFamily="34" charset="0"/>
                          <a:cs typeface="Verdana" panose="020B0604030504040204" pitchFamily="34" charset="0"/>
                        </a:rPr>
                        <a:t> (αρχιερέας των Εβραίων)</a:t>
                      </a:r>
                      <a:endParaRPr lang="el-GR" sz="145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l-GR" sz="1450" b="1" i="1" dirty="0" smtClean="0">
                          <a:latin typeface="Verdana" panose="020B0604030504040204" pitchFamily="34" charset="0"/>
                          <a:ea typeface="Verdana" panose="020B0604030504040204" pitchFamily="34" charset="0"/>
                          <a:cs typeface="Verdana" panose="020B0604030504040204" pitchFamily="34" charset="0"/>
                        </a:rPr>
                        <a:t>Αρχιερέας του Βάαλ</a:t>
                      </a:r>
                      <a:endParaRPr lang="el-GR" sz="1450" b="1" i="1"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l-GR" sz="1450" b="1" i="1" dirty="0" smtClean="0">
                          <a:latin typeface="Verdana" panose="020B0604030504040204" pitchFamily="34" charset="0"/>
                          <a:ea typeface="Verdana" panose="020B0604030504040204" pitchFamily="34" charset="0"/>
                          <a:cs typeface="Verdana" panose="020B0604030504040204" pitchFamily="34" charset="0"/>
                        </a:rPr>
                        <a:t>Ισμαέλε</a:t>
                      </a:r>
                      <a:r>
                        <a:rPr lang="el-GR" sz="1450" dirty="0" smtClean="0">
                          <a:latin typeface="Verdana" panose="020B0604030504040204" pitchFamily="34" charset="0"/>
                          <a:ea typeface="Verdana" panose="020B0604030504040204" pitchFamily="34" charset="0"/>
                          <a:cs typeface="Verdana" panose="020B0604030504040204" pitchFamily="34" charset="0"/>
                        </a:rPr>
                        <a:t> (γιος του βασιλιά των Ιεροσολύμων)</a:t>
                      </a:r>
                      <a:endParaRPr lang="el-GR" sz="145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l-GR" sz="1450" b="1" i="1" dirty="0" smtClean="0">
                          <a:latin typeface="Verdana" panose="020B0604030504040204" pitchFamily="34" charset="0"/>
                          <a:ea typeface="Verdana" panose="020B0604030504040204" pitchFamily="34" charset="0"/>
                          <a:cs typeface="Verdana" panose="020B0604030504040204" pitchFamily="34" charset="0"/>
                        </a:rPr>
                        <a:t>Άννα</a:t>
                      </a:r>
                      <a:r>
                        <a:rPr lang="el-GR" sz="1450" dirty="0" smtClean="0">
                          <a:latin typeface="Verdana" panose="020B0604030504040204" pitchFamily="34" charset="0"/>
                          <a:ea typeface="Verdana" panose="020B0604030504040204" pitchFamily="34" charset="0"/>
                          <a:cs typeface="Verdana" panose="020B0604030504040204" pitchFamily="34" charset="0"/>
                        </a:rPr>
                        <a:t> (αδελφή του Ζαχαρία)</a:t>
                      </a:r>
                      <a:endParaRPr lang="el-GR" sz="145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l-GR" sz="1450" b="1" i="1" dirty="0" smtClean="0">
                          <a:latin typeface="Verdana" panose="020B0604030504040204" pitchFamily="34" charset="0"/>
                          <a:ea typeface="Verdana" panose="020B0604030504040204" pitchFamily="34" charset="0"/>
                          <a:cs typeface="Verdana" panose="020B0604030504040204" pitchFamily="34" charset="0"/>
                        </a:rPr>
                        <a:t>Λαός</a:t>
                      </a:r>
                      <a:r>
                        <a:rPr lang="el-GR" sz="1450" dirty="0" smtClean="0">
                          <a:latin typeface="Verdana" panose="020B0604030504040204" pitchFamily="34" charset="0"/>
                          <a:ea typeface="Verdana" panose="020B0604030504040204" pitchFamily="34" charset="0"/>
                          <a:cs typeface="Verdana" panose="020B0604030504040204" pitchFamily="34" charset="0"/>
                        </a:rPr>
                        <a:t> και </a:t>
                      </a:r>
                      <a:r>
                        <a:rPr lang="el-GR" sz="1450" b="1" i="1" dirty="0" smtClean="0">
                          <a:latin typeface="Verdana" panose="020B0604030504040204" pitchFamily="34" charset="0"/>
                          <a:ea typeface="Verdana" panose="020B0604030504040204" pitchFamily="34" charset="0"/>
                          <a:cs typeface="Verdana" panose="020B0604030504040204" pitchFamily="34" charset="0"/>
                        </a:rPr>
                        <a:t>Στρατιώτες</a:t>
                      </a:r>
                    </a:p>
                    <a:p>
                      <a:endParaRPr lang="el-GR" sz="145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216624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0237" y="769322"/>
            <a:ext cx="10651523" cy="1787610"/>
          </a:xfrm>
        </p:spPr>
        <p:txBody>
          <a:bodyPr>
            <a:normAutofit fontScale="90000"/>
          </a:bodyPr>
          <a:lstStyle/>
          <a:p>
            <a:r>
              <a:rPr lang="el-GR" dirty="0" smtClean="0">
                <a:latin typeface="Verdana" panose="020B0604030504040204" pitchFamily="34" charset="0"/>
                <a:ea typeface="Verdana" panose="020B0604030504040204" pitchFamily="34" charset="0"/>
                <a:cs typeface="Verdana" panose="020B0604030504040204" pitchFamily="34" charset="0"/>
              </a:rPr>
              <a:t>ΠΡΑΞΗ Α’ </a:t>
            </a:r>
            <a:r>
              <a:rPr lang="el-GR" dirty="0">
                <a:latin typeface="Verdana" panose="020B0604030504040204" pitchFamily="34" charset="0"/>
                <a:ea typeface="Verdana" panose="020B0604030504040204" pitchFamily="34" charset="0"/>
                <a:cs typeface="Verdana" panose="020B0604030504040204" pitchFamily="34" charset="0"/>
              </a:rPr>
              <a:t>:Εσωτερικό του Ναού του Σολομώντος</a:t>
            </a:r>
            <a:br>
              <a:rPr lang="el-GR" dirty="0">
                <a:latin typeface="Verdana" panose="020B0604030504040204" pitchFamily="34" charset="0"/>
                <a:ea typeface="Verdana" panose="020B0604030504040204" pitchFamily="34" charset="0"/>
                <a:cs typeface="Verdana" panose="020B0604030504040204" pitchFamily="34" charset="0"/>
              </a:rPr>
            </a:b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1295401" y="2232453"/>
            <a:ext cx="9601196" cy="4061255"/>
          </a:xfrm>
        </p:spPr>
        <p:txBody>
          <a:bodyPr>
            <a:normAutofit fontScale="55000" lnSpcReduction="20000"/>
          </a:bodyPr>
          <a:lstStyle/>
          <a:p>
            <a:pPr marL="0" indent="0">
              <a:buNone/>
            </a:pPr>
            <a:endParaRPr lang="el-GR" dirty="0">
              <a:latin typeface="Verdana" panose="020B0604030504040204" pitchFamily="34" charset="0"/>
              <a:ea typeface="Verdana" panose="020B0604030504040204" pitchFamily="34" charset="0"/>
              <a:cs typeface="Verdana" panose="020B0604030504040204" pitchFamily="34" charset="0"/>
            </a:endParaRPr>
          </a:p>
          <a:p>
            <a:pPr indent="432000" algn="just">
              <a:lnSpc>
                <a:spcPts val="2000"/>
              </a:lnSpc>
            </a:pPr>
            <a:r>
              <a:rPr lang="el-GR" sz="2900" dirty="0">
                <a:latin typeface="Verdana" panose="020B0604030504040204" pitchFamily="34" charset="0"/>
                <a:ea typeface="Verdana" panose="020B0604030504040204" pitchFamily="34" charset="0"/>
                <a:cs typeface="Verdana" panose="020B0604030504040204" pitchFamily="34" charset="0"/>
              </a:rPr>
              <a:t>Οι Εβραίοι έχουν ηττηθεί από τους Βαβυλωνίους και ο Ναμπούκο </a:t>
            </a:r>
            <a:r>
              <a:rPr lang="el-GR" sz="2900" dirty="0" smtClean="0">
                <a:latin typeface="Verdana" panose="020B0604030504040204" pitchFamily="34" charset="0"/>
                <a:ea typeface="Verdana" panose="020B0604030504040204" pitchFamily="34" charset="0"/>
                <a:cs typeface="Verdana" panose="020B0604030504040204" pitchFamily="34" charset="0"/>
              </a:rPr>
              <a:t>(Ναβουχοδονόσορας ο </a:t>
            </a:r>
            <a:r>
              <a:rPr lang="el-GR" sz="2900" dirty="0">
                <a:latin typeface="Verdana" panose="020B0604030504040204" pitchFamily="34" charset="0"/>
                <a:ea typeface="Verdana" panose="020B0604030504040204" pitchFamily="34" charset="0"/>
                <a:cs typeface="Verdana" panose="020B0604030504040204" pitchFamily="34" charset="0"/>
              </a:rPr>
              <a:t>Β') είναι έτοιμος να εισέλθει στην πόλη. Ο αρχιερέας Ζαχαρίας λέει στον λαό να μην απελπίζεται, αλλά να έχει εμπιστοσύνη στον </a:t>
            </a:r>
            <a:r>
              <a:rPr lang="el-GR" sz="2900" dirty="0" smtClean="0">
                <a:latin typeface="Verdana" panose="020B0604030504040204" pitchFamily="34" charset="0"/>
                <a:ea typeface="Verdana" panose="020B0604030504040204" pitchFamily="34" charset="0"/>
                <a:cs typeface="Verdana" panose="020B0604030504040204" pitchFamily="34" charset="0"/>
              </a:rPr>
              <a:t>Θεό. </a:t>
            </a:r>
            <a:r>
              <a:rPr lang="el-GR" sz="2900" dirty="0">
                <a:latin typeface="Verdana" panose="020B0604030504040204" pitchFamily="34" charset="0"/>
                <a:ea typeface="Verdana" panose="020B0604030504040204" pitchFamily="34" charset="0"/>
                <a:cs typeface="Verdana" panose="020B0604030504040204" pitchFamily="34" charset="0"/>
              </a:rPr>
              <a:t>Η παρουσία μιας ομήρου, της Φενένα, νεότερης κόρης του Ναμπούκο, ίσως να εξασφαλίσει την </a:t>
            </a:r>
            <a:r>
              <a:rPr lang="el-GR" sz="2900" dirty="0" smtClean="0">
                <a:latin typeface="Verdana" panose="020B0604030504040204" pitchFamily="34" charset="0"/>
                <a:ea typeface="Verdana" panose="020B0604030504040204" pitchFamily="34" charset="0"/>
                <a:cs typeface="Verdana" panose="020B0604030504040204" pitchFamily="34" charset="0"/>
              </a:rPr>
              <a:t>ειρήνη. </a:t>
            </a:r>
            <a:r>
              <a:rPr lang="el-GR" sz="2900" dirty="0">
                <a:latin typeface="Verdana" panose="020B0604030504040204" pitchFamily="34" charset="0"/>
                <a:ea typeface="Verdana" panose="020B0604030504040204" pitchFamily="34" charset="0"/>
                <a:cs typeface="Verdana" panose="020B0604030504040204" pitchFamily="34" charset="0"/>
              </a:rPr>
              <a:t>Ο Ζαχαρίας εμπιστεύεται τη Φενένα στον Ισμαέλε, ανεψιό του Βασιλιά των Ιεροσολύμων και πρώην διπλωματικό εκπρόσωπο στη Βαβυλώνα. Παρά το ότι η Φενένα και ο Ισμαέλε είναι ερωτευμένοι, όταν μένουν μόνοι τους ο Ισμαέλε την προτρέπει να δραπετεύσει παρά να διακινδυνεύσει τη ζωή της. Η μεγαλύτερη κόρη του Ναμπούκο, η Αμπιγκαΐλε, εισβάλλει στον Ναό με Βαβυλώνιους στρατιώτες. Και εκείνη αγαπά τον Ισμαέλε. Ανακαλύπτοντας τους εραστές, απειλεί τον Ισμαέλε: αν δεν παρατήσει τη Φενένα, θα τον κατηγορήσει για προδοσία. Ο ίδιος ο βασιλιάς Ναμπούκο </a:t>
            </a:r>
            <a:r>
              <a:rPr lang="el-GR" sz="2900" dirty="0" smtClean="0">
                <a:latin typeface="Verdana" panose="020B0604030504040204" pitchFamily="34" charset="0"/>
                <a:ea typeface="Verdana" panose="020B0604030504040204" pitchFamily="34" charset="0"/>
                <a:cs typeface="Verdana" panose="020B0604030504040204" pitchFamily="34" charset="0"/>
              </a:rPr>
              <a:t>εισέρχεται. </a:t>
            </a:r>
            <a:r>
              <a:rPr lang="el-GR" sz="2900" dirty="0">
                <a:latin typeface="Verdana" panose="020B0604030504040204" pitchFamily="34" charset="0"/>
                <a:ea typeface="Verdana" panose="020B0604030504040204" pitchFamily="34" charset="0"/>
                <a:cs typeface="Verdana" panose="020B0604030504040204" pitchFamily="34" charset="0"/>
              </a:rPr>
              <a:t>Ο Ζαχαρίας τον αψηφά, απειλώντας να σκοτώσει τη Φενένα με ένα μαχαίρι. Ο Ισμαέλε παρεμβαίνει για να τη σώσει. Ο Ναμπούκο απαντά διατάζοντας την καταστροφή του Ναού και οι Εβραίοι καταριούνται τον Ισμαέλε ως προδότη.</a:t>
            </a:r>
          </a:p>
        </p:txBody>
      </p:sp>
    </p:spTree>
    <p:extLst>
      <p:ext uri="{BB962C8B-B14F-4D97-AF65-F5344CB8AC3E}">
        <p14:creationId xmlns:p14="http://schemas.microsoft.com/office/powerpoint/2010/main" val="32290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5059" y="988541"/>
            <a:ext cx="10247871" cy="1297458"/>
          </a:xfrm>
        </p:spPr>
        <p:txBody>
          <a:bodyPr>
            <a:normAutofit fontScale="90000"/>
          </a:bodyPr>
          <a:lstStyle/>
          <a:p>
            <a:r>
              <a:rPr lang="el-GR" dirty="0" smtClean="0">
                <a:latin typeface="Verdana" panose="020B0604030504040204" pitchFamily="34" charset="0"/>
                <a:ea typeface="Verdana" panose="020B0604030504040204" pitchFamily="34" charset="0"/>
                <a:cs typeface="Verdana" panose="020B0604030504040204" pitchFamily="34" charset="0"/>
              </a:rPr>
              <a:t>ΠΡΑΞΗ </a:t>
            </a:r>
            <a:r>
              <a:rPr lang="el-GR" dirty="0">
                <a:latin typeface="Verdana" panose="020B0604030504040204" pitchFamily="34" charset="0"/>
                <a:ea typeface="Verdana" panose="020B0604030504040204" pitchFamily="34" charset="0"/>
                <a:cs typeface="Verdana" panose="020B0604030504040204" pitchFamily="34" charset="0"/>
              </a:rPr>
              <a:t>Β</a:t>
            </a:r>
            <a:r>
              <a:rPr lang="el-GR" dirty="0" smtClean="0">
                <a:latin typeface="Verdana" panose="020B0604030504040204" pitchFamily="34" charset="0"/>
                <a:ea typeface="Verdana" panose="020B0604030504040204" pitchFamily="34" charset="0"/>
                <a:cs typeface="Verdana" panose="020B0604030504040204" pitchFamily="34" charset="0"/>
              </a:rPr>
              <a:t>’: Ανάκτορα </a:t>
            </a:r>
            <a:r>
              <a:rPr lang="el-GR" dirty="0">
                <a:latin typeface="Verdana" panose="020B0604030504040204" pitchFamily="34" charset="0"/>
                <a:ea typeface="Verdana" panose="020B0604030504040204" pitchFamily="34" charset="0"/>
                <a:cs typeface="Verdana" panose="020B0604030504040204" pitchFamily="34" charset="0"/>
              </a:rPr>
              <a:t>της Βαβυλώνας</a:t>
            </a:r>
          </a:p>
        </p:txBody>
      </p:sp>
      <p:sp>
        <p:nvSpPr>
          <p:cNvPr id="3" name="Θέση περιεχομένου 2"/>
          <p:cNvSpPr>
            <a:spLocks noGrp="1"/>
          </p:cNvSpPr>
          <p:nvPr>
            <p:ph idx="1"/>
          </p:nvPr>
        </p:nvSpPr>
        <p:spPr>
          <a:xfrm>
            <a:off x="1295401" y="2556931"/>
            <a:ext cx="9601196" cy="3489641"/>
          </a:xfrm>
        </p:spPr>
        <p:txBody>
          <a:bodyPr>
            <a:normAutofit fontScale="85000" lnSpcReduction="10000"/>
          </a:bodyPr>
          <a:lstStyle/>
          <a:p>
            <a:pPr indent="360000" algn="just"/>
            <a:r>
              <a:rPr lang="el-GR" sz="1800" dirty="0">
                <a:latin typeface="Verdana" panose="020B0604030504040204" pitchFamily="34" charset="0"/>
                <a:ea typeface="Verdana" panose="020B0604030504040204" pitchFamily="34" charset="0"/>
                <a:cs typeface="Verdana" panose="020B0604030504040204" pitchFamily="34" charset="0"/>
              </a:rPr>
              <a:t>Ο Ναμπούκο απουσιάζει σε πολέμους και έχει διορίσει τη Φενένα ως αντιβασίλισσα. Η Αμπιγκαΐλε έχει ανακαλύψει ένα έγγραφο που αποδεικνύει ότι δεν είναι αληθινή κόρη του Ναμπούκο, αλλά μια </a:t>
            </a:r>
            <a:r>
              <a:rPr lang="el-GR" sz="1800" dirty="0" smtClean="0">
                <a:latin typeface="Verdana" panose="020B0604030504040204" pitchFamily="34" charset="0"/>
                <a:ea typeface="Verdana" panose="020B0604030504040204" pitchFamily="34" charset="0"/>
                <a:cs typeface="Verdana" panose="020B0604030504040204" pitchFamily="34" charset="0"/>
              </a:rPr>
              <a:t>σκλάβα. </a:t>
            </a:r>
            <a:r>
              <a:rPr lang="el-GR" sz="1800" dirty="0">
                <a:latin typeface="Verdana" panose="020B0604030504040204" pitchFamily="34" charset="0"/>
                <a:ea typeface="Verdana" panose="020B0604030504040204" pitchFamily="34" charset="0"/>
                <a:cs typeface="Verdana" panose="020B0604030504040204" pitchFamily="34" charset="0"/>
              </a:rPr>
              <a:t>Ο αρχιερέας του Βάαλ, συνοδευόμενος από Μάγους, έρχεται να πει στην Αμπιγκαΐλε ότι η Φενένα έχει ελευθερώσει τους Εβραίους αιχμαλώτους. Η απάντηση της Αμπιγκαΐλε είναι μια πραξικοπηματική δράση για να καταλάβει η ίδια τον θρόνο, ενώ διαδίδει μια φήμη ότι ο Ναμπούκο έχει σκοτωθεί στη μάχη</a:t>
            </a:r>
            <a:r>
              <a:rPr lang="el-GR" sz="1800" dirty="0" smtClean="0">
                <a:latin typeface="Verdana" panose="020B0604030504040204" pitchFamily="34" charset="0"/>
                <a:ea typeface="Verdana" panose="020B0604030504040204" pitchFamily="34" charset="0"/>
                <a:cs typeface="Verdana" panose="020B0604030504040204" pitchFamily="34" charset="0"/>
              </a:rPr>
              <a:t>.</a:t>
            </a:r>
          </a:p>
          <a:p>
            <a:pPr indent="360000" algn="just"/>
            <a:r>
              <a:rPr lang="el-GR" sz="1800" dirty="0">
                <a:latin typeface="Verdana" panose="020B0604030504040204" pitchFamily="34" charset="0"/>
                <a:ea typeface="Verdana" panose="020B0604030504040204" pitchFamily="34" charset="0"/>
                <a:cs typeface="Verdana" panose="020B0604030504040204" pitchFamily="34" charset="0"/>
              </a:rPr>
              <a:t>Ο Ζαχαρίας αναμένει τη </a:t>
            </a:r>
            <a:r>
              <a:rPr lang="el-GR" sz="1800" dirty="0" smtClean="0">
                <a:latin typeface="Verdana" panose="020B0604030504040204" pitchFamily="34" charset="0"/>
                <a:ea typeface="Verdana" panose="020B0604030504040204" pitchFamily="34" charset="0"/>
                <a:cs typeface="Verdana" panose="020B0604030504040204" pitchFamily="34" charset="0"/>
              </a:rPr>
              <a:t>Φενένα. </a:t>
            </a:r>
            <a:r>
              <a:rPr lang="el-GR" sz="1800" dirty="0">
                <a:latin typeface="Verdana" panose="020B0604030504040204" pitchFamily="34" charset="0"/>
                <a:ea typeface="Verdana" panose="020B0604030504040204" pitchFamily="34" charset="0"/>
                <a:cs typeface="Verdana" panose="020B0604030504040204" pitchFamily="34" charset="0"/>
              </a:rPr>
              <a:t>Εκείνη ασπάζεται την Ιουδαϊκή θρησκεία και ο Ισμαέλε συμφιλιώνεται και πάλι με τους Εβραίους. Ανακοινώνεται ο θάνατος του Βασιλιά και η Αμπιγκαΐλε με τον αρχιερέα του Βάαλ απαιτούν το στέμμα από τη Φενένα. Εντελώς απροσδόκητα όμως, ο Ναμπούκο εισέρχεται και περιφρονεί αμφότερες τις πλευρές, τόσο τον Βάαλ όσο και τον θεό των Εβραίων που έχει κατανικήσει. Ανακηρύσσει τον ίδιο τον εαυτό του Θεό. Ο Ζαχαρίας αντιτίθεται, οπότε ο Ναμπούκο διατάζει τη θανάτωση όλων των Εβραίων. Η Φενένα λέει ότι θα ακολουθήσει τη μοίρα τους. Επαναλαμβάνοντας ότι τώρα είναι </a:t>
            </a:r>
            <a:r>
              <a:rPr lang="el-GR" sz="1800" dirty="0" smtClean="0">
                <a:latin typeface="Verdana" panose="020B0604030504040204" pitchFamily="34" charset="0"/>
                <a:ea typeface="Verdana" panose="020B0604030504040204" pitchFamily="34" charset="0"/>
                <a:cs typeface="Verdana" panose="020B0604030504040204" pitchFamily="34" charset="0"/>
              </a:rPr>
              <a:t>θεός, </a:t>
            </a:r>
            <a:r>
              <a:rPr lang="el-GR" sz="1800" dirty="0">
                <a:latin typeface="Verdana" panose="020B0604030504040204" pitchFamily="34" charset="0"/>
                <a:ea typeface="Verdana" panose="020B0604030504040204" pitchFamily="34" charset="0"/>
                <a:cs typeface="Verdana" panose="020B0604030504040204" pitchFamily="34" charset="0"/>
              </a:rPr>
              <a:t>ο Ναμπούκο κεραυνοβολείται και χάνει τις αισθήσεις του. Το στέμμα του πέφτει και το μαζεύει η Αμπιγκαΐλε.</a:t>
            </a:r>
            <a:endParaRPr lang="el-GR" sz="1800" dirty="0" smtClean="0">
              <a:latin typeface="Verdana" panose="020B0604030504040204" pitchFamily="34" charset="0"/>
              <a:ea typeface="Verdana" panose="020B0604030504040204" pitchFamily="34" charset="0"/>
              <a:cs typeface="Verdana" panose="020B0604030504040204" pitchFamily="34" charset="0"/>
            </a:endParaRPr>
          </a:p>
          <a:p>
            <a:pPr indent="360000" algn="just"/>
            <a:endParaRPr lang="el-G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4900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6010" y="982132"/>
            <a:ext cx="11359977" cy="1303867"/>
          </a:xfrm>
        </p:spPr>
        <p:txBody>
          <a:bodyPr>
            <a:noAutofit/>
          </a:bodyPr>
          <a:lstStyle/>
          <a:p>
            <a:r>
              <a:rPr lang="el-GR" sz="4000" dirty="0" smtClean="0">
                <a:latin typeface="Verdana" panose="020B0604030504040204" pitchFamily="34" charset="0"/>
                <a:ea typeface="Verdana" panose="020B0604030504040204" pitchFamily="34" charset="0"/>
                <a:cs typeface="Verdana" panose="020B0604030504040204" pitchFamily="34" charset="0"/>
              </a:rPr>
              <a:t>ΠΡΑΞΗ Γ’: ΣΤΟΥΣ ΚΗΠΟΥΣ ΤΗΣ ΒΑΒΥΛΩΝΑΣ ΚΑΙ ΣΤΟΝ ΠΟΤΑΜΟ ΕΥΦΡΑΤΗ</a:t>
            </a:r>
            <a:endParaRPr lang="el-GR"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p:txBody>
          <a:bodyPr>
            <a:normAutofit/>
          </a:bodyPr>
          <a:lstStyle/>
          <a:p>
            <a:pPr indent="360000" algn="just"/>
            <a:r>
              <a:rPr lang="el-GR" sz="1600" dirty="0">
                <a:latin typeface="Verdana" panose="020B0604030504040204" pitchFamily="34" charset="0"/>
                <a:ea typeface="Verdana" panose="020B0604030504040204" pitchFamily="34" charset="0"/>
                <a:cs typeface="Verdana" panose="020B0604030504040204" pitchFamily="34" charset="0"/>
              </a:rPr>
              <a:t>Ο αρχιερέας του Βάαλ δίνει στην Αμπιγκαΐλε το διάταγμα του θανάτου για τους Εβραίους και τη Φενένα. Ο Ναμπούκο εισέρχεται έχοντας την όψη ενός τρελού, διεκδικώντας τον θρόνο του. Η Αμπιγκαΐλε τον πείθει να σφραγίσει το διάταγμα, ενώ εκείνος ζητά να σωθεί η Φενένα. Εκείνος λέει στην Αμπιγκαΐλε ότι δεν είναι πραγματική του κόρη, αλλά μια σκλάβα. Η Αμπιγκαΐλε τον περιφρονεί, καταστρέφοντας το έγγραφο που τεκμηρίωνε την αληθινή της καταγωγή. Αντιλαμβανόμενος ότι είναι τώρα αιχμάλωτος, ικετεύει για τη ζωή της Φενένα. Η Αμπιγκαΐλε υμνεί τον θεό</a:t>
            </a:r>
            <a:r>
              <a:rPr lang="el-GR" sz="1600" dirty="0" smtClean="0">
                <a:latin typeface="Verdana" panose="020B0604030504040204" pitchFamily="34" charset="0"/>
                <a:ea typeface="Verdana" panose="020B0604030504040204" pitchFamily="34" charset="0"/>
                <a:cs typeface="Verdana" panose="020B0604030504040204" pitchFamily="34" charset="0"/>
              </a:rPr>
              <a:t>.</a:t>
            </a:r>
          </a:p>
          <a:p>
            <a:pPr indent="360000" algn="just"/>
            <a:r>
              <a:rPr lang="el-GR" sz="1600" dirty="0">
                <a:latin typeface="Verdana" panose="020B0604030504040204" pitchFamily="34" charset="0"/>
                <a:ea typeface="Verdana" panose="020B0604030504040204" pitchFamily="34" charset="0"/>
                <a:cs typeface="Verdana" panose="020B0604030504040204" pitchFamily="34" charset="0"/>
              </a:rPr>
              <a:t>Οι Εβραίοι νοσταλγούν την πατρίδα τους </a:t>
            </a:r>
            <a:r>
              <a:rPr lang="el-GR" sz="1600" dirty="0" smtClean="0">
                <a:latin typeface="Verdana" panose="020B0604030504040204" pitchFamily="34" charset="0"/>
                <a:ea typeface="Verdana" panose="020B0604030504040204" pitchFamily="34" charset="0"/>
                <a:cs typeface="Verdana" panose="020B0604030504040204" pitchFamily="34" charset="0"/>
              </a:rPr>
              <a:t>(«ΠΕΤΑ ΣΚΕΨΗ»). </a:t>
            </a:r>
            <a:r>
              <a:rPr lang="el-GR" sz="1600" dirty="0">
                <a:latin typeface="Verdana" panose="020B0604030504040204" pitchFamily="34" charset="0"/>
                <a:ea typeface="Verdana" panose="020B0604030504040204" pitchFamily="34" charset="0"/>
                <a:cs typeface="Verdana" panose="020B0604030504040204" pitchFamily="34" charset="0"/>
              </a:rPr>
              <a:t>Ο Ζαχαρίας για άλλη μία φορά τους παροτρύνει να έχουν πίστη: ο Θεός θα καταστρέψει τη Βαβυλώνα.</a:t>
            </a:r>
          </a:p>
        </p:txBody>
      </p:sp>
    </p:spTree>
    <p:extLst>
      <p:ext uri="{BB962C8B-B14F-4D97-AF65-F5344CB8AC3E}">
        <p14:creationId xmlns:p14="http://schemas.microsoft.com/office/powerpoint/2010/main" val="223452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Verdana" panose="020B0604030504040204" pitchFamily="34" charset="0"/>
                <a:ea typeface="Verdana" panose="020B0604030504040204" pitchFamily="34" charset="0"/>
                <a:cs typeface="Verdana" panose="020B0604030504040204" pitchFamily="34" charset="0"/>
              </a:rPr>
              <a:t>ΠΡΑΞΗ Δ’: ΣΤΑ ΑΝΑΚΤΟΡΑ ΚΑΙ ΣΤΟΥΣ ΚΗΠΟΥΣ ΤΗΣ ΒΑΒΥΛΩΝΑΣ</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3" name="Θέση περιεχομένου 2"/>
          <p:cNvSpPr>
            <a:spLocks noGrp="1"/>
          </p:cNvSpPr>
          <p:nvPr>
            <p:ph idx="1"/>
          </p:nvPr>
        </p:nvSpPr>
        <p:spPr>
          <a:xfrm>
            <a:off x="1295401" y="2556931"/>
            <a:ext cx="9601196" cy="3712064"/>
          </a:xfrm>
        </p:spPr>
        <p:txBody>
          <a:bodyPr>
            <a:normAutofit fontScale="92500" lnSpcReduction="10000"/>
          </a:bodyPr>
          <a:lstStyle/>
          <a:p>
            <a:pPr indent="360000" algn="just"/>
            <a:r>
              <a:rPr lang="el-GR" sz="2000" dirty="0">
                <a:latin typeface="Verdana" panose="020B0604030504040204" pitchFamily="34" charset="0"/>
                <a:ea typeface="Verdana" panose="020B0604030504040204" pitchFamily="34" charset="0"/>
                <a:cs typeface="Verdana" panose="020B0604030504040204" pitchFamily="34" charset="0"/>
              </a:rPr>
              <a:t>Ο Ναμπούκο ξυπνά με τις δυνάμεις του και τη λογική του ανακτημένες πλήρως. Βλέπει τη Φενένα αλυσοδεμένη να οδηγείται στον θάνατο. Ζητώντας συγχώρηση από τον θεό των Εβραίων, υπόσχεται να ξαναχτίσει τον Ναό του Σολομώντα και να ακολουθήσει την πίστη Τ</a:t>
            </a:r>
            <a:r>
              <a:rPr lang="el-GR" sz="2000" dirty="0" smtClean="0">
                <a:latin typeface="Verdana" panose="020B0604030504040204" pitchFamily="34" charset="0"/>
                <a:ea typeface="Verdana" panose="020B0604030504040204" pitchFamily="34" charset="0"/>
                <a:cs typeface="Verdana" panose="020B0604030504040204" pitchFamily="34" charset="0"/>
              </a:rPr>
              <a:t>ου. </a:t>
            </a:r>
            <a:r>
              <a:rPr lang="el-GR" sz="2000" dirty="0">
                <a:latin typeface="Verdana" panose="020B0604030504040204" pitchFamily="34" charset="0"/>
                <a:ea typeface="Verdana" panose="020B0604030504040204" pitchFamily="34" charset="0"/>
                <a:cs typeface="Verdana" panose="020B0604030504040204" pitchFamily="34" charset="0"/>
              </a:rPr>
              <a:t>Με την υποστήριξη πιστών σε αυτόν στρατιωτών, αποφασίζει να τιμωρήσει τους προδότες και να σώσει τη </a:t>
            </a:r>
            <a:r>
              <a:rPr lang="el-GR" sz="2000" dirty="0" smtClean="0">
                <a:latin typeface="Verdana" panose="020B0604030504040204" pitchFamily="34" charset="0"/>
                <a:ea typeface="Verdana" panose="020B0604030504040204" pitchFamily="34" charset="0"/>
                <a:cs typeface="Verdana" panose="020B0604030504040204" pitchFamily="34" charset="0"/>
              </a:rPr>
              <a:t>Φενένα.</a:t>
            </a:r>
          </a:p>
          <a:p>
            <a:pPr indent="360000" algn="just"/>
            <a:r>
              <a:rPr lang="el-GR" sz="2000" dirty="0">
                <a:latin typeface="Verdana" panose="020B0604030504040204" pitchFamily="34" charset="0"/>
                <a:ea typeface="Verdana" panose="020B0604030504040204" pitchFamily="34" charset="0"/>
                <a:cs typeface="Verdana" panose="020B0604030504040204" pitchFamily="34" charset="0"/>
              </a:rPr>
              <a:t>Καθώς οι Εβραίοι και η Φενένα </a:t>
            </a:r>
            <a:r>
              <a:rPr lang="el-GR" sz="2000" dirty="0" smtClean="0">
                <a:latin typeface="Verdana" panose="020B0604030504040204" pitchFamily="34" charset="0"/>
                <a:ea typeface="Verdana" panose="020B0604030504040204" pitchFamily="34" charset="0"/>
                <a:cs typeface="Verdana" panose="020B0604030504040204" pitchFamily="34" charset="0"/>
              </a:rPr>
              <a:t>ετοιμάζονται </a:t>
            </a:r>
            <a:r>
              <a:rPr lang="el-GR" sz="2000" dirty="0">
                <a:latin typeface="Verdana" panose="020B0604030504040204" pitchFamily="34" charset="0"/>
                <a:ea typeface="Verdana" panose="020B0604030504040204" pitchFamily="34" charset="0"/>
                <a:cs typeface="Verdana" panose="020B0604030504040204" pitchFamily="34" charset="0"/>
              </a:rPr>
              <a:t>για θάνατο στον βωμό του Βάαλ, ο Ναμπούκο ορμά με το σπαθί στο χέρι. Στα λόγια του το είδωλο του Βάαλ συντρίβεται σε κομμάτια. Ο Ναμπούκο ανακοινώνει στους Εβραίους ότι είναι ελεύθεροι και ένας νέος Ναός θα ανεγερθεί για τον θεό τους. Εμφανίζεται η Αμπιγκαΐλε, έχοντας </a:t>
            </a:r>
            <a:r>
              <a:rPr lang="el-GR" sz="2000" dirty="0" smtClean="0">
                <a:latin typeface="Verdana" panose="020B0604030504040204" pitchFamily="34" charset="0"/>
                <a:ea typeface="Verdana" panose="020B0604030504040204" pitchFamily="34" charset="0"/>
                <a:cs typeface="Verdana" panose="020B0604030504040204" pitchFamily="34" charset="0"/>
              </a:rPr>
              <a:t>δηλητηριαστεί. </a:t>
            </a:r>
            <a:r>
              <a:rPr lang="el-GR" sz="2000" dirty="0">
                <a:latin typeface="Verdana" panose="020B0604030504040204" pitchFamily="34" charset="0"/>
                <a:ea typeface="Verdana" panose="020B0604030504040204" pitchFamily="34" charset="0"/>
                <a:cs typeface="Verdana" panose="020B0604030504040204" pitchFamily="34" charset="0"/>
              </a:rPr>
              <a:t>Εκφράζει τη μετάνοιά της, ζητά τη συγχώρηση της Φενένα και πεθαίνει. Ο Ζαχαρίας δοξάζει τον Ναμπούκο ως δούλο Θεού και Βασιλέα των Βασιλέων</a:t>
            </a:r>
            <a:r>
              <a:rPr lang="el-GR" sz="2000" dirty="0" smtClean="0">
                <a:latin typeface="Verdana" panose="020B0604030504040204" pitchFamily="34" charset="0"/>
                <a:ea typeface="Verdana" panose="020B0604030504040204" pitchFamily="34" charset="0"/>
                <a:cs typeface="Verdana" panose="020B0604030504040204" pitchFamily="34" charset="0"/>
              </a:rPr>
              <a:t>.</a:t>
            </a:r>
            <a:endParaRPr lang="el-G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5229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61305" y="3456249"/>
            <a:ext cx="9601196" cy="1303867"/>
          </a:xfrm>
        </p:spPr>
        <p:txBody>
          <a:bodyPr/>
          <a:lstStyle/>
          <a:p>
            <a:r>
              <a:rPr lang="el-GR" dirty="0" smtClean="0">
                <a:latin typeface="Verdana" panose="020B0604030504040204" pitchFamily="34" charset="0"/>
                <a:ea typeface="Verdana" panose="020B0604030504040204" pitchFamily="34" charset="0"/>
                <a:cs typeface="Verdana" panose="020B0604030504040204" pitchFamily="34" charset="0"/>
              </a:rPr>
              <a:t>… ΚΑΙ ΑΛΛΟΙ…</a:t>
            </a:r>
            <a:endParaRPr lang="el-GR"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Ομάδα 11"/>
          <p:cNvGrpSpPr/>
          <p:nvPr/>
        </p:nvGrpSpPr>
        <p:grpSpPr>
          <a:xfrm>
            <a:off x="2863679" y="2638424"/>
            <a:ext cx="8389208" cy="3409950"/>
            <a:chOff x="2863679" y="2638424"/>
            <a:chExt cx="8389208" cy="3409950"/>
          </a:xfrm>
        </p:grpSpPr>
        <p:pic>
          <p:nvPicPr>
            <p:cNvPr id="4" name="Εικόνα 3"/>
            <p:cNvPicPr>
              <a:picLocks noChangeAspect="1"/>
            </p:cNvPicPr>
            <p:nvPr/>
          </p:nvPicPr>
          <p:blipFill>
            <a:blip r:embed="rId2"/>
            <a:stretch>
              <a:fillRect/>
            </a:stretch>
          </p:blipFill>
          <p:spPr>
            <a:xfrm>
              <a:off x="2863679" y="2638424"/>
              <a:ext cx="6019800" cy="3409950"/>
            </a:xfrm>
            <a:prstGeom prst="rect">
              <a:avLst/>
            </a:prstGeom>
          </p:spPr>
        </p:pic>
        <p:cxnSp>
          <p:nvCxnSpPr>
            <p:cNvPr id="8" name="Ευθύγραμμο βέλος σύνδεσης 7"/>
            <p:cNvCxnSpPr/>
            <p:nvPr/>
          </p:nvCxnSpPr>
          <p:spPr>
            <a:xfrm flipH="1">
              <a:off x="8015418" y="3369276"/>
              <a:ext cx="1639328" cy="5189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9654746" y="3016851"/>
              <a:ext cx="1598141" cy="369332"/>
            </a:xfrm>
            <a:prstGeom prst="rect">
              <a:avLst/>
            </a:prstGeom>
            <a:noFill/>
          </p:spPr>
          <p:txBody>
            <a:bodyPr wrap="square" rtlCol="0">
              <a:spAutoFit/>
            </a:bodyPr>
            <a:lstStyle/>
            <a:p>
              <a:r>
                <a:rPr lang="el-GR" dirty="0" smtClean="0">
                  <a:latin typeface="Verdana" panose="020B0604030504040204" pitchFamily="34" charset="0"/>
                  <a:ea typeface="Verdana" panose="020B0604030504040204" pitchFamily="34" charset="0"/>
                  <a:cs typeface="Verdana" panose="020B0604030504040204" pitchFamily="34" charset="0"/>
                </a:rPr>
                <a:t>ΝΑΜΠΟΥΚΟ</a:t>
              </a:r>
              <a:endParaRPr lang="el-GR" dirty="0">
                <a:latin typeface="Verdana" panose="020B0604030504040204" pitchFamily="34" charset="0"/>
                <a:ea typeface="Verdana" panose="020B0604030504040204" pitchFamily="34" charset="0"/>
                <a:cs typeface="Verdana" panose="020B0604030504040204" pitchFamily="34" charset="0"/>
              </a:endParaRPr>
            </a:p>
          </p:txBody>
        </p:sp>
      </p:grpSp>
      <p:pic>
        <p:nvPicPr>
          <p:cNvPr id="13" name="Εικόνα 12"/>
          <p:cNvPicPr>
            <a:picLocks noChangeAspect="1"/>
          </p:cNvPicPr>
          <p:nvPr/>
        </p:nvPicPr>
        <p:blipFill>
          <a:blip r:embed="rId3"/>
          <a:stretch>
            <a:fillRect/>
          </a:stretch>
        </p:blipFill>
        <p:spPr>
          <a:xfrm>
            <a:off x="1300662" y="847074"/>
            <a:ext cx="9595936" cy="1329043"/>
          </a:xfrm>
          <a:prstGeom prst="rect">
            <a:avLst/>
          </a:prstGeom>
        </p:spPr>
      </p:pic>
    </p:spTree>
    <p:extLst>
      <p:ext uri="{BB962C8B-B14F-4D97-AF65-F5344CB8AC3E}">
        <p14:creationId xmlns:p14="http://schemas.microsoft.com/office/powerpoint/2010/main" val="3134486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117</TotalTime>
  <Words>957</Words>
  <Application>Microsoft Office PowerPoint</Application>
  <PresentationFormat>Ευρεία οθόνη</PresentationFormat>
  <Paragraphs>37</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Garamond</vt:lpstr>
      <vt:lpstr>Verdana</vt:lpstr>
      <vt:lpstr>Οργανικό</vt:lpstr>
      <vt:lpstr>ΠΡΟΦΗΤΕΣ ΙΕΡΕΜΙΑΣ ΚΑΙ ΙΕΖΕΚΙΗΛ</vt:lpstr>
      <vt:lpstr>ΕΠΙΛΕΓΩ ΚΑΙ ΠΡΑΓΜΑΤΟΠΟΙΩ 1</vt:lpstr>
      <vt:lpstr>ΛΙΓΑ ΛΟΓΙΑ ΓΙΑ ΤΗΝ ΟΠΕΡΑ…</vt:lpstr>
      <vt:lpstr>ΟΙ ΠΡΩΤΑΓΩΝΙΣΤΕΣ…</vt:lpstr>
      <vt:lpstr>ΠΡΑΞΗ Α’ :Εσωτερικό του Ναού του Σολομώντος </vt:lpstr>
      <vt:lpstr>ΠΡΑΞΗ Β’: Ανάκτορα της Βαβυλώνας</vt:lpstr>
      <vt:lpstr>ΠΡΑΞΗ Γ’: ΣΤΟΥΣ ΚΗΠΟΥΣ ΤΗΣ ΒΑΒΥΛΩΝΑΣ ΚΑΙ ΣΤΟΝ ΠΟΤΑΜΟ ΕΥΦΡΑΤΗ</vt:lpstr>
      <vt:lpstr>ΠΡΑΞΗ Δ’: ΣΤΑ ΑΝΑΚΤΟΡΑ ΚΑΙ ΣΤΟΥΣ ΚΗΠΟΥΣ ΤΗΣ ΒΑΒΥΛΩΝΑΣ</vt:lpstr>
      <vt:lpstr>… ΚΑΙ ΑΛΛΟΙ…</vt:lpstr>
      <vt:lpstr>…ΑΛΛΟΙ…</vt:lpstr>
      <vt:lpstr>…ΚΑΙ ΑΛΛΟΙ…</vt:lpstr>
      <vt:lpstr>ΠΗΓΕΣ</vt:lpstr>
      <vt:lpstr>ΕΥΧΑΡΙΣΤΩ ΠΟΛΥ ΓΙΑ ΤΗΝ ΠΡΟΣΟΧΗ ΣΑΣ!!!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ΠΡΟΦΗΤΕΣ ΙΕΡΕΜΙΑΣ ΚΑΙ ΙΕΖΕΚΙΗΛ</dc:title>
  <dc:creator>5</dc:creator>
  <cp:lastModifiedBy>5</cp:lastModifiedBy>
  <cp:revision>13</cp:revision>
  <dcterms:created xsi:type="dcterms:W3CDTF">2016-04-13T13:40:06Z</dcterms:created>
  <dcterms:modified xsi:type="dcterms:W3CDTF">2016-04-14T13:12:49Z</dcterms:modified>
</cp:coreProperties>
</file>