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62" d="100"/>
          <a:sy n="62" d="100"/>
        </p:scale>
        <p:origin x="84" y="4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AE4699-BAE8-4C25-92C4-4919FD135CAC}" type="datetimeFigureOut">
              <a:rPr lang="el-GR" smtClean="0"/>
              <a:t>16/3/2016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355377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EAE4699-BAE8-4C25-92C4-4919FD135CAC}" type="datetimeFigureOut">
              <a:rPr lang="el-GR" smtClean="0"/>
              <a:t>16/3/2016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3658070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EAE4699-BAE8-4C25-92C4-4919FD135CAC}" type="datetimeFigureOut">
              <a:rPr lang="el-GR" smtClean="0"/>
              <a:t>16/3/2016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325995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EAE4699-BAE8-4C25-92C4-4919FD135CAC}" type="datetimeFigureOut">
              <a:rPr lang="el-GR" smtClean="0"/>
              <a:t>16/3/2016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3055880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EAE4699-BAE8-4C25-92C4-4919FD135CAC}" type="datetimeFigureOut">
              <a:rPr lang="el-GR" smtClean="0"/>
              <a:t>16/3/2016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1492885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EAE4699-BAE8-4C25-92C4-4919FD135CAC}" type="datetimeFigureOut">
              <a:rPr lang="el-GR" smtClean="0"/>
              <a:t>16/3/2016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3158757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EAE4699-BAE8-4C25-92C4-4919FD135CAC}" type="datetimeFigureOut">
              <a:rPr lang="el-GR" smtClean="0"/>
              <a:t>16/3/2016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2290277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EAE4699-BAE8-4C25-92C4-4919FD135CAC}" type="datetimeFigureOut">
              <a:rPr lang="el-GR" smtClean="0"/>
              <a:t>16/3/2016</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2754110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EAE4699-BAE8-4C25-92C4-4919FD135CAC}" type="datetimeFigureOut">
              <a:rPr lang="el-GR" smtClean="0"/>
              <a:t>16/3/2016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967078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EAE4699-BAE8-4C25-92C4-4919FD135CAC}" type="datetimeFigureOut">
              <a:rPr lang="el-GR" smtClean="0"/>
              <a:t>16/3/2016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43918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EAE4699-BAE8-4C25-92C4-4919FD135CAC}" type="datetimeFigureOut">
              <a:rPr lang="el-GR" smtClean="0"/>
              <a:t>16/3/2016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0B0C9D1-1269-4A9E-A4D0-0506CBEEB2C4}" type="slidenum">
              <a:rPr lang="el-GR" smtClean="0"/>
              <a:t>‹#›</a:t>
            </a:fld>
            <a:endParaRPr lang="el-GR"/>
          </a:p>
        </p:txBody>
      </p:sp>
    </p:spTree>
    <p:extLst>
      <p:ext uri="{BB962C8B-B14F-4D97-AF65-F5344CB8AC3E}">
        <p14:creationId xmlns:p14="http://schemas.microsoft.com/office/powerpoint/2010/main" val="1685590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AE4699-BAE8-4C25-92C4-4919FD135CAC}" type="datetimeFigureOut">
              <a:rPr lang="el-GR" smtClean="0"/>
              <a:t>16/3/2016</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0C9D1-1269-4A9E-A4D0-0506CBEEB2C4}" type="slidenum">
              <a:rPr lang="el-GR" smtClean="0"/>
              <a:t>‹#›</a:t>
            </a:fld>
            <a:endParaRPr lang="el-GR"/>
          </a:p>
        </p:txBody>
      </p:sp>
    </p:spTree>
    <p:extLst>
      <p:ext uri="{BB962C8B-B14F-4D97-AF65-F5344CB8AC3E}">
        <p14:creationId xmlns:p14="http://schemas.microsoft.com/office/powerpoint/2010/main" val="1481337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6600" b="1" dirty="0" smtClean="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rPr>
              <a:t>Η ΑΝΑΣΤΑΣΗ ΤΟΥ ΛΑΖΑΡΟΥ</a:t>
            </a:r>
            <a:endParaRPr lang="el-GR" sz="66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endParaRPr>
          </a:p>
        </p:txBody>
      </p:sp>
      <p:sp>
        <p:nvSpPr>
          <p:cNvPr id="3" name="Υπότιτλος 2"/>
          <p:cNvSpPr>
            <a:spLocks noGrp="1"/>
          </p:cNvSpPr>
          <p:nvPr>
            <p:ph type="subTitle" idx="1"/>
          </p:nvPr>
        </p:nvSpPr>
        <p:spPr/>
        <p:txBody>
          <a:bodyPr/>
          <a:lstStyle/>
          <a:p>
            <a:r>
              <a:rPr lang="el-GR" dirty="0" smtClean="0">
                <a:solidFill>
                  <a:schemeClr val="bg1"/>
                </a:solidFill>
                <a:latin typeface="Mistral" panose="03090702030407020403" pitchFamily="66" charset="0"/>
              </a:rPr>
              <a:t>ΜΑΡΙΑ-ΣΠΥΡΙΔΟΥΛΑ ΣΤΕΦΑΝΑΚΗ	</a:t>
            </a:r>
          </a:p>
          <a:p>
            <a:r>
              <a:rPr lang="el-GR" dirty="0" smtClean="0">
                <a:solidFill>
                  <a:schemeClr val="bg1"/>
                </a:solidFill>
                <a:latin typeface="Mistral" panose="03090702030407020403" pitchFamily="66" charset="0"/>
              </a:rPr>
              <a:t>ΜΑΘΗΜΑ: ΘΡΗΣΚΕΥΤΙΚΑ</a:t>
            </a:r>
          </a:p>
          <a:p>
            <a:r>
              <a:rPr lang="el-GR" dirty="0" smtClean="0">
                <a:solidFill>
                  <a:schemeClr val="bg1"/>
                </a:solidFill>
                <a:latin typeface="Mistral" panose="03090702030407020403" pitchFamily="66" charset="0"/>
              </a:rPr>
              <a:t>ΥΠΕΥΘΥΝΟΣ ΚΑΘΗΓΗΤΗΣ: κος ΚΑΠΕΤΑΝΑΚΗΣ</a:t>
            </a:r>
            <a:endParaRPr lang="el-GR" dirty="0">
              <a:solidFill>
                <a:schemeClr val="bg1"/>
              </a:solidFill>
              <a:latin typeface="Mistral" panose="03090702030407020403" pitchFamily="66" charset="0"/>
            </a:endParaRPr>
          </a:p>
        </p:txBody>
      </p:sp>
    </p:spTree>
    <p:extLst>
      <p:ext uri="{BB962C8B-B14F-4D97-AF65-F5344CB8AC3E}">
        <p14:creationId xmlns:p14="http://schemas.microsoft.com/office/powerpoint/2010/main" val="2676741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5400" b="1" dirty="0" smtClean="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rPr>
              <a:t>ΑΣΚΗΣΗ 3 ΣΕΛΙΔΑ 105</a:t>
            </a:r>
            <a:endParaRPr lang="el-GR" sz="54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endParaRPr>
          </a:p>
        </p:txBody>
      </p:sp>
      <p:sp>
        <p:nvSpPr>
          <p:cNvPr id="3" name="Θέση περιεχομένου 2"/>
          <p:cNvSpPr>
            <a:spLocks noGrp="1"/>
          </p:cNvSpPr>
          <p:nvPr>
            <p:ph idx="1"/>
          </p:nvPr>
        </p:nvSpPr>
        <p:spPr>
          <a:solidFill>
            <a:schemeClr val="bg1">
              <a:alpha val="31000"/>
            </a:schemeClr>
          </a:solidFill>
        </p:spPr>
        <p:txBody>
          <a:bodyPr anchor="ctr">
            <a:normAutofit/>
          </a:bodyPr>
          <a:lstStyle/>
          <a:p>
            <a:r>
              <a:rPr lang="el-GR" sz="3200" dirty="0">
                <a:solidFill>
                  <a:srgbClr val="003300"/>
                </a:solidFill>
                <a:latin typeface="Cambria" panose="02040503050406030204" pitchFamily="18" charset="0"/>
              </a:rPr>
              <a:t>Διαβάστε προσεκτικά τα λόγια του Ιησού στους στίχους 25, 26 και 40. Τι φανερώνουν ότι είναι ο </a:t>
            </a:r>
            <a:r>
              <a:rPr lang="el-GR" sz="3200" dirty="0" smtClean="0">
                <a:solidFill>
                  <a:srgbClr val="003300"/>
                </a:solidFill>
                <a:latin typeface="Cambria" panose="02040503050406030204" pitchFamily="18" charset="0"/>
              </a:rPr>
              <a:t>Ιησούς </a:t>
            </a:r>
            <a:r>
              <a:rPr lang="el-GR" sz="3200" dirty="0">
                <a:solidFill>
                  <a:srgbClr val="003300"/>
                </a:solidFill>
                <a:latin typeface="Cambria" panose="02040503050406030204" pitchFamily="18" charset="0"/>
              </a:rPr>
              <a:t>και η καινούρια πραγματικότητα ζωής που αυτός έφερε; </a:t>
            </a:r>
            <a:endParaRPr lang="el-GR" sz="3200" dirty="0" smtClean="0">
              <a:solidFill>
                <a:srgbClr val="003300"/>
              </a:solidFill>
              <a:latin typeface="Cambria" panose="02040503050406030204" pitchFamily="18" charset="0"/>
            </a:endParaRPr>
          </a:p>
          <a:p>
            <a:r>
              <a:rPr lang="el-GR" sz="3200" dirty="0" smtClean="0">
                <a:solidFill>
                  <a:srgbClr val="003300"/>
                </a:solidFill>
                <a:latin typeface="Cambria" panose="02040503050406030204" pitchFamily="18" charset="0"/>
              </a:rPr>
              <a:t>Και </a:t>
            </a:r>
            <a:r>
              <a:rPr lang="el-GR" sz="3200" dirty="0">
                <a:solidFill>
                  <a:srgbClr val="003300"/>
                </a:solidFill>
                <a:latin typeface="Cambria" panose="02040503050406030204" pitchFamily="18" charset="0"/>
              </a:rPr>
              <a:t>τι ελπίδες δίνουν σε όλους που </a:t>
            </a:r>
            <a:r>
              <a:rPr lang="el-GR" sz="3200" dirty="0" smtClean="0">
                <a:solidFill>
                  <a:srgbClr val="003300"/>
                </a:solidFill>
                <a:latin typeface="Cambria" panose="02040503050406030204" pitchFamily="18" charset="0"/>
              </a:rPr>
              <a:t>αντιμετωπίζουν </a:t>
            </a:r>
            <a:r>
              <a:rPr lang="el-GR" sz="3200" dirty="0">
                <a:solidFill>
                  <a:srgbClr val="003300"/>
                </a:solidFill>
                <a:latin typeface="Cambria" panose="02040503050406030204" pitchFamily="18" charset="0"/>
              </a:rPr>
              <a:t>τον </a:t>
            </a:r>
            <a:r>
              <a:rPr lang="el-GR" sz="3200" dirty="0" smtClean="0">
                <a:solidFill>
                  <a:srgbClr val="003300"/>
                </a:solidFill>
                <a:latin typeface="Cambria" panose="02040503050406030204" pitchFamily="18" charset="0"/>
              </a:rPr>
              <a:t>θάνατο;</a:t>
            </a:r>
            <a:endParaRPr lang="el-GR" sz="3200" dirty="0">
              <a:solidFill>
                <a:srgbClr val="003300"/>
              </a:solidFill>
              <a:latin typeface="Cambria" panose="02040503050406030204" pitchFamily="18" charset="0"/>
            </a:endParaRPr>
          </a:p>
        </p:txBody>
      </p:sp>
    </p:spTree>
    <p:extLst>
      <p:ext uri="{BB962C8B-B14F-4D97-AF65-F5344CB8AC3E}">
        <p14:creationId xmlns:p14="http://schemas.microsoft.com/office/powerpoint/2010/main" val="340928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4000"/>
            <a:lum/>
          </a:blip>
          <a:srcRect/>
          <a:stretch>
            <a:fillRect t="-6000" b="-6000"/>
          </a:stretch>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4800" b="1" dirty="0" smtClean="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rPr>
              <a:t>Οι στίχοι αυτοί φανερώνουν…</a:t>
            </a:r>
            <a:endParaRPr lang="el-GR" sz="4800" b="1" dirty="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endParaRPr>
          </a:p>
        </p:txBody>
      </p:sp>
      <p:sp>
        <p:nvSpPr>
          <p:cNvPr id="3" name="Θέση περιεχομένου 2"/>
          <p:cNvSpPr>
            <a:spLocks noGrp="1"/>
          </p:cNvSpPr>
          <p:nvPr>
            <p:ph idx="1"/>
          </p:nvPr>
        </p:nvSpPr>
        <p:spPr>
          <a:xfrm>
            <a:off x="1225658" y="1810126"/>
            <a:ext cx="9514668" cy="4351338"/>
          </a:xfrm>
          <a:solidFill>
            <a:schemeClr val="bg1">
              <a:alpha val="31000"/>
            </a:schemeClr>
          </a:solidFill>
        </p:spPr>
        <p:txBody>
          <a:bodyPr anchor="ctr">
            <a:normAutofit/>
          </a:bodyPr>
          <a:lstStyle/>
          <a:p>
            <a:r>
              <a:rPr lang="el-GR" sz="3200" dirty="0" smtClean="0">
                <a:solidFill>
                  <a:srgbClr val="003300"/>
                </a:solidFill>
                <a:latin typeface="Cambria" panose="02040503050406030204" pitchFamily="18" charset="0"/>
              </a:rPr>
              <a:t>Την ταυτότητα του Ιησού, δηλαδή το ποιος είναι και το τι υπόσχεται σε αυτούς που τον πιστεύουν</a:t>
            </a:r>
          </a:p>
          <a:p>
            <a:r>
              <a:rPr lang="el-GR" sz="3200" dirty="0" smtClean="0">
                <a:solidFill>
                  <a:srgbClr val="003300"/>
                </a:solidFill>
                <a:latin typeface="Cambria" panose="02040503050406030204" pitchFamily="18" charset="0"/>
              </a:rPr>
              <a:t>Τι ελπίζουν και τι περιμένουν οι άνθρωποι από τον Ιησού</a:t>
            </a:r>
            <a:endParaRPr lang="el-GR" sz="3200" dirty="0">
              <a:solidFill>
                <a:srgbClr val="003300"/>
              </a:solidFill>
              <a:latin typeface="Cambria" panose="02040503050406030204" pitchFamily="18" charset="0"/>
            </a:endParaRPr>
          </a:p>
        </p:txBody>
      </p:sp>
    </p:spTree>
    <p:extLst>
      <p:ext uri="{BB962C8B-B14F-4D97-AF65-F5344CB8AC3E}">
        <p14:creationId xmlns:p14="http://schemas.microsoft.com/office/powerpoint/2010/main" val="794153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l-GR" sz="6000" b="1" dirty="0" smtClean="0">
                <a:ln w="9525">
                  <a:solidFill>
                    <a:schemeClr val="bg1"/>
                  </a:solidFill>
                  <a:prstDash val="solid"/>
                </a:ln>
                <a:solidFill>
                  <a:srgbClr val="7030A0"/>
                </a:solidFill>
                <a:effectLst>
                  <a:outerShdw blurRad="12700" dist="38100" dir="2700000" algn="tl" rotWithShape="0">
                    <a:schemeClr val="bg1">
                      <a:lumMod val="50000"/>
                    </a:schemeClr>
                  </a:outerShdw>
                </a:effectLst>
                <a:latin typeface="Candara" panose="020E0502030303020204" pitchFamily="34" charset="0"/>
              </a:rPr>
              <a:t>ΤΕΛΟΣ</a:t>
            </a:r>
            <a:r>
              <a:rPr lang="el-GR" sz="7200" b="1" dirty="0" smtClean="0">
                <a:ln w="9525">
                  <a:solidFill>
                    <a:schemeClr val="bg1"/>
                  </a:solidFill>
                  <a:prstDash val="solid"/>
                </a:ln>
                <a:solidFill>
                  <a:srgbClr val="7030A0"/>
                </a:solidFill>
                <a:effectLst>
                  <a:outerShdw blurRad="12700" dist="38100" dir="2700000" algn="tl" rotWithShape="0">
                    <a:schemeClr val="bg1">
                      <a:lumMod val="50000"/>
                    </a:schemeClr>
                  </a:outerShdw>
                </a:effectLst>
              </a:rPr>
              <a:t>…</a:t>
            </a:r>
            <a:endParaRPr lang="el-GR" sz="7200" b="1" dirty="0">
              <a:ln w="9525">
                <a:solidFill>
                  <a:schemeClr val="bg1"/>
                </a:solidFill>
                <a:prstDash val="solid"/>
              </a:ln>
              <a:solidFill>
                <a:srgbClr val="7030A0"/>
              </a:solidFill>
              <a:effectLst>
                <a:outerShdw blurRad="12700" dist="38100" dir="2700000" algn="tl" rotWithShape="0">
                  <a:schemeClr val="bg1">
                    <a:lumMod val="50000"/>
                  </a:schemeClr>
                </a:outerShdw>
              </a:effectLst>
            </a:endParaRPr>
          </a:p>
        </p:txBody>
      </p:sp>
      <p:sp>
        <p:nvSpPr>
          <p:cNvPr id="3" name="Θέση περιεχομένου 2"/>
          <p:cNvSpPr>
            <a:spLocks noGrp="1"/>
          </p:cNvSpPr>
          <p:nvPr>
            <p:ph idx="1"/>
          </p:nvPr>
        </p:nvSpPr>
        <p:spPr>
          <a:solidFill>
            <a:schemeClr val="bg1">
              <a:alpha val="31000"/>
            </a:schemeClr>
          </a:solidFill>
        </p:spPr>
        <p:txBody>
          <a:bodyPr anchor="ctr">
            <a:normAutofit/>
          </a:bodyPr>
          <a:lstStyle/>
          <a:p>
            <a:r>
              <a:rPr lang="el-GR" sz="3200" dirty="0" smtClean="0">
                <a:solidFill>
                  <a:srgbClr val="003300"/>
                </a:solidFill>
                <a:latin typeface="Cambria" panose="02040503050406030204" pitchFamily="18" charset="0"/>
              </a:rPr>
              <a:t>Ο Ιησούς βεβαιώνει τους ανθρώπους ότι όποιοί  πιστεύουν σε αυτόν και ακολουθούν τον τρόπο ζωής του καινούριου κόσμου που φανέρωσε, θα ζήσουν μαζί του και δεν υπάρχει λόγος να φοβούνται τον θάνατο. </a:t>
            </a:r>
            <a:endParaRPr lang="el-GR" sz="3200" dirty="0">
              <a:solidFill>
                <a:srgbClr val="003300"/>
              </a:solidFill>
              <a:latin typeface="Cambria" panose="02040503050406030204" pitchFamily="18" charset="0"/>
            </a:endParaRPr>
          </a:p>
        </p:txBody>
      </p:sp>
    </p:spTree>
    <p:extLst>
      <p:ext uri="{BB962C8B-B14F-4D97-AF65-F5344CB8AC3E}">
        <p14:creationId xmlns:p14="http://schemas.microsoft.com/office/powerpoint/2010/main" val="1450850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3446582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119</Words>
  <Application>Microsoft Office PowerPoint</Application>
  <PresentationFormat>Ευρεία οθόνη</PresentationFormat>
  <Paragraphs>12</Paragraphs>
  <Slides>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vt:i4>
      </vt:variant>
    </vt:vector>
  </HeadingPairs>
  <TitlesOfParts>
    <vt:vector size="12" baseType="lpstr">
      <vt:lpstr>Arial</vt:lpstr>
      <vt:lpstr>Calibri</vt:lpstr>
      <vt:lpstr>Calibri Light</vt:lpstr>
      <vt:lpstr>Cambria</vt:lpstr>
      <vt:lpstr>Candara</vt:lpstr>
      <vt:lpstr>Mistral</vt:lpstr>
      <vt:lpstr>Θέμα του Office</vt:lpstr>
      <vt:lpstr>Η ΑΝΑΣΤΑΣΗ ΤΟΥ ΛΑΖΑΡΟΥ</vt:lpstr>
      <vt:lpstr>ΑΣΚΗΣΗ 3 ΣΕΛΙΔΑ 105</vt:lpstr>
      <vt:lpstr>Οι στίχοι αυτοί φανερώνουν…</vt:lpstr>
      <vt:lpstr>ΤΕΛΟΣ…</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ΑΝΑΣΤΑΣΗ ΤΟΥ ΛΑΖΑΡΟΥ</dc:title>
  <dc:creator>Tassos Stefanakis</dc:creator>
  <cp:lastModifiedBy>Tassos Stefanakis</cp:lastModifiedBy>
  <cp:revision>4</cp:revision>
  <dcterms:created xsi:type="dcterms:W3CDTF">2016-03-16T16:03:38Z</dcterms:created>
  <dcterms:modified xsi:type="dcterms:W3CDTF">2016-03-16T16:25:45Z</dcterms:modified>
</cp:coreProperties>
</file>