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25/2/2016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25/2/2016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25/2/2016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25/2/2016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25/2/2016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25/2/2016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25/2/2016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25/2/2016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25/2/2016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25/2/2016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25/2/2016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25/2/2016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96863" y="2780928"/>
            <a:ext cx="7772400" cy="1470025"/>
          </a:xfrm>
        </p:spPr>
        <p:txBody>
          <a:bodyPr/>
          <a:lstStyle/>
          <a:p>
            <a:r>
              <a:rPr lang="el-GR" dirty="0" smtClean="0"/>
              <a:t>Θρησκευτικά</a:t>
            </a:r>
            <a:endParaRPr lang="el-GR" dirty="0"/>
          </a:p>
        </p:txBody>
      </p:sp>
      <p:sp>
        <p:nvSpPr>
          <p:cNvPr id="3" name="Υπότιτλος 2"/>
          <p:cNvSpPr>
            <a:spLocks noGrp="1"/>
          </p:cNvSpPr>
          <p:nvPr>
            <p:ph type="subTitle" idx="1"/>
          </p:nvPr>
        </p:nvSpPr>
        <p:spPr>
          <a:xfrm>
            <a:off x="1403648" y="4509120"/>
            <a:ext cx="6400800" cy="1752600"/>
          </a:xfrm>
        </p:spPr>
        <p:txBody>
          <a:bodyPr>
            <a:normAutofit fontScale="92500"/>
          </a:bodyPr>
          <a:lstStyle/>
          <a:p>
            <a:r>
              <a:rPr lang="el-GR" dirty="0">
                <a:solidFill>
                  <a:schemeClr val="tx1"/>
                </a:solidFill>
              </a:rPr>
              <a:t>17. Χριστιανική άσκηση – </a:t>
            </a:r>
            <a:r>
              <a:rPr lang="el-GR" dirty="0" smtClean="0">
                <a:solidFill>
                  <a:schemeClr val="tx1"/>
                </a:solidFill>
              </a:rPr>
              <a:t>Μοναχισμός</a:t>
            </a:r>
            <a:endParaRPr lang="en-US" dirty="0" smtClean="0">
              <a:solidFill>
                <a:schemeClr val="tx1"/>
              </a:solidFill>
            </a:endParaRPr>
          </a:p>
          <a:p>
            <a:r>
              <a:rPr lang="el-GR" sz="2600" dirty="0" smtClean="0">
                <a:solidFill>
                  <a:schemeClr val="tx1"/>
                </a:solidFill>
              </a:rPr>
              <a:t>Δανάη Φιλιπποπούλου</a:t>
            </a:r>
          </a:p>
          <a:p>
            <a:r>
              <a:rPr lang="el-GR" sz="2600" dirty="0" smtClean="0">
                <a:solidFill>
                  <a:schemeClr val="tx1"/>
                </a:solidFill>
              </a:rPr>
              <a:t>Γ’3</a:t>
            </a:r>
            <a:endParaRPr lang="el-GR" sz="26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88640"/>
            <a:ext cx="2916362" cy="3435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074"/>
            <a:ext cx="4203551" cy="2583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146323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l"/>
            <a:r>
              <a:rPr lang="el-GR" dirty="0" smtClean="0"/>
              <a:t>Ερώτηση: (σελ. 68)</a:t>
            </a:r>
            <a:endParaRPr lang="el-GR" dirty="0"/>
          </a:p>
        </p:txBody>
      </p:sp>
      <p:sp>
        <p:nvSpPr>
          <p:cNvPr id="3" name="Θέση περιεχομένου 2"/>
          <p:cNvSpPr>
            <a:spLocks noGrp="1"/>
          </p:cNvSpPr>
          <p:nvPr>
            <p:ph idx="1"/>
          </p:nvPr>
        </p:nvSpPr>
        <p:spPr/>
        <p:txBody>
          <a:bodyPr/>
          <a:lstStyle/>
          <a:p>
            <a:r>
              <a:rPr lang="el-GR" dirty="0"/>
              <a:t>Να σχολιάσετε το κείμενο που βρίσκεται στο τέλος της διδακτικής ενότητας και να το παραβάλετε με τον Ύμνο της Αγάπης του Απ. Παύλου στην Κ. Διαθήκη.</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717032"/>
            <a:ext cx="4296718" cy="2986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836925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55000" lnSpcReduction="20000"/>
          </a:bodyPr>
          <a:lstStyle/>
          <a:p>
            <a:pPr marL="0" indent="0">
              <a:buNone/>
            </a:pPr>
            <a:r>
              <a:rPr lang="el-GR" dirty="0" smtClean="0"/>
              <a:t>« Η </a:t>
            </a:r>
            <a:r>
              <a:rPr lang="el-GR" dirty="0"/>
              <a:t>αγάπη, ως προς την ποιότητά της, είναι ομοίωση με το Θεό, όσο αυτό είναι δυνατό στους ανθρώπους, ως προς την ενέργειά της είναι μέθη της ψυχής, αλλά και ως προς την ιδιότητά της είναι πηγή της πίστης, άβυσσος της μακροθυμίας και θάλασσα της ταπείνωσης … Εκείνος που αγαπάει τον Κύριο, πρώτα οφείλει να αγαπήσει τον αδελφό του. Το δεύτερο είναι η απόδειξη του πρώτου. Και εκείνος που αγαπάει τον πλησίον του, δε θα ανεχτεί ποτέ ανθρώπους να κατηγορούν (και να ταπεινώνουν άλλους), αυτούς θα τους αποφεύγει σαν τη φωτιά … Η δύναμη της αγάπης είναι η ελπίδα, γιατί με την ελπίδα περιμένουμε την ανταπόδοση της αγάπης. Η ελπίδα είναι ο (φανερός) πλούτος ενός κρυφού πλούτου (της αγάπης). Η ελπίδα είναι η σίγουρη απόκτηση ενός θησαυρού πριν από (την ολοκληρωτική και πραγματική) απόκτησή του. Αυτή αναπαύει από τους κόπους, αυτή είναι η θύρα της αγάπης, αυτή απομακρύνει από την απόγνωση … Όταν λείψει η ελπίδα, χάνεται και η αγάπη … Η αγάπη είναι χορηγός της </a:t>
            </a:r>
            <a:r>
              <a:rPr lang="el-GR" dirty="0" err="1"/>
              <a:t>προφητείας˙</a:t>
            </a:r>
            <a:r>
              <a:rPr lang="el-GR" dirty="0"/>
              <a:t> η αγάπη παρέχει τη δύναμη για τα </a:t>
            </a:r>
            <a:r>
              <a:rPr lang="el-GR" dirty="0" err="1"/>
              <a:t>θαύματα˙</a:t>
            </a:r>
            <a:r>
              <a:rPr lang="el-GR" dirty="0"/>
              <a:t> η αγάπη είναι η άβυσσος της θείας </a:t>
            </a:r>
            <a:r>
              <a:rPr lang="el-GR" dirty="0" err="1"/>
              <a:t>έλλαμψης˙</a:t>
            </a:r>
            <a:r>
              <a:rPr lang="el-GR" dirty="0"/>
              <a:t> η αγάπη είναι η πηγή του θείου </a:t>
            </a:r>
            <a:r>
              <a:rPr lang="el-GR" dirty="0" err="1"/>
              <a:t>πυρός˙</a:t>
            </a:r>
            <a:r>
              <a:rPr lang="el-GR" dirty="0"/>
              <a:t> όσο περισσότερο αναβλύζει, τόσο περισσότερο κατακαίει εκείνον που διψάει γι' </a:t>
            </a:r>
            <a:r>
              <a:rPr lang="el-GR" dirty="0" smtClean="0"/>
              <a:t>αυτήν »</a:t>
            </a:r>
          </a:p>
          <a:p>
            <a:pPr marL="0" indent="0">
              <a:buNone/>
            </a:pPr>
            <a:endParaRPr lang="el-GR" dirty="0"/>
          </a:p>
          <a:p>
            <a:pPr marL="0" indent="0">
              <a:buNone/>
            </a:pPr>
            <a:r>
              <a:rPr lang="el-GR" dirty="0"/>
              <a:t>(Φιλοκαλία των νηπτικών και ασκητικών 16, Ιωάννου </a:t>
            </a:r>
            <a:r>
              <a:rPr lang="el-GR" dirty="0" err="1"/>
              <a:t>Σιναΐτου</a:t>
            </a:r>
            <a:r>
              <a:rPr lang="el-GR" dirty="0"/>
              <a:t>, </a:t>
            </a:r>
            <a:r>
              <a:rPr lang="el-GR" dirty="0" err="1"/>
              <a:t>Κλίμαξ</a:t>
            </a:r>
            <a:r>
              <a:rPr lang="el-GR" dirty="0"/>
              <a:t>, </a:t>
            </a:r>
            <a:r>
              <a:rPr lang="el-GR" dirty="0" err="1"/>
              <a:t>Πατερικαί</a:t>
            </a:r>
            <a:endParaRPr lang="el-GR" dirty="0"/>
          </a:p>
          <a:p>
            <a:pPr marL="0" indent="0">
              <a:buNone/>
            </a:pPr>
            <a:r>
              <a:rPr lang="el-GR" dirty="0" smtClean="0"/>
              <a:t>εκδόσεις </a:t>
            </a:r>
            <a:r>
              <a:rPr lang="el-GR" dirty="0"/>
              <a:t>«Γρηγόριος ο Παλαμάς», Θεσσαλονίκη 1996, σελ. 538 γ, 544 ιε, ιστ, ιη).</a:t>
            </a:r>
          </a:p>
        </p:txBody>
      </p:sp>
      <p:sp>
        <p:nvSpPr>
          <p:cNvPr id="4" name="TextBox 3"/>
          <p:cNvSpPr txBox="1"/>
          <p:nvPr/>
        </p:nvSpPr>
        <p:spPr>
          <a:xfrm>
            <a:off x="1475656" y="548680"/>
            <a:ext cx="5256584" cy="707886"/>
          </a:xfrm>
          <a:prstGeom prst="rect">
            <a:avLst/>
          </a:prstGeom>
          <a:noFill/>
        </p:spPr>
        <p:txBody>
          <a:bodyPr wrap="square" rtlCol="0">
            <a:spAutoFit/>
          </a:bodyPr>
          <a:lstStyle/>
          <a:p>
            <a:r>
              <a:rPr lang="el-GR" sz="4000" dirty="0" smtClean="0"/>
              <a:t>Κείμενο:</a:t>
            </a:r>
            <a:endParaRPr lang="el-GR" sz="4000" dirty="0"/>
          </a:p>
        </p:txBody>
      </p:sp>
    </p:spTree>
    <p:extLst>
      <p:ext uri="{BB962C8B-B14F-4D97-AF65-F5344CB8AC3E}">
        <p14:creationId xmlns:p14="http://schemas.microsoft.com/office/powerpoint/2010/main" val="305310883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p:txBody>
          <a:bodyPr>
            <a:normAutofit/>
          </a:bodyPr>
          <a:lstStyle/>
          <a:p>
            <a:r>
              <a:rPr lang="el-GR" sz="2800" dirty="0" smtClean="0"/>
              <a:t>Το κείμενο αυτό του αγίου </a:t>
            </a:r>
            <a:r>
              <a:rPr lang="el-GR" sz="2800" dirty="0"/>
              <a:t>Ιωάννου του  </a:t>
            </a:r>
            <a:r>
              <a:rPr lang="el-GR" sz="2800" dirty="0" err="1" smtClean="0"/>
              <a:t>Σιναΐτη</a:t>
            </a:r>
            <a:r>
              <a:rPr lang="el-GR" sz="2800" dirty="0" smtClean="0"/>
              <a:t> θα μπορούσαμε να το αποκαλέσουμε ένα δεύτερο «Ύμνο της αγάπης». Όπως ακριβώς ο Απόστολος Παύλος στην πρώτη προς Κορινθίους επιστολή εξυμνεί την αγάπη με τον καλύτερο τρόπο, έτσι και εδώ ο άγιος κάνει το ίδιο, τονίζοντας ιδιαίτερα τη σχέση τη σχέση της αγάπης με την ελπίδα.</a:t>
            </a:r>
            <a:endParaRPr lang="el-GR" sz="2800" dirty="0"/>
          </a:p>
        </p:txBody>
      </p:sp>
    </p:spTree>
    <p:extLst>
      <p:ext uri="{BB962C8B-B14F-4D97-AF65-F5344CB8AC3E}">
        <p14:creationId xmlns:p14="http://schemas.microsoft.com/office/powerpoint/2010/main" val="266050177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1189891"/>
            <a:ext cx="8229600" cy="4525963"/>
          </a:xfrm>
        </p:spPr>
        <p:txBody>
          <a:bodyPr/>
          <a:lstStyle/>
          <a:p>
            <a:r>
              <a:rPr lang="el-GR" dirty="0" smtClean="0"/>
              <a:t>Δεν παραλείπει βεβαίως να τονίσει πως η αγάπη για το Θεό δεν υπάρχει αν προηγουμένως δεν έχουμε αγαπήσει τον αδελφό μας. </a:t>
            </a:r>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7" y="3427190"/>
            <a:ext cx="2250775" cy="3097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427190"/>
            <a:ext cx="5600292" cy="3111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133529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397</Words>
  <Application>Microsoft Office PowerPoint</Application>
  <PresentationFormat>Προβολή στην οθόνη (4:3)</PresentationFormat>
  <Paragraphs>13</Paragraphs>
  <Slides>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vt:i4>
      </vt:variant>
    </vt:vector>
  </HeadingPairs>
  <TitlesOfParts>
    <vt:vector size="6" baseType="lpstr">
      <vt:lpstr>Θέμα του Office</vt:lpstr>
      <vt:lpstr>Θρησκευτικά</vt:lpstr>
      <vt:lpstr>Ερώτηση: (σελ. 68)</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Θρησκευτικά</dc:title>
  <dc:creator>Αννα- Δανάη</dc:creator>
  <cp:lastModifiedBy>Αννα- Δανάη</cp:lastModifiedBy>
  <cp:revision>5</cp:revision>
  <dcterms:created xsi:type="dcterms:W3CDTF">2016-02-15T14:42:04Z</dcterms:created>
  <dcterms:modified xsi:type="dcterms:W3CDTF">2016-02-25T12:08:32Z</dcterms:modified>
</cp:coreProperties>
</file>