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2B6D234B-11F8-41CC-ADF5-83BE3D390938}" type="datetimeFigureOut">
              <a:rPr lang="el-GR" smtClean="0"/>
              <a:t>18/2/2016</a:t>
            </a:fld>
            <a:endParaRPr lang="el-G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l-G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52BD8F96-6BE6-4B48-9E32-4663E5251FE5}" type="slidenum">
              <a:rPr lang="el-GR" smtClean="0"/>
              <a:t>‹#›</a:t>
            </a:fld>
            <a:endParaRPr lang="el-G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6D234B-11F8-41CC-ADF5-83BE3D390938}" type="datetimeFigureOut">
              <a:rPr lang="el-GR" smtClean="0"/>
              <a:t>18/2/2016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2BD8F96-6BE6-4B48-9E32-4663E5251FE5}" type="slidenum">
              <a:rPr lang="el-GR" smtClean="0"/>
              <a:t>‹#›</a:t>
            </a:fld>
            <a:endParaRPr lang="el-G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6D234B-11F8-41CC-ADF5-83BE3D390938}" type="datetimeFigureOut">
              <a:rPr lang="el-GR" smtClean="0"/>
              <a:t>18/2/2016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2BD8F96-6BE6-4B48-9E32-4663E5251FE5}" type="slidenum">
              <a:rPr lang="el-GR" smtClean="0"/>
              <a:t>‹#›</a:t>
            </a:fld>
            <a:endParaRPr lang="el-G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6D234B-11F8-41CC-ADF5-83BE3D390938}" type="datetimeFigureOut">
              <a:rPr lang="el-GR" smtClean="0"/>
              <a:t>18/2/2016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2BD8F96-6BE6-4B48-9E32-4663E5251FE5}" type="slidenum">
              <a:rPr lang="el-GR" smtClean="0"/>
              <a:t>‹#›</a:t>
            </a:fld>
            <a:endParaRPr lang="el-GR"/>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6D234B-11F8-41CC-ADF5-83BE3D390938}" type="datetimeFigureOut">
              <a:rPr lang="el-GR" smtClean="0"/>
              <a:t>18/2/2016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2BD8F96-6BE6-4B48-9E32-4663E5251FE5}" type="slidenum">
              <a:rPr lang="el-GR" smtClean="0"/>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B6D234B-11F8-41CC-ADF5-83BE3D390938}" type="datetimeFigureOut">
              <a:rPr lang="el-GR" smtClean="0"/>
              <a:t>18/2/2016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2BD8F96-6BE6-4B48-9E32-4663E5251FE5}" type="slidenum">
              <a:rPr lang="el-GR" smtClean="0"/>
              <a:t>‹#›</a:t>
            </a:fld>
            <a:endParaRPr lang="el-GR"/>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B6D234B-11F8-41CC-ADF5-83BE3D390938}" type="datetimeFigureOut">
              <a:rPr lang="el-GR" smtClean="0"/>
              <a:t>18/2/2016</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52BD8F96-6BE6-4B48-9E32-4663E5251FE5}" type="slidenum">
              <a:rPr lang="el-GR" smtClean="0"/>
              <a:t>‹#›</a:t>
            </a:fld>
            <a:endParaRPr lang="el-G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B6D234B-11F8-41CC-ADF5-83BE3D390938}" type="datetimeFigureOut">
              <a:rPr lang="el-GR" smtClean="0"/>
              <a:t>18/2/2016</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52BD8F96-6BE6-4B48-9E32-4663E5251FE5}" type="slidenum">
              <a:rPr lang="el-GR" smtClean="0"/>
              <a:t>‹#›</a:t>
            </a:fld>
            <a:endParaRPr lang="el-G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6D234B-11F8-41CC-ADF5-83BE3D390938}" type="datetimeFigureOut">
              <a:rPr lang="el-GR" smtClean="0"/>
              <a:t>18/2/2016</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52BD8F96-6BE6-4B48-9E32-4663E5251FE5}"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6D234B-11F8-41CC-ADF5-83BE3D390938}" type="datetimeFigureOut">
              <a:rPr lang="el-GR" smtClean="0"/>
              <a:t>18/2/2016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2BD8F96-6BE6-4B48-9E32-4663E5251FE5}"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6D234B-11F8-41CC-ADF5-83BE3D390938}" type="datetimeFigureOut">
              <a:rPr lang="el-GR" smtClean="0"/>
              <a:t>18/2/2016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2BD8F96-6BE6-4B48-9E32-4663E5251FE5}"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2B6D234B-11F8-41CC-ADF5-83BE3D390938}" type="datetimeFigureOut">
              <a:rPr lang="el-GR" smtClean="0"/>
              <a:t>18/2/2016</a:t>
            </a:fld>
            <a:endParaRPr lang="el-G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l-G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52BD8F96-6BE6-4B48-9E32-4663E5251FE5}"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blogs.sch.gr/speaker/2010/05/10/%CE%BC%CE%BF%CE%BD%CE%B1%CF%87%CE%B9%CE%BA%CE%AC-%CF%84%CE%AC%CE%B3%CE%BC%CE%B1%CF%84%CE%B1-%CF%84%CE%BF-%CF%84%CE%AC%CE%B3%CE%BC%CE%B1-%CF%84%CF%89%CE%BD-%CE%B4%CE%BF%CE%BC%CE%B9%CE%BD%CE%B9%CE%B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Μοναχικά τάγματα της Δύσης</a:t>
            </a:r>
            <a:endParaRPr lang="el-GR" dirty="0"/>
          </a:p>
        </p:txBody>
      </p:sp>
      <p:sp>
        <p:nvSpPr>
          <p:cNvPr id="3" name="Subtitle 2"/>
          <p:cNvSpPr>
            <a:spLocks noGrp="1"/>
          </p:cNvSpPr>
          <p:nvPr>
            <p:ph type="subTitle" idx="1"/>
          </p:nvPr>
        </p:nvSpPr>
        <p:spPr/>
        <p:txBody>
          <a:bodyPr/>
          <a:lstStyle/>
          <a:p>
            <a:r>
              <a:rPr lang="el-GR" dirty="0" smtClean="0"/>
              <a:t>Ισαβέλλα Παπαδοπούλου</a:t>
            </a:r>
          </a:p>
          <a:p>
            <a:r>
              <a:rPr lang="el-GR" dirty="0" smtClean="0"/>
              <a:t>΄Γ3</a:t>
            </a:r>
            <a:endParaRPr lang="el-GR" dirty="0"/>
          </a:p>
        </p:txBody>
      </p:sp>
    </p:spTree>
    <p:extLst>
      <p:ext uri="{BB962C8B-B14F-4D97-AF65-F5344CB8AC3E}">
        <p14:creationId xmlns:p14="http://schemas.microsoft.com/office/powerpoint/2010/main" val="35481660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2204864"/>
            <a:ext cx="7745505" cy="3877815"/>
          </a:xfrm>
        </p:spPr>
        <p:style>
          <a:lnRef idx="2">
            <a:schemeClr val="accent3">
              <a:shade val="50000"/>
            </a:schemeClr>
          </a:lnRef>
          <a:fillRef idx="1">
            <a:schemeClr val="accent3"/>
          </a:fillRef>
          <a:effectRef idx="0">
            <a:schemeClr val="accent3"/>
          </a:effectRef>
          <a:fontRef idx="minor">
            <a:schemeClr val="lt1"/>
          </a:fontRef>
        </p:style>
        <p:txBody>
          <a:bodyPr/>
          <a:lstStyle/>
          <a:p>
            <a:r>
              <a:rPr lang="el-GR" dirty="0">
                <a:solidFill>
                  <a:schemeClr val="bg1"/>
                </a:solidFill>
              </a:rPr>
              <a:t>Τα Μοναχικά τάγματα είναι οργανωμένες μοναχικές αδερφότητες ρωμαιοκαθολικών, με σκοπό τη διάδοση του χριστιανισμού, την καταπολέμηση των αιρέσεων, την οργάνωση της εκπαίδευσης κλπ</a:t>
            </a:r>
            <a:r>
              <a:rPr lang="el-GR" dirty="0" smtClean="0">
                <a:solidFill>
                  <a:schemeClr val="bg1"/>
                </a:solidFill>
              </a:rPr>
              <a:t>.</a:t>
            </a:r>
          </a:p>
          <a:p>
            <a:r>
              <a:rPr lang="el-GR" dirty="0">
                <a:solidFill>
                  <a:schemeClr val="bg1"/>
                </a:solidFill>
              </a:rPr>
              <a:t>Η Δυτική Εκκλησία, στην προσπάθειά της να εδραιώσει τις αρχές της ανάμεσα στους ευρωπαϊκούς λαούς, αξιοποίησε ιδιαίτερα τα διάφορα μοναχικά της τάγματα: Βενεδικτίνους, Φραγκισκανούς, Δομινικανούς, Ιησουΐτες, Κιστερσιανούς, Τραπιστές κ.ά.</a:t>
            </a:r>
          </a:p>
        </p:txBody>
      </p:sp>
      <p:sp>
        <p:nvSpPr>
          <p:cNvPr id="2" name="Title 1"/>
          <p:cNvSpPr>
            <a:spLocks noGrp="1"/>
          </p:cNvSpPr>
          <p:nvPr>
            <p:ph type="title"/>
          </p:nvPr>
        </p:nvSpPr>
        <p:spPr/>
        <p:txBody>
          <a:bodyPr/>
          <a:lstStyle/>
          <a:p>
            <a:r>
              <a:rPr lang="el-GR" dirty="0" smtClean="0">
                <a:solidFill>
                  <a:schemeClr val="bg1"/>
                </a:solidFill>
              </a:rPr>
              <a:t>Μοναχικά τάγματα</a:t>
            </a:r>
            <a:endParaRPr lang="el-GR" dirty="0">
              <a:solidFill>
                <a:schemeClr val="bg1"/>
              </a:solidFill>
            </a:endParaRPr>
          </a:p>
        </p:txBody>
      </p:sp>
    </p:spTree>
    <p:extLst>
      <p:ext uri="{BB962C8B-B14F-4D97-AF65-F5344CB8AC3E}">
        <p14:creationId xmlns:p14="http://schemas.microsoft.com/office/powerpoint/2010/main" val="10155685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980728"/>
            <a:ext cx="8784976" cy="5544616"/>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l-GR" dirty="0"/>
              <a:t>Το </a:t>
            </a:r>
            <a:r>
              <a:rPr lang="el-GR" dirty="0" smtClean="0"/>
              <a:t>13ο </a:t>
            </a:r>
            <a:r>
              <a:rPr lang="el-GR" dirty="0"/>
              <a:t>αι ιδρύθηκαν νέα μοναχικά τάγματα. Δύο από αυτά ξεκίνησαν με αφετηρία τη φτώχεια και με εκπροσώπους τον άγιο </a:t>
            </a:r>
            <a:r>
              <a:rPr lang="el-GR" dirty="0" smtClean="0"/>
              <a:t>Φραγκίσκο και </a:t>
            </a:r>
            <a:r>
              <a:rPr lang="el-GR" dirty="0"/>
              <a:t>τον Δομίνικο. Ο Δομίνικος γεννήθηκε το 1170 στην Καστίλη. Μαζί με το βασιλιά Λουδοβίκο τον Θ΄ και τον άγιο Φραγκίσκο αποτέλεσαν την τριάδα των ωραιότερων αγίων του </a:t>
            </a:r>
            <a:r>
              <a:rPr lang="el-GR" dirty="0" smtClean="0"/>
              <a:t>13</a:t>
            </a:r>
            <a:r>
              <a:rPr lang="el-GR" baseline="30000" dirty="0" smtClean="0"/>
              <a:t>ου</a:t>
            </a:r>
            <a:r>
              <a:rPr lang="el-GR" dirty="0" smtClean="0"/>
              <a:t> αιώνα</a:t>
            </a:r>
            <a:r>
              <a:rPr lang="el-GR" dirty="0"/>
              <a:t>. Το 1201 ο Δομίνικος πήγε στην περιοχή του Λανγκεντόκ όπου και έδρασε πολλά χρόνια. Το 1206 τέλος, ο Πάπας Ονώριος ο Γ΄ αναγνώρισε τον κανόνα ζωής που είχε συντάξει ως κανόνα νέου μοναχικού τάγματος. Πέθανε το 1221 στη Βολώνια. Από αυτό το τάγμα λίγο μετά το θάνατό του, βγήκαν  έξοχα φιλοσοφικά πνεύματα όπως ο Μέγας Αλβέρτος και ο Θωμάς ο Ακινάτης αλλά και αμείλικτοι διώκτες των αιρετικών, που χρησιμοποιήθηκαν ως όργανα στην Ιερά Εξέταση. </a:t>
            </a:r>
          </a:p>
        </p:txBody>
      </p:sp>
    </p:spTree>
    <p:extLst>
      <p:ext uri="{BB962C8B-B14F-4D97-AF65-F5344CB8AC3E}">
        <p14:creationId xmlns:p14="http://schemas.microsoft.com/office/powerpoint/2010/main" val="9641145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620688"/>
            <a:ext cx="7745505" cy="3877815"/>
          </a:xfrm>
        </p:spPr>
        <p:style>
          <a:lnRef idx="2">
            <a:schemeClr val="accent3">
              <a:shade val="50000"/>
            </a:schemeClr>
          </a:lnRef>
          <a:fillRef idx="1">
            <a:schemeClr val="accent3"/>
          </a:fillRef>
          <a:effectRef idx="0">
            <a:schemeClr val="accent3"/>
          </a:effectRef>
          <a:fontRef idx="minor">
            <a:schemeClr val="lt1"/>
          </a:fontRef>
        </p:style>
        <p:txBody>
          <a:bodyPr/>
          <a:lstStyle/>
          <a:p>
            <a:r>
              <a:rPr lang="el-GR" dirty="0"/>
              <a:t>Ο Δομίνικος πολέμησε τους αιρετικούς χτυπώντας την πολυτέλεια της Εκκλησίας. Από πολύ νέος πούλησε την περιουσία του και την μοίρασε στους φτωχούς γυρίζοντας ο ίδιος ξυπόλυτος. Απαρνήθηκε τα εγκόσμια αγαθά και την πολυθόρυβη ζωή και προσχώρησε στην κατώτερη βαθμίδα φτώχειας.</a:t>
            </a:r>
          </a:p>
          <a:p>
            <a:endParaRPr lang="el-G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140967"/>
            <a:ext cx="6588224" cy="3234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59473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1196753"/>
            <a:ext cx="7977209" cy="4929410"/>
          </a:xfrm>
        </p:spPr>
        <p:style>
          <a:lnRef idx="2">
            <a:schemeClr val="accent3">
              <a:shade val="50000"/>
            </a:schemeClr>
          </a:lnRef>
          <a:fillRef idx="1">
            <a:schemeClr val="accent3"/>
          </a:fillRef>
          <a:effectRef idx="0">
            <a:schemeClr val="accent3"/>
          </a:effectRef>
          <a:fontRef idx="minor">
            <a:schemeClr val="lt1"/>
          </a:fontRef>
        </p:style>
        <p:txBody>
          <a:bodyPr>
            <a:normAutofit fontScale="92500" lnSpcReduction="20000"/>
          </a:bodyPr>
          <a:lstStyle/>
          <a:p>
            <a:pPr marL="0" indent="0">
              <a:buNone/>
            </a:pPr>
            <a:r>
              <a:rPr lang="el-GR" dirty="0"/>
              <a:t>«Η αγιοσύνη είχε παντού και πάντοτε μια μοναδική πηγή: την απάρνηση των εγκόσμιων αγαθών. Όσοι αποσύρθηκαν στο Σινά ή στο Άγιο Όρος μπορεί να ήταν άγιοι. Και ήταν αν είχαν ζήσει μέσα τους πραγματικά και βαθιά το νόημα των θείων ησυχαστών. Όσοι, όμως, γύριζαν από πόλη σε πόλη, δίνοντας τα υποδήματά τους (αν είχαν) στον πρώτο φτωχό που συναντούσαν και αδιαφορώντας αν τα γυμνά τους πόδια θα πονούσαν και θα μάτωναν, όσοι αναζητούσαν τους αρρώστους για να τους βοηθήσουν και να πλύνουν τις πληγές τους, όσοι προτιμούσαν να σώσουν άλλους παρά τον εαυτό τους και είχαν την ψυχική δύναμη να χαμογελούν όταν τους έδερναν ή τους λιθοβολούσαν ή τους κορόιδευαν, επιμένοντας στο έργο τους, στην εγκόσμια δράση της αγάπης, αυτοί ήταν πολύ πιο άγιοι από τους άλλους και η παρουσία τους στον κόσμο ήταν άλλοτε αποφασιστική για την πορεία της Ιστορίας».</a:t>
            </a:r>
          </a:p>
          <a:p>
            <a:endParaRPr lang="el-GR" dirty="0"/>
          </a:p>
          <a:p>
            <a:pPr marL="0" indent="0">
              <a:buNone/>
            </a:pPr>
            <a:r>
              <a:rPr lang="el-GR" dirty="0"/>
              <a:t> Απόσπασμα από την Ιστορία του Ευρωπαϊκού Πνεύματος του Π. Κανελλόπουλου</a:t>
            </a:r>
          </a:p>
        </p:txBody>
      </p:sp>
    </p:spTree>
    <p:extLst>
      <p:ext uri="{BB962C8B-B14F-4D97-AF65-F5344CB8AC3E}">
        <p14:creationId xmlns:p14="http://schemas.microsoft.com/office/powerpoint/2010/main" val="26806320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US" dirty="0">
                <a:hlinkClick r:id="rId2"/>
              </a:rPr>
              <a:t>http://blogs.sch.gr/speaker/2010/05/10/%CE%BC%CE%BF%CE%BD%CE%B1%CF%87%CE%B9%CE%BA%CE%AC-%CF%84%CE%AC%CE%B3%CE%BC%CE%B1%CF%84%CE%B1-%CF%84%CE%BF-%CF%84%CE%AC%CE%B3%CE%BC%CE%B1-%CF%84%CF%89%CE%BD-%CE%B4%CE%BF%CE%BC%CE%B9%CE%BD%CE%B9%CE%BA</a:t>
            </a:r>
            <a:r>
              <a:rPr lang="en-US" dirty="0" smtClean="0">
                <a:hlinkClick r:id="rId2"/>
              </a:rPr>
              <a:t>/</a:t>
            </a:r>
            <a:endParaRPr lang="el-GR" dirty="0" smtClean="0"/>
          </a:p>
          <a:p>
            <a:endParaRPr lang="el-GR" dirty="0"/>
          </a:p>
        </p:txBody>
      </p:sp>
      <p:sp>
        <p:nvSpPr>
          <p:cNvPr id="3" name="Title 2"/>
          <p:cNvSpPr>
            <a:spLocks noGrp="1"/>
          </p:cNvSpPr>
          <p:nvPr>
            <p:ph type="title"/>
          </p:nvPr>
        </p:nvSpPr>
        <p:spPr/>
        <p:txBody>
          <a:bodyPr/>
          <a:lstStyle/>
          <a:p>
            <a:r>
              <a:rPr lang="el-GR" dirty="0" smtClean="0">
                <a:solidFill>
                  <a:schemeClr val="bg1"/>
                </a:solidFill>
              </a:rPr>
              <a:t>πηγές</a:t>
            </a:r>
            <a:endParaRPr lang="el-GR" dirty="0">
              <a:solidFill>
                <a:schemeClr val="bg1"/>
              </a:solidFill>
            </a:endParaRPr>
          </a:p>
        </p:txBody>
      </p:sp>
    </p:spTree>
    <p:extLst>
      <p:ext uri="{BB962C8B-B14F-4D97-AF65-F5344CB8AC3E}">
        <p14:creationId xmlns:p14="http://schemas.microsoft.com/office/powerpoint/2010/main" val="31423399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17</TotalTime>
  <Words>442</Words>
  <Application>Microsoft Office PowerPoint</Application>
  <PresentationFormat>On-screen Show (4:3)</PresentationFormat>
  <Paragraphs>13</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Hardcover</vt:lpstr>
      <vt:lpstr>Μοναχικά τάγματα της Δύσης</vt:lpstr>
      <vt:lpstr>Μοναχικά τάγματα</vt:lpstr>
      <vt:lpstr>PowerPoint Presentation</vt:lpstr>
      <vt:lpstr>PowerPoint Presentation</vt:lpstr>
      <vt:lpstr>PowerPoint Presentation</vt:lpstr>
      <vt:lpstr>πηγές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Μοναχικά τάγματα της Δύσης</dc:title>
  <dc:creator>Isabel</dc:creator>
  <cp:lastModifiedBy>Isabel</cp:lastModifiedBy>
  <cp:revision>2</cp:revision>
  <dcterms:created xsi:type="dcterms:W3CDTF">2016-02-18T13:14:37Z</dcterms:created>
  <dcterms:modified xsi:type="dcterms:W3CDTF">2016-02-18T13:31:43Z</dcterms:modified>
</cp:coreProperties>
</file>