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Ορθογώνιο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Στρογγυλεμένο ορθογώνιο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Υπότιτλο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fld id="{90A7B956-A818-4385-BD1A-CC93E5CAF3D4}" type="datetimeFigureOut">
              <a:rPr lang="el-GR" smtClean="0"/>
              <a:t>14/2/2016</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lIns="0" tIns="0" rIns="0" bIns="0">
            <a:noAutofit/>
          </a:bodyPr>
          <a:lstStyle>
            <a:lvl1pPr>
              <a:defRPr sz="1400">
                <a:solidFill>
                  <a:srgbClr val="FFFFFF"/>
                </a:solidFill>
              </a:defRPr>
            </a:lvl1pPr>
          </a:lstStyle>
          <a:p>
            <a:fld id="{09A84472-2C61-41D2-9F4F-B71D1D332966}" type="slidenum">
              <a:rPr lang="el-GR" smtClean="0"/>
              <a:t>‹#›</a:t>
            </a:fld>
            <a:endParaRPr lang="el-GR"/>
          </a:p>
        </p:txBody>
      </p:sp>
      <p:sp>
        <p:nvSpPr>
          <p:cNvPr id="7" name="Ορθογώνιο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0A7B956-A818-4385-BD1A-CC93E5CAF3D4}" type="datetimeFigureOut">
              <a:rPr lang="el-GR" smtClean="0"/>
              <a:t>14/2/2016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9A84472-2C61-41D2-9F4F-B71D1D33296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41"/>
            <a:ext cx="201168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914400" y="274640"/>
            <a:ext cx="55626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0A7B956-A818-4385-BD1A-CC93E5CAF3D4}" type="datetimeFigureOut">
              <a:rPr lang="el-GR" smtClean="0"/>
              <a:t>14/2/2016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9A84472-2C61-41D2-9F4F-B71D1D33296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90A7B956-A818-4385-BD1A-CC93E5CAF3D4}" type="datetimeFigureOut">
              <a:rPr lang="el-GR" smtClean="0"/>
              <a:t>14/2/2016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9A84472-2C61-41D2-9F4F-B71D1D332966}" type="slidenum">
              <a:rPr lang="el-GR" smtClean="0"/>
              <a:t>‹#›</a:t>
            </a:fld>
            <a:endParaRPr lang="el-GR"/>
          </a:p>
        </p:txBody>
      </p:sp>
      <p:sp>
        <p:nvSpPr>
          <p:cNvPr id="8" name="Θέση περιεχομένου 7"/>
          <p:cNvSpPr>
            <a:spLocks noGrp="1"/>
          </p:cNvSpPr>
          <p:nvPr>
            <p:ph sz="quarter" idx="1"/>
          </p:nvPr>
        </p:nvSpPr>
        <p:spPr>
          <a:xfrm>
            <a:off x="914400" y="1447800"/>
            <a:ext cx="777240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Ορθογώνιο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Στρογγυλεμένο ορθογώνιο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90A7B956-A818-4385-BD1A-CC93E5CAF3D4}" type="datetimeFigureOut">
              <a:rPr lang="el-GR" smtClean="0"/>
              <a:t>14/2/2016</a:t>
            </a:fld>
            <a:endParaRPr lang="el-GR"/>
          </a:p>
        </p:txBody>
      </p:sp>
      <p:sp>
        <p:nvSpPr>
          <p:cNvPr id="5" name="Θέση υποσέλιδου 4"/>
          <p:cNvSpPr>
            <a:spLocks noGrp="1"/>
          </p:cNvSpPr>
          <p:nvPr>
            <p:ph type="ftr" sz="quarter" idx="11"/>
          </p:nvPr>
        </p:nvSpPr>
        <p:spPr>
          <a:xfrm>
            <a:off x="800100" y="6172200"/>
            <a:ext cx="4000500" cy="457200"/>
          </a:xfrm>
        </p:spPr>
        <p:txBody>
          <a:bodyPr/>
          <a:lstStyle/>
          <a:p>
            <a:endParaRPr lang="el-GR"/>
          </a:p>
        </p:txBody>
      </p:sp>
      <p:sp>
        <p:nvSpPr>
          <p:cNvPr id="7" name="Ορθογώνιο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146304" y="6208776"/>
            <a:ext cx="457200" cy="457200"/>
          </a:xfrm>
        </p:spPr>
        <p:txBody>
          <a:bodyPr/>
          <a:lstStyle/>
          <a:p>
            <a:fld id="{09A84472-2C61-41D2-9F4F-B71D1D332966}"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90A7B956-A818-4385-BD1A-CC93E5CAF3D4}" type="datetimeFigureOut">
              <a:rPr lang="el-GR" smtClean="0"/>
              <a:t>14/2/2016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9A84472-2C61-41D2-9F4F-B71D1D332966}" type="slidenum">
              <a:rPr lang="el-GR" smtClean="0"/>
              <a:t>‹#›</a:t>
            </a:fld>
            <a:endParaRPr lang="el-GR"/>
          </a:p>
        </p:txBody>
      </p:sp>
      <p:sp>
        <p:nvSpPr>
          <p:cNvPr id="9" name="Θέση περιεχομένου 8"/>
          <p:cNvSpPr>
            <a:spLocks noGrp="1"/>
          </p:cNvSpPr>
          <p:nvPr>
            <p:ph sz="quarter" idx="1"/>
          </p:nvPr>
        </p:nvSpPr>
        <p:spPr>
          <a:xfrm>
            <a:off x="914400" y="1447800"/>
            <a:ext cx="374904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933950" y="1447800"/>
            <a:ext cx="374904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3050"/>
            <a:ext cx="7772400" cy="1143000"/>
          </a:xfrm>
        </p:spPr>
        <p:txBody>
          <a:bodyPr anchor="b" anchorCtr="0"/>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90A7B956-A818-4385-BD1A-CC93E5CAF3D4}" type="datetimeFigureOut">
              <a:rPr lang="el-GR" smtClean="0"/>
              <a:t>14/2/2016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9A84472-2C61-41D2-9F4F-B71D1D332966}" type="slidenum">
              <a:rPr lang="el-GR" smtClean="0"/>
              <a:t>‹#›</a:t>
            </a:fld>
            <a:endParaRPr lang="el-GR"/>
          </a:p>
        </p:txBody>
      </p:sp>
      <p:sp>
        <p:nvSpPr>
          <p:cNvPr id="11" name="Θέση περιεχομένου 10"/>
          <p:cNvSpPr>
            <a:spLocks noGrp="1"/>
          </p:cNvSpPr>
          <p:nvPr>
            <p:ph sz="half" idx="2"/>
          </p:nvPr>
        </p:nvSpPr>
        <p:spPr>
          <a:xfrm>
            <a:off x="914400" y="2247900"/>
            <a:ext cx="3733800" cy="38862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4"/>
          </p:nvPr>
        </p:nvSpPr>
        <p:spPr>
          <a:xfrm>
            <a:off x="4953000" y="2247900"/>
            <a:ext cx="3733800" cy="38862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90A7B956-A818-4385-BD1A-CC93E5CAF3D4}" type="datetimeFigureOut">
              <a:rPr lang="el-GR" smtClean="0"/>
              <a:t>14/2/2016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9A84472-2C61-41D2-9F4F-B71D1D33296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0A7B956-A818-4385-BD1A-CC93E5CAF3D4}" type="datetimeFigureOut">
              <a:rPr lang="el-GR" smtClean="0"/>
              <a:t>14/2/2016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9A84472-2C61-41D2-9F4F-B71D1D33296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Ορθογώνιο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Στρογγυλεμένο ορθογώνιο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90A7B956-A818-4385-BD1A-CC93E5CAF3D4}" type="datetimeFigureOut">
              <a:rPr lang="el-GR" smtClean="0"/>
              <a:t>14/2/2016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9A84472-2C61-41D2-9F4F-B71D1D332966}" type="slidenum">
              <a:rPr lang="el-GR" smtClean="0"/>
              <a:t>‹#›</a:t>
            </a:fld>
            <a:endParaRPr lang="el-GR"/>
          </a:p>
        </p:txBody>
      </p:sp>
      <p:sp>
        <p:nvSpPr>
          <p:cNvPr id="11" name="Θέση περιεχομένου 10"/>
          <p:cNvSpPr>
            <a:spLocks noGrp="1"/>
          </p:cNvSpPr>
          <p:nvPr>
            <p:ph sz="quarter" idx="1"/>
          </p:nvPr>
        </p:nvSpPr>
        <p:spPr>
          <a:xfrm>
            <a:off x="2971800" y="1600200"/>
            <a:ext cx="5715000" cy="44958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Στυλ κύριου τίτλου</a:t>
            </a:r>
            <a:endParaRPr kumimoji="0" lang="en-US"/>
          </a:p>
        </p:txBody>
      </p:sp>
      <p:sp>
        <p:nvSpPr>
          <p:cNvPr id="4" name="Θέση κειμένου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90A7B956-A818-4385-BD1A-CC93E5CAF3D4}" type="datetimeFigureOut">
              <a:rPr lang="el-GR" smtClean="0"/>
              <a:t>14/2/2016</a:t>
            </a:fld>
            <a:endParaRPr lang="el-GR"/>
          </a:p>
        </p:txBody>
      </p:sp>
      <p:sp>
        <p:nvSpPr>
          <p:cNvPr id="6" name="Θέση υποσέλιδου 5"/>
          <p:cNvSpPr>
            <a:spLocks noGrp="1"/>
          </p:cNvSpPr>
          <p:nvPr>
            <p:ph type="ftr" sz="quarter" idx="11"/>
          </p:nvPr>
        </p:nvSpPr>
        <p:spPr>
          <a:xfrm>
            <a:off x="914400" y="6172200"/>
            <a:ext cx="3886200" cy="457200"/>
          </a:xfrm>
        </p:spPr>
        <p:txBody>
          <a:bodyPr/>
          <a:lstStyle/>
          <a:p>
            <a:endParaRPr lang="el-GR"/>
          </a:p>
        </p:txBody>
      </p:sp>
      <p:sp>
        <p:nvSpPr>
          <p:cNvPr id="7" name="Θέση αριθμού διαφάνειας 6"/>
          <p:cNvSpPr>
            <a:spLocks noGrp="1"/>
          </p:cNvSpPr>
          <p:nvPr>
            <p:ph type="sldNum" sz="quarter" idx="12"/>
          </p:nvPr>
        </p:nvSpPr>
        <p:spPr>
          <a:xfrm>
            <a:off x="146304" y="6208776"/>
            <a:ext cx="457200" cy="457200"/>
          </a:xfrm>
        </p:spPr>
        <p:txBody>
          <a:bodyPr/>
          <a:lstStyle/>
          <a:p>
            <a:fld id="{09A84472-2C61-41D2-9F4F-B71D1D332966}" type="slidenum">
              <a:rPr lang="el-GR" smtClean="0"/>
              <a:t>‹#›</a:t>
            </a:fld>
            <a:endParaRPr lang="el-GR"/>
          </a:p>
        </p:txBody>
      </p:sp>
      <p:sp>
        <p:nvSpPr>
          <p:cNvPr id="11" name="Ορθογώνιο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Θέση εικόνας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Ορθογώνιο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Στρογγυλεμένο ορθογώνιο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Θέση τίτλου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0A7B956-A818-4385-BD1A-CC93E5CAF3D4}" type="datetimeFigureOut">
              <a:rPr lang="el-GR" smtClean="0"/>
              <a:t>14/2/2016</a:t>
            </a:fld>
            <a:endParaRPr lang="el-GR"/>
          </a:p>
        </p:txBody>
      </p:sp>
      <p:sp>
        <p:nvSpPr>
          <p:cNvPr id="3" name="Θέση υποσέλιδου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Θέση αριθμού διαφάνειας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9A84472-2C61-41D2-9F4F-B71D1D33296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371600" y="3886200"/>
            <a:ext cx="6400800" cy="2279104"/>
          </a:xfrm>
        </p:spPr>
        <p:txBody>
          <a:bodyPr>
            <a:normAutofit lnSpcReduction="10000"/>
          </a:bodyPr>
          <a:lstStyle/>
          <a:p>
            <a:r>
              <a:rPr lang="el-GR" dirty="0" smtClean="0"/>
              <a:t>Π.Γ.Ε.Σ.Σ</a:t>
            </a:r>
          </a:p>
          <a:p>
            <a:r>
              <a:rPr lang="el-GR" smtClean="0"/>
              <a:t>Τμήμα: Β2</a:t>
            </a:r>
            <a:endParaRPr lang="el-GR" dirty="0" smtClean="0"/>
          </a:p>
          <a:p>
            <a:r>
              <a:rPr lang="el-GR" dirty="0" smtClean="0"/>
              <a:t>Επιμέλεια: Μαρίνα Μίρκου</a:t>
            </a:r>
          </a:p>
          <a:p>
            <a:r>
              <a:rPr lang="el-GR" dirty="0" smtClean="0"/>
              <a:t>Σχ. Έτος: 2015-2016</a:t>
            </a:r>
          </a:p>
          <a:p>
            <a:r>
              <a:rPr lang="el-GR" dirty="0" smtClean="0"/>
              <a:t>Υπεύθυνος Καθηγητής: Κος Καπετανάκης</a:t>
            </a:r>
            <a:endParaRPr lang="el-GR" dirty="0"/>
          </a:p>
        </p:txBody>
      </p:sp>
      <p:sp>
        <p:nvSpPr>
          <p:cNvPr id="2" name="Τίτλος 1"/>
          <p:cNvSpPr>
            <a:spLocks noGrp="1"/>
          </p:cNvSpPr>
          <p:nvPr>
            <p:ph type="ctrTitle"/>
          </p:nvPr>
        </p:nvSpPr>
        <p:spPr/>
        <p:txBody>
          <a:bodyPr/>
          <a:lstStyle/>
          <a:p>
            <a:r>
              <a:rPr lang="el-GR" dirty="0" smtClean="0"/>
              <a:t>Θρησκευτικά: Κεφάλαιο </a:t>
            </a:r>
            <a:r>
              <a:rPr lang="el-GR" dirty="0" smtClean="0"/>
              <a:t>22</a:t>
            </a:r>
            <a:r>
              <a:rPr lang="en-US" dirty="0" smtClean="0"/>
              <a:t> </a:t>
            </a:r>
            <a:r>
              <a:rPr lang="el-GR" smtClean="0"/>
              <a:t/>
            </a:r>
            <a:br>
              <a:rPr lang="el-GR" smtClean="0"/>
            </a:br>
            <a:r>
              <a:rPr lang="el-GR" smtClean="0"/>
              <a:t>Η </a:t>
            </a:r>
            <a:r>
              <a:rPr lang="el-GR" dirty="0" smtClean="0"/>
              <a:t>θεραπεία του εκ </a:t>
            </a:r>
            <a:r>
              <a:rPr lang="el-GR" smtClean="0"/>
              <a:t>γενετής τυφλού</a:t>
            </a:r>
            <a:endParaRPr lang="el-GR" dirty="0"/>
          </a:p>
        </p:txBody>
      </p:sp>
    </p:spTree>
    <p:extLst>
      <p:ext uri="{BB962C8B-B14F-4D97-AF65-F5344CB8AC3E}">
        <p14:creationId xmlns:p14="http://schemas.microsoft.com/office/powerpoint/2010/main" val="203560956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Bookman Old Style" panose="02050604050505020204" pitchFamily="18" charset="0"/>
              </a:rPr>
              <a:t>Άσκηση 3 σελίδα 94</a:t>
            </a:r>
            <a:endParaRPr lang="el-GR" dirty="0">
              <a:latin typeface="Bookman Old Style" panose="02050604050505020204" pitchFamily="18" charset="0"/>
            </a:endParaRPr>
          </a:p>
        </p:txBody>
      </p:sp>
      <p:sp>
        <p:nvSpPr>
          <p:cNvPr id="3" name="Θέση περιεχομένου 2"/>
          <p:cNvSpPr>
            <a:spLocks noGrp="1"/>
          </p:cNvSpPr>
          <p:nvPr>
            <p:ph sz="quarter" idx="1"/>
          </p:nvPr>
        </p:nvSpPr>
        <p:spPr>
          <a:xfrm>
            <a:off x="179512" y="1412776"/>
            <a:ext cx="7772400" cy="4572000"/>
          </a:xfrm>
        </p:spPr>
        <p:txBody>
          <a:bodyPr>
            <a:normAutofit/>
          </a:bodyPr>
          <a:lstStyle/>
          <a:p>
            <a:pPr>
              <a:buFont typeface="Wingdings" panose="05000000000000000000" pitchFamily="2" charset="2"/>
              <a:buChar char="v"/>
            </a:pPr>
            <a:r>
              <a:rPr lang="el-GR" sz="4400" i="1" dirty="0" smtClean="0">
                <a:latin typeface="Bookman Old Style" panose="02050604050505020204" pitchFamily="18" charset="0"/>
              </a:rPr>
              <a:t>Παρατηρήστε τη στάση των γονιών του τυφλού μετά τη θεραπεία του παιδιού τους. Θα τη δικαιολογούσατε, και γιατί; </a:t>
            </a:r>
            <a:endParaRPr lang="el-GR" sz="4400" i="1" dirty="0">
              <a:latin typeface="Bookman Old Style" panose="020506040505050202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238625"/>
            <a:ext cx="3810000"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907526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16632"/>
            <a:ext cx="7772400" cy="1143000"/>
          </a:xfrm>
        </p:spPr>
        <p:txBody>
          <a:bodyPr/>
          <a:lstStyle/>
          <a:p>
            <a:r>
              <a:rPr lang="el-GR" dirty="0" smtClean="0">
                <a:latin typeface="Bookman Old Style" panose="02050604050505020204" pitchFamily="18" charset="0"/>
              </a:rPr>
              <a:t>Απάντηση:</a:t>
            </a:r>
            <a:endParaRPr lang="el-GR" dirty="0">
              <a:latin typeface="Bookman Old Style" panose="02050604050505020204" pitchFamily="18" charset="0"/>
            </a:endParaRPr>
          </a:p>
        </p:txBody>
      </p:sp>
      <p:sp>
        <p:nvSpPr>
          <p:cNvPr id="3" name="Θέση περιεχομένου 2"/>
          <p:cNvSpPr>
            <a:spLocks noGrp="1"/>
          </p:cNvSpPr>
          <p:nvPr>
            <p:ph sz="quarter" idx="1"/>
          </p:nvPr>
        </p:nvSpPr>
        <p:spPr>
          <a:xfrm>
            <a:off x="0" y="1412776"/>
            <a:ext cx="5508104" cy="5256584"/>
          </a:xfrm>
        </p:spPr>
        <p:txBody>
          <a:bodyPr>
            <a:normAutofit fontScale="92500" lnSpcReduction="10000"/>
          </a:bodyPr>
          <a:lstStyle/>
          <a:p>
            <a:r>
              <a:rPr lang="el-GR" dirty="0" smtClean="0">
                <a:latin typeface="Bookman Old Style" panose="02050604050505020204" pitchFamily="18" charset="0"/>
              </a:rPr>
              <a:t>Οι γονείς του τυφλού, αν και γνώριζαν ότι το παιδί τους έγινε καλά, δεν τολμούν να συμμετέχουν στο συμβάν, γιατί φοβούνται την αντίδραση των Φαρισαίων. Ήδη οι θρησκευτικοί ηγέτες της εποχής είχαν αποφασίσει ότι όποιος αποκαλούσε τον Ιησού Μεσσία, δε θα του επιτρεπόταν ξανά η είσοδος στη συναγωγή. Κάτι τέτοιο προκαλούσε πολλές συμφορές στους αποσυνάγωγους, αφού απομακρύνονταν από τις τοπικές κοινωνίες. </a:t>
            </a:r>
            <a:endParaRPr lang="el-GR" dirty="0">
              <a:latin typeface="Bookman Old Style" panose="020506040505050202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293096"/>
            <a:ext cx="3379446" cy="2123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980728"/>
            <a:ext cx="3379446" cy="2951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7165636"/>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0"/>
            <a:ext cx="7772400" cy="1143000"/>
          </a:xfrm>
        </p:spPr>
        <p:txBody>
          <a:bodyPr/>
          <a:lstStyle/>
          <a:p>
            <a:r>
              <a:rPr lang="el-GR" dirty="0" smtClean="0">
                <a:latin typeface="Bookman Old Style" panose="02050604050505020204" pitchFamily="18" charset="0"/>
              </a:rPr>
              <a:t>Εργασία σελίδα 95</a:t>
            </a:r>
            <a:endParaRPr lang="el-GR" dirty="0">
              <a:latin typeface="Bookman Old Style" panose="02050604050505020204" pitchFamily="18" charset="0"/>
            </a:endParaRPr>
          </a:p>
        </p:txBody>
      </p:sp>
      <p:sp>
        <p:nvSpPr>
          <p:cNvPr id="3" name="Θέση περιεχομένου 2"/>
          <p:cNvSpPr>
            <a:spLocks noGrp="1"/>
          </p:cNvSpPr>
          <p:nvPr>
            <p:ph sz="quarter" idx="1"/>
          </p:nvPr>
        </p:nvSpPr>
        <p:spPr>
          <a:xfrm>
            <a:off x="0" y="1412776"/>
            <a:ext cx="7834064" cy="5077544"/>
          </a:xfrm>
        </p:spPr>
        <p:txBody>
          <a:bodyPr>
            <a:normAutofit/>
          </a:bodyPr>
          <a:lstStyle/>
          <a:p>
            <a:pPr>
              <a:buFont typeface="Wingdings" panose="05000000000000000000" pitchFamily="2" charset="2"/>
              <a:buChar char="v"/>
            </a:pPr>
            <a:r>
              <a:rPr lang="el-GR" sz="3600" i="1" dirty="0" smtClean="0">
                <a:latin typeface="Bookman Old Style" panose="02050604050505020204" pitchFamily="18" charset="0"/>
              </a:rPr>
              <a:t>Δραματοποιήστε τη σκηνή της β’ συνάντησης του πρώην τυφλού με τους Φαρισαίους (στ.24-34). Προσπαθήστε να εκφράσετε τα συναισθήματα, τις σκέψεις, τα επιχειρήματα και τις συμπεριφορές τους. </a:t>
            </a:r>
            <a:endParaRPr lang="el-GR" sz="3600" i="1" dirty="0">
              <a:latin typeface="Bookman Old Style" panose="020506040505050202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788621"/>
            <a:ext cx="4307791" cy="215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90113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33033"/>
            <a:ext cx="7772400" cy="1143000"/>
          </a:xfrm>
        </p:spPr>
        <p:txBody>
          <a:bodyPr/>
          <a:lstStyle/>
          <a:p>
            <a:r>
              <a:rPr lang="el-GR" dirty="0" smtClean="0">
                <a:latin typeface="Bookman Old Style" panose="02050604050505020204" pitchFamily="18" charset="0"/>
              </a:rPr>
              <a:t>Απάντηση:</a:t>
            </a:r>
            <a:endParaRPr lang="el-GR" dirty="0">
              <a:latin typeface="Bookman Old Style" panose="02050604050505020204" pitchFamily="18" charset="0"/>
            </a:endParaRPr>
          </a:p>
        </p:txBody>
      </p:sp>
      <p:sp>
        <p:nvSpPr>
          <p:cNvPr id="3" name="Θέση περιεχομένου 2"/>
          <p:cNvSpPr>
            <a:spLocks noGrp="1"/>
          </p:cNvSpPr>
          <p:nvPr>
            <p:ph sz="quarter" idx="1"/>
          </p:nvPr>
        </p:nvSpPr>
        <p:spPr>
          <a:xfrm>
            <a:off x="-1132" y="1196752"/>
            <a:ext cx="9144000" cy="5112568"/>
          </a:xfrm>
        </p:spPr>
        <p:txBody>
          <a:bodyPr>
            <a:normAutofit fontScale="85000" lnSpcReduction="20000"/>
          </a:bodyPr>
          <a:lstStyle/>
          <a:p>
            <a:pPr marL="0" indent="0">
              <a:buNone/>
            </a:pPr>
            <a:r>
              <a:rPr lang="el-GR" dirty="0" smtClean="0">
                <a:latin typeface="Bookman Old Style" panose="02050604050505020204" pitchFamily="18" charset="0"/>
              </a:rPr>
              <a:t>Οι Φαρισαίοι ανησυχούν από τα θαύματα του Ιησού, γιατί πολύς κόσμος τον ακολουθεί και έτσι φοβούνται μήπως χάσουν το κύρος τους στον λαό. Αποφασίζουν τότε να καλέσουν τον πρώην τυφλό και να τον φοβίσουν,  ώστε να αναιρέσει αυτά που έλεγε πριν, ότι δηλαδή τον θεράπευσε ο Χριστός. Έτσι, θα ισχυρίζονταν ότι ο Ιησούς κορόιδευε τον κόσμο.</a:t>
            </a:r>
          </a:p>
          <a:p>
            <a:pPr marL="0" indent="0">
              <a:buNone/>
            </a:pPr>
            <a:endParaRPr lang="el-GR" dirty="0">
              <a:latin typeface="Bookman Old Style" panose="02050604050505020204" pitchFamily="18" charset="0"/>
            </a:endParaRPr>
          </a:p>
          <a:p>
            <a:pPr marL="0" indent="0">
              <a:buNone/>
            </a:pPr>
            <a:r>
              <a:rPr lang="el-GR" b="1" dirty="0" smtClean="0">
                <a:latin typeface="Bookman Old Style" panose="02050604050505020204" pitchFamily="18" charset="0"/>
              </a:rPr>
              <a:t>Φαρισαίοι: </a:t>
            </a:r>
            <a:r>
              <a:rPr lang="el-GR" dirty="0" smtClean="0">
                <a:latin typeface="Bookman Old Style" panose="02050604050505020204" pitchFamily="18" charset="0"/>
              </a:rPr>
              <a:t>&lt;&lt;Πες την αλήθεια. Πώς σε θεράπευσε; Κοροϊδεύετε το λαό.&gt;&gt;</a:t>
            </a:r>
          </a:p>
          <a:p>
            <a:pPr marL="0" indent="0">
              <a:buNone/>
            </a:pPr>
            <a:r>
              <a:rPr lang="el-GR" b="1" dirty="0" smtClean="0">
                <a:latin typeface="Bookman Old Style" panose="02050604050505020204" pitchFamily="18" charset="0"/>
              </a:rPr>
              <a:t>Τυφλός: </a:t>
            </a:r>
            <a:r>
              <a:rPr lang="el-GR" dirty="0" smtClean="0">
                <a:latin typeface="Bookman Old Style" panose="02050604050505020204" pitchFamily="18" charset="0"/>
              </a:rPr>
              <a:t>&lt;&lt;Σας έχω πει ήδη την αλήθεια, αλλά δε θέλετε να με πιστέψετε. Μήπως με ρωτάτε, για να γίνετε και εσείς μαθητές του; (με ειρωνικό τρόπο)&gt;&gt;</a:t>
            </a:r>
          </a:p>
          <a:p>
            <a:pPr marL="0" indent="0">
              <a:buNone/>
            </a:pPr>
            <a:r>
              <a:rPr lang="el-GR" b="1" dirty="0" smtClean="0">
                <a:latin typeface="Bookman Old Style" panose="02050604050505020204" pitchFamily="18" charset="0"/>
              </a:rPr>
              <a:t>Φαρισαίοι:</a:t>
            </a:r>
            <a:r>
              <a:rPr lang="el-GR" dirty="0" smtClean="0">
                <a:latin typeface="Bookman Old Style" panose="02050604050505020204" pitchFamily="18" charset="0"/>
              </a:rPr>
              <a:t> &lt;&lt;Μας κοροϊδεύεις; Εμείς είμαστε ανώτεροι από αυτόν.&gt;&gt;</a:t>
            </a:r>
          </a:p>
          <a:p>
            <a:pPr marL="0" indent="0">
              <a:buNone/>
            </a:pPr>
            <a:r>
              <a:rPr lang="el-GR" b="1" dirty="0" smtClean="0">
                <a:latin typeface="Bookman Old Style" panose="02050604050505020204" pitchFamily="18" charset="0"/>
              </a:rPr>
              <a:t> Τυφλός: </a:t>
            </a:r>
            <a:r>
              <a:rPr lang="el-GR" dirty="0" smtClean="0">
                <a:latin typeface="Bookman Old Style" panose="02050604050505020204" pitchFamily="18" charset="0"/>
              </a:rPr>
              <a:t>&lt;&lt;Μπορεί να είστε ανώτεροι, αλλά εμένα ο Ιησούς με έκανε καλά. Και εγώ ξέρω πως όποιος μπορεί και κάνει τέτοια πράγματα, σίγουρα έχει τη χάρη του Θεού (ατάραχος).&gt;&gt;</a:t>
            </a:r>
          </a:p>
          <a:p>
            <a:pPr marL="0" indent="0">
              <a:buNone/>
            </a:pPr>
            <a:endParaRPr lang="el-GR" dirty="0"/>
          </a:p>
        </p:txBody>
      </p:sp>
    </p:spTree>
    <p:extLst>
      <p:ext uri="{BB962C8B-B14F-4D97-AF65-F5344CB8AC3E}">
        <p14:creationId xmlns:p14="http://schemas.microsoft.com/office/powerpoint/2010/main" val="36423973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7772400" cy="1143000"/>
          </a:xfrm>
        </p:spPr>
        <p:txBody>
          <a:bodyPr/>
          <a:lstStyle/>
          <a:p>
            <a:r>
              <a:rPr lang="el-GR" dirty="0" smtClean="0">
                <a:latin typeface="Bookman Old Style" panose="02050604050505020204" pitchFamily="18" charset="0"/>
              </a:rPr>
              <a:t>Συνέχεια……</a:t>
            </a:r>
            <a:endParaRPr lang="el-GR" dirty="0">
              <a:latin typeface="Bookman Old Style" panose="02050604050505020204" pitchFamily="18" charset="0"/>
            </a:endParaRPr>
          </a:p>
        </p:txBody>
      </p:sp>
      <p:sp>
        <p:nvSpPr>
          <p:cNvPr id="3" name="Θέση περιεχομένου 2"/>
          <p:cNvSpPr>
            <a:spLocks noGrp="1"/>
          </p:cNvSpPr>
          <p:nvPr>
            <p:ph sz="quarter" idx="1"/>
          </p:nvPr>
        </p:nvSpPr>
        <p:spPr>
          <a:xfrm>
            <a:off x="251520" y="1412776"/>
            <a:ext cx="8208912" cy="5256584"/>
          </a:xfrm>
        </p:spPr>
        <p:txBody>
          <a:bodyPr>
            <a:normAutofit/>
          </a:bodyPr>
          <a:lstStyle/>
          <a:p>
            <a:pPr>
              <a:buFont typeface="Wingdings" panose="05000000000000000000" pitchFamily="2" charset="2"/>
              <a:buChar char="v"/>
            </a:pPr>
            <a:r>
              <a:rPr lang="el-GR" dirty="0">
                <a:latin typeface="Bookman Old Style" panose="02050604050505020204" pitchFamily="18" charset="0"/>
              </a:rPr>
              <a:t>Οι Φαρισαίοι οργίζονται με τη απάντηση του πρώην τυφλού, γιατί συνειδητοποιούν ότι όχι μόνο δεν κατάφεραν να αναιρέσουν τη μαρτυρία του, αλλά εκείνος απάντησε με λογικά επιχειρήματα, κάτι που είναι ιδιαίτερα επικίνδυνο για τη φήμη τους. Αποφασίζουν λοιπόν να του απαγορέψουν την είσοδο στη συναγωγή, προκειμένου να τον οδηγήσουν στο περιθώριο της ιουδαϊκής κοινωνίας και έτσι να μη διαδίδει τις ανατρεπτικές γι’ αυτούς ιδέες του.</a:t>
            </a:r>
          </a:p>
          <a:p>
            <a:pPr>
              <a:buFont typeface="Wingdings" panose="05000000000000000000" pitchFamily="2" charset="2"/>
              <a:buChar char="v"/>
            </a:pPr>
            <a:endParaRPr lang="el-GR" dirty="0"/>
          </a:p>
        </p:txBody>
      </p:sp>
    </p:spTree>
    <p:extLst>
      <p:ext uri="{BB962C8B-B14F-4D97-AF65-F5344CB8AC3E}">
        <p14:creationId xmlns:p14="http://schemas.microsoft.com/office/powerpoint/2010/main" val="19427766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2420888"/>
            <a:ext cx="7772400" cy="1143000"/>
          </a:xfrm>
        </p:spPr>
        <p:txBody>
          <a:bodyPr>
            <a:noAutofit/>
          </a:bodyPr>
          <a:lstStyle/>
          <a:p>
            <a:pPr algn="ctr"/>
            <a:r>
              <a:rPr lang="el-GR" sz="9600" dirty="0" smtClean="0"/>
              <a:t>ΤΕΛΟΣ!!!!!!</a:t>
            </a:r>
            <a:endParaRPr lang="el-GR" sz="96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789039"/>
            <a:ext cx="2756123" cy="2756123"/>
          </a:xfrm>
          <a:prstGeom prst="rect">
            <a:avLst/>
          </a:prstGeom>
        </p:spPr>
      </p:pic>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3789038"/>
            <a:ext cx="2612107" cy="2612107"/>
          </a:xfrm>
          <a:prstGeom prst="rect">
            <a:avLst/>
          </a:prstGeom>
        </p:spPr>
      </p:pic>
    </p:spTree>
    <p:extLst>
      <p:ext uri="{BB962C8B-B14F-4D97-AF65-F5344CB8AC3E}">
        <p14:creationId xmlns:p14="http://schemas.microsoft.com/office/powerpoint/2010/main" val="37625969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TotalTime>
  <Words>392</Words>
  <Application>Microsoft Office PowerPoint</Application>
  <PresentationFormat>Προβολή στην οθόνη (4:3)</PresentationFormat>
  <Paragraphs>22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Δικαιοσύνη</vt:lpstr>
      <vt:lpstr>Θρησκευτικά: Κεφάλαιο 22  Η θεραπεία του εκ γενετής τυφλού</vt:lpstr>
      <vt:lpstr>Άσκηση 3 σελίδα 94</vt:lpstr>
      <vt:lpstr>Απάντηση:</vt:lpstr>
      <vt:lpstr>Εργασία σελίδα 95</vt:lpstr>
      <vt:lpstr>Απάντηση:</vt:lpstr>
      <vt:lpstr>Συνέχεια……</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Θρησκευτικά: Κεφάλαιο 22</dc:title>
  <dc:creator>Christina</dc:creator>
  <cp:lastModifiedBy>Christina</cp:lastModifiedBy>
  <cp:revision>8</cp:revision>
  <dcterms:created xsi:type="dcterms:W3CDTF">2016-02-14T08:03:21Z</dcterms:created>
  <dcterms:modified xsi:type="dcterms:W3CDTF">2016-02-14T09:13:28Z</dcterms:modified>
</cp:coreProperties>
</file>