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2853615-BFDE-46DE-814C-47EC6EF6D371}" type="datetimeFigureOut">
              <a:rPr lang="el-GR" smtClean="0"/>
              <a:t>2/2/2016</a:t>
            </a:fld>
            <a:endParaRPr lang="el-G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l-G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DF53439-851E-44AD-84B1-B6BFC3D0C743}" type="slidenum">
              <a:rPr lang="el-GR" smtClean="0"/>
              <a:t>‹#›</a:t>
            </a:fld>
            <a:endParaRPr lang="el-G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
        <p:nvSpPr>
          <p:cNvPr id="11" name="Title 10"/>
          <p:cNvSpPr>
            <a:spLocks noGrp="1"/>
          </p:cNvSpPr>
          <p:nvPr>
            <p:ph type="title"/>
          </p:nvPr>
        </p:nvSpPr>
        <p:spPr/>
        <p:txBody>
          <a:bodyPr/>
          <a:lstStyle/>
          <a:p>
            <a:r>
              <a:rPr lang="el-GR" smtClean="0"/>
              <a:t>Στυλ κύριου τίτλου</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t>2/2/2016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853615-BFDE-46DE-814C-47EC6EF6D371}" type="datetimeFigureOut">
              <a:rPr lang="el-GR" smtClean="0"/>
              <a:t>2/2/2016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12" name="Title 11"/>
          <p:cNvSpPr>
            <a:spLocks noGrp="1"/>
          </p:cNvSpPr>
          <p:nvPr>
            <p:ph type="title"/>
          </p:nvPr>
        </p:nvSpPr>
        <p:spPr/>
        <p:txBody>
          <a:bodyPr/>
          <a:lstStyle>
            <a:lvl1pPr>
              <a:defRPr>
                <a:solidFill>
                  <a:schemeClr val="tx2"/>
                </a:solidFill>
              </a:defRPr>
            </a:lvl1pPr>
          </a:lstStyle>
          <a:p>
            <a:r>
              <a:rPr lang="el-GR" smtClean="0"/>
              <a:t>Στυλ κύριου τίτλου</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2853615-BFDE-46DE-814C-47EC6EF6D371}" type="datetimeFigureOut">
              <a:rPr lang="el-GR" smtClean="0"/>
              <a:t>2/2/2016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F2853615-BFDE-46DE-814C-47EC6EF6D371}" type="datetimeFigureOut">
              <a:rPr lang="el-GR" smtClean="0"/>
              <a:t>2/2/2016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t>2/2/2016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l-GR" smtClean="0"/>
              <a:t>Στυλ κύριου τίτλου</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2/2/2016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l-GR" smtClean="0"/>
              <a:t>Στυλ κύριου τίτλου</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2/2/2016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2853615-BFDE-46DE-814C-47EC6EF6D371}" type="datetimeFigureOut">
              <a:rPr lang="el-GR" smtClean="0"/>
              <a:t>2/2/2016</a:t>
            </a:fld>
            <a:endParaRPr lang="el-G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CE%91%CE%B3%CE%B9%CE%BF%CE%B3%CF%81%CE%B1%CF%86%CE%AF%CE%B1" TargetMode="External"/><Relationship Id="rId2" Type="http://schemas.openxmlformats.org/officeDocument/2006/relationships/hyperlink" Target="http://www.nomika-epilekta.gr/strepsodikopanoyrgia/dokimia/i-texniki-tis-byzantinis-agiografias" TargetMode="External"/><Relationship Id="rId1" Type="http://schemas.openxmlformats.org/officeDocument/2006/relationships/slideLayout" Target="../slideLayouts/slideLayout2.xml"/><Relationship Id="rId4" Type="http://schemas.openxmlformats.org/officeDocument/2006/relationships/hyperlink" Target="http://www.byzarticon.gr/el/2013-03-12-20-01-09/320-2013-03-18-06-28-3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87737"/>
            <a:ext cx="7560840" cy="1731982"/>
          </a:xfrm>
        </p:spPr>
        <p:txBody>
          <a:bodyPr/>
          <a:lstStyle/>
          <a:p>
            <a:r>
              <a:rPr lang="el-GR" dirty="0" smtClean="0"/>
              <a:t>Η τέχνη της Αγιογραφίας</a:t>
            </a:r>
            <a:endParaRPr lang="el-GR" dirty="0"/>
          </a:p>
        </p:txBody>
      </p:sp>
      <p:sp>
        <p:nvSpPr>
          <p:cNvPr id="3" name="Υπότιτλος 2"/>
          <p:cNvSpPr>
            <a:spLocks noGrp="1"/>
          </p:cNvSpPr>
          <p:nvPr>
            <p:ph type="subTitle" idx="1"/>
          </p:nvPr>
        </p:nvSpPr>
        <p:spPr/>
        <p:txBody>
          <a:bodyPr/>
          <a:lstStyle/>
          <a:p>
            <a:r>
              <a:rPr lang="el-GR" dirty="0" smtClean="0"/>
              <a:t>Πέρρα Μαρία </a:t>
            </a:r>
            <a:endParaRPr lang="el-GR" dirty="0"/>
          </a:p>
        </p:txBody>
      </p:sp>
    </p:spTree>
    <p:extLst>
      <p:ext uri="{BB962C8B-B14F-4D97-AF65-F5344CB8AC3E}">
        <p14:creationId xmlns:p14="http://schemas.microsoft.com/office/powerpoint/2010/main" val="34238437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2204864"/>
            <a:ext cx="7905201" cy="4320479"/>
          </a:xfrm>
        </p:spPr>
        <p:txBody>
          <a:bodyPr>
            <a:normAutofit/>
          </a:bodyPr>
          <a:lstStyle/>
          <a:p>
            <a:r>
              <a:rPr lang="el-GR" b="1" dirty="0"/>
              <a:t>Αγιογραφία</a:t>
            </a:r>
            <a:r>
              <a:rPr lang="el-GR" dirty="0"/>
              <a:t> είναι η τέχνη της απεικόνισης ιερών προσώπων ή θρησκευτικών σκηνών· είναι η ζωγραφική παράσταση θρησκευτικών </a:t>
            </a:r>
            <a:r>
              <a:rPr lang="el-GR" dirty="0" smtClean="0"/>
              <a:t>θεμάτων</a:t>
            </a:r>
            <a:r>
              <a:rPr lang="en-US" dirty="0" smtClean="0"/>
              <a:t>.</a:t>
            </a:r>
          </a:p>
          <a:p>
            <a:r>
              <a:rPr lang="el-GR" dirty="0"/>
              <a:t>Οι αγιογραφίες αντλούν τα θέματά τους από τη ζωή και κυρίως τα θαύματα των ανδρών και γυναικών που αγιοποιήθηκαν από την Εκκλησία. </a:t>
            </a:r>
            <a:endParaRPr lang="en-US" dirty="0" smtClean="0"/>
          </a:p>
          <a:p>
            <a:r>
              <a:rPr lang="el-GR" dirty="0"/>
              <a:t>Ο χαρακτήρας των βυζαντινών αγιογραφιών δεν είναι φυσικός αλλά λειτουργικός και συμβολικός. Το νατουραλιστικό στοιχείο και η φυσική αναπαράσταση δεν υπάρχουν.</a:t>
            </a:r>
            <a:endParaRPr lang="el-GR" dirty="0"/>
          </a:p>
        </p:txBody>
      </p:sp>
    </p:spTree>
    <p:extLst>
      <p:ext uri="{BB962C8B-B14F-4D97-AF65-F5344CB8AC3E}">
        <p14:creationId xmlns:p14="http://schemas.microsoft.com/office/powerpoint/2010/main" val="16380511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55576" y="2248347"/>
            <a:ext cx="7689176" cy="3916957"/>
          </a:xfrm>
        </p:spPr>
        <p:txBody>
          <a:bodyPr/>
          <a:lstStyle/>
          <a:p>
            <a:r>
              <a:rPr lang="el-GR" dirty="0"/>
              <a:t>Η αγιογραφία είναι κεντρικής σημασίας στην Ορθόδοξη παράδοση και λιγότερο στις Δυτικές Χριστιανικές παραδόσεις όπως η Ρωμαιοκαθολική και Αγγλικανική</a:t>
            </a:r>
            <a:r>
              <a:rPr lang="el-GR" dirty="0" smtClean="0"/>
              <a:t>.</a:t>
            </a:r>
            <a:endParaRPr lang="en-US" dirty="0" smtClean="0"/>
          </a:p>
          <a:p>
            <a:r>
              <a:rPr lang="el-GR" dirty="0" smtClean="0"/>
              <a:t>Η</a:t>
            </a:r>
            <a:r>
              <a:rPr lang="en-US" dirty="0" smtClean="0"/>
              <a:t> </a:t>
            </a:r>
            <a:r>
              <a:rPr lang="el-GR" dirty="0" smtClean="0"/>
              <a:t>τεχνική </a:t>
            </a:r>
            <a:r>
              <a:rPr lang="el-GR" dirty="0"/>
              <a:t>της αγιογραφίας διατηρήθηκε στους αιώνες και παραδόθηκε ακέραιη στους σύγχρονους αγιογράφους</a:t>
            </a:r>
            <a:r>
              <a:rPr lang="el-GR" dirty="0" smtClean="0"/>
              <a:t>.</a:t>
            </a:r>
          </a:p>
          <a:p>
            <a:r>
              <a:rPr lang="el-GR" dirty="0"/>
              <a:t>Η εκκλησιαστική παράδοση αναφέρει ότι η πρώτη εικόνα, με την έννοια της αναπαραστάσεως, έγινε από τον ίδιο τον Χριστό και μάλιστα αχειροποίητη.</a:t>
            </a:r>
            <a:endParaRPr lang="en-US" dirty="0" smtClean="0"/>
          </a:p>
          <a:p>
            <a:endParaRPr lang="el-GR" dirty="0"/>
          </a:p>
        </p:txBody>
      </p:sp>
    </p:spTree>
    <p:extLst>
      <p:ext uri="{BB962C8B-B14F-4D97-AF65-F5344CB8AC3E}">
        <p14:creationId xmlns:p14="http://schemas.microsoft.com/office/powerpoint/2010/main" val="36861964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1561" y="2248347"/>
            <a:ext cx="7833192" cy="4204989"/>
          </a:xfrm>
        </p:spPr>
        <p:txBody>
          <a:bodyPr>
            <a:normAutofit lnSpcReduction="10000"/>
          </a:bodyPr>
          <a:lstStyle/>
          <a:p>
            <a:r>
              <a:rPr lang="el-GR" dirty="0"/>
              <a:t>Η τέχνη της </a:t>
            </a:r>
            <a:r>
              <a:rPr lang="el-GR" b="1" dirty="0" smtClean="0"/>
              <a:t>αγιογραφίας</a:t>
            </a:r>
            <a:r>
              <a:rPr lang="en-US" b="1" dirty="0" smtClean="0"/>
              <a:t> </a:t>
            </a:r>
            <a:r>
              <a:rPr lang="el-GR" dirty="0" smtClean="0"/>
              <a:t>αναπαριστά </a:t>
            </a:r>
            <a:r>
              <a:rPr lang="el-GR" dirty="0"/>
              <a:t>τον πνευματικό και άφθαρτο χαρακτήρα των Αγίων γι’ αυτό και δεν αναπαρίστανται με φυσικό τρόπο. Όλα τα πράγματα, τα κτίρια, τα φυτά, τα βουνά, τα ενδύματα, τα πρόσωπα αλλοιώνονται και μεταμορφώνονται, υποτάσσονται σε έναν ρυθμό προκειμένου να εκφράσουν την υπερβατικότητα. Λόγω της πνευματικότητας και της αγιότητας όσων αναπαριστά, τα υλικά που μεταχειρίζεται ο αγιογράφος έπρεπε να είναι εύοσμα ,λεπτά και ειδικά επιλεγμένα, όπως εύοσμα ξύλα  και βερνίκια που μοσχοβολούν σαν θυμίαμα, ώστε ο ασπαζόμενος την εικόνα να αισθάνεται αυτήν την πνευματική ευωδία.</a:t>
            </a:r>
            <a:endParaRPr lang="el-GR" dirty="0"/>
          </a:p>
        </p:txBody>
      </p:sp>
    </p:spTree>
    <p:extLst>
      <p:ext uri="{BB962C8B-B14F-4D97-AF65-F5344CB8AC3E}">
        <p14:creationId xmlns:p14="http://schemas.microsoft.com/office/powerpoint/2010/main" val="7748274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67544" y="2248347"/>
            <a:ext cx="8280919" cy="4204989"/>
          </a:xfrm>
        </p:spPr>
        <p:txBody>
          <a:bodyPr>
            <a:normAutofit/>
          </a:bodyPr>
          <a:lstStyle/>
          <a:p>
            <a:r>
              <a:rPr lang="el-GR" dirty="0" smtClean="0"/>
              <a:t>Φορητές </a:t>
            </a:r>
            <a:r>
              <a:rPr lang="el-GR" dirty="0"/>
              <a:t>εικόνες</a:t>
            </a:r>
          </a:p>
          <a:p>
            <a:r>
              <a:rPr lang="el-GR" dirty="0" smtClean="0"/>
              <a:t>Τοιχογραφίες</a:t>
            </a:r>
          </a:p>
          <a:p>
            <a:r>
              <a:rPr lang="el-GR" dirty="0" smtClean="0"/>
              <a:t>Ψηφιδωτά – Μωσαϊκά</a:t>
            </a:r>
          </a:p>
          <a:p>
            <a:r>
              <a:rPr lang="el-GR" dirty="0"/>
              <a:t>Μικρογραφίες</a:t>
            </a:r>
            <a:endParaRPr lang="el-GR" dirty="0"/>
          </a:p>
        </p:txBody>
      </p:sp>
      <p:sp>
        <p:nvSpPr>
          <p:cNvPr id="3" name="Τίτλος 2"/>
          <p:cNvSpPr>
            <a:spLocks noGrp="1"/>
          </p:cNvSpPr>
          <p:nvPr>
            <p:ph type="title"/>
          </p:nvPr>
        </p:nvSpPr>
        <p:spPr>
          <a:xfrm>
            <a:off x="539552" y="188640"/>
            <a:ext cx="7905201" cy="1435766"/>
          </a:xfrm>
        </p:spPr>
        <p:txBody>
          <a:bodyPr/>
          <a:lstStyle/>
          <a:p>
            <a:r>
              <a:rPr lang="el-GR" sz="3600" dirty="0" smtClean="0"/>
              <a:t/>
            </a:r>
            <a:br>
              <a:rPr lang="el-GR" sz="3600" dirty="0" smtClean="0"/>
            </a:br>
            <a:r>
              <a:rPr lang="el-GR" sz="3600" dirty="0" smtClean="0"/>
              <a:t>Την </a:t>
            </a:r>
            <a:r>
              <a:rPr lang="el-GR" sz="3600" dirty="0"/>
              <a:t>τεχνική της βυζαντινής αγιογραφίας την διακρίνουμε:</a:t>
            </a:r>
            <a:br>
              <a:rPr lang="el-GR" sz="3600" dirty="0"/>
            </a:br>
            <a:endParaRPr lang="el-GR" sz="3600" dirty="0"/>
          </a:p>
        </p:txBody>
      </p:sp>
    </p:spTree>
    <p:extLst>
      <p:ext uri="{BB962C8B-B14F-4D97-AF65-F5344CB8AC3E}">
        <p14:creationId xmlns:p14="http://schemas.microsoft.com/office/powerpoint/2010/main" val="8969654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83568" y="2132856"/>
            <a:ext cx="7920879" cy="4104455"/>
          </a:xfrm>
        </p:spPr>
        <p:txBody>
          <a:bodyPr/>
          <a:lstStyle/>
          <a:p>
            <a:r>
              <a:rPr lang="en-US" dirty="0">
                <a:hlinkClick r:id="rId2"/>
              </a:rPr>
              <a:t>http://</a:t>
            </a:r>
            <a:r>
              <a:rPr lang="en-US" dirty="0" smtClean="0">
                <a:hlinkClick r:id="rId2"/>
              </a:rPr>
              <a:t>www.nomika-epilekta.gr/strepsodikopanoyrgia/dokimia/i-texniki-tis-byzantinis-agiografias</a:t>
            </a:r>
            <a:endParaRPr lang="el-GR" dirty="0" smtClean="0"/>
          </a:p>
          <a:p>
            <a:r>
              <a:rPr lang="en-US" dirty="0">
                <a:hlinkClick r:id="rId3"/>
              </a:rPr>
              <a:t>https://el.wikipedia.org/wiki/%</a:t>
            </a:r>
            <a:r>
              <a:rPr lang="en-US" dirty="0" smtClean="0">
                <a:hlinkClick r:id="rId3"/>
              </a:rPr>
              <a:t>CE%91%CE%B3%CE%B9%CE%BF%CE%B3%CF%81%CE%B1%CF%86%CE%AF%CE%B1</a:t>
            </a:r>
            <a:endParaRPr lang="el-GR" dirty="0" smtClean="0"/>
          </a:p>
          <a:p>
            <a:r>
              <a:rPr lang="en-US" dirty="0">
                <a:hlinkClick r:id="rId4"/>
              </a:rPr>
              <a:t>http://</a:t>
            </a:r>
            <a:r>
              <a:rPr lang="en-US" dirty="0" smtClean="0">
                <a:hlinkClick r:id="rId4"/>
              </a:rPr>
              <a:t>www.byzarticon.gr/el/2013-03-12-20-01-09/320-2013-03-18-06-28-39.html</a:t>
            </a:r>
            <a:r>
              <a:rPr lang="el-GR" dirty="0" smtClean="0"/>
              <a:t> </a:t>
            </a:r>
            <a:endParaRPr lang="el-GR" dirty="0"/>
          </a:p>
        </p:txBody>
      </p:sp>
      <p:sp>
        <p:nvSpPr>
          <p:cNvPr id="3" name="Τίτλος 2"/>
          <p:cNvSpPr>
            <a:spLocks noGrp="1"/>
          </p:cNvSpPr>
          <p:nvPr>
            <p:ph type="title"/>
          </p:nvPr>
        </p:nvSpPr>
        <p:spPr/>
        <p:txBody>
          <a:bodyPr/>
          <a:lstStyle/>
          <a:p>
            <a:r>
              <a:rPr lang="el-GR" dirty="0" smtClean="0">
                <a:solidFill>
                  <a:schemeClr val="accent6"/>
                </a:solidFill>
              </a:rPr>
              <a:t>ΠΗΓΕΣ</a:t>
            </a:r>
            <a:endParaRPr lang="el-GR" dirty="0">
              <a:solidFill>
                <a:schemeClr val="accent6"/>
              </a:solidFill>
            </a:endParaRPr>
          </a:p>
        </p:txBody>
      </p:sp>
    </p:spTree>
    <p:extLst>
      <p:ext uri="{BB962C8B-B14F-4D97-AF65-F5344CB8AC3E}">
        <p14:creationId xmlns:p14="http://schemas.microsoft.com/office/powerpoint/2010/main" val="42207911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Εξώφυλλ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Εξώφυλλο">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Εξώφυλλο">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TotalTime>
  <Words>45</Words>
  <Application>Microsoft Office PowerPoint</Application>
  <PresentationFormat>Προβολή στην οθόνη (4:3)</PresentationFormat>
  <Paragraphs>18</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Εξώφυλλο</vt:lpstr>
      <vt:lpstr>Η τέχνη της Αγιογραφίας</vt:lpstr>
      <vt:lpstr>Παρουσίαση του PowerPoint</vt:lpstr>
      <vt:lpstr>Παρουσίαση του PowerPoint</vt:lpstr>
      <vt:lpstr>Παρουσίαση του PowerPoint</vt:lpstr>
      <vt:lpstr> Την τεχνική της βυζαντινής αγιογραφίας την διακρίνουμε: </vt:lpstr>
      <vt:lpstr>ΠΗΓΕΣ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ΔΗΜΗΤΡΗΣ</dc:creator>
  <cp:lastModifiedBy>ΔΗΜΗΤΡΗΣ</cp:lastModifiedBy>
  <cp:revision>10</cp:revision>
  <dcterms:created xsi:type="dcterms:W3CDTF">2016-02-02T19:27:56Z</dcterms:created>
  <dcterms:modified xsi:type="dcterms:W3CDTF">2016-02-02T19:43:54Z</dcterms:modified>
</cp:coreProperties>
</file>