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4" r:id="rId6"/>
    <p:sldId id="260" r:id="rId7"/>
    <p:sldId id="262" r:id="rId8"/>
    <p:sldId id="263" r:id="rId9"/>
    <p:sldId id="265" r:id="rId10"/>
    <p:sldId id="261" r:id="rId11"/>
    <p:sldId id="266" r:id="rId1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l-GR" smtClean="0"/>
              <a:t>ΠΡΟΤΥΠΟ ΠΕΙΡΑΜΑΤΙΚΟ ΓΥΜΝΑΣΙΟ ΕΥΑΓΓΕΛΙΚΗΣ ΣΧΟΛΗΣ ΣΜΥΡΝΗΣ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C5CC01-B296-4D9A-8245-BCCB14C4F794}" type="datetimeFigureOut">
              <a:rPr lang="el-GR" smtClean="0"/>
              <a:t>29/10/2015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2DC437-C32E-482D-BA44-7269675F5AB8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l-GR" smtClean="0"/>
              <a:t>ΠΡΟΤΥΠΟ ΠΕΙΡΑΜΑΤΙΚΟ ΓΥΜΝΑΣΙΟ ΕΥΑΓΓΕΛΙΚΗΣ ΣΧΟΛΗΣ ΣΜΥΡΝΗΣ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7D4697-8714-4AE3-804B-7C1DC77CFAF0}" type="datetimeFigureOut">
              <a:rPr lang="el-GR" smtClean="0"/>
              <a:t>29/10/2015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A7E2C6-1E76-499E-A4D4-7154EDDA2170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5" name="4 - Θέση κεφαλίδας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l-GR" smtClean="0"/>
              <a:t>ΠΡΟΤΥΠΟ ΠΕΙΡΑΜΑΤΙΚΟ ΓΥΜΝΑΣΙΟ ΕΥΑΓΓΕΛΙΚΗΣ ΣΧΟΛΗΣ ΣΜΥΡΝΗΣ</a:t>
            </a:r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87F58-4AD8-4BC7-8635-51DEBB4250FD}" type="datetime1">
              <a:rPr lang="el-GR" smtClean="0"/>
              <a:t>29/10/2015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ΠΡΟΤΥΠΟ ΠΕΙΡΑΜΑΤΙΚΟ ΓΥΜΝΑΣΙΟ ΕΥΑΓΓΕΛΙΚΗΣ ΣΧΟΛΗΣ ΣΜΥΡΝΗΣ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5EF59-44F9-4AE8-9A5F-1D65457D099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 spd="slow" advClick="0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F6DE1-C680-4412-B83E-528C3AAD1C74}" type="datetime1">
              <a:rPr lang="el-GR" smtClean="0"/>
              <a:t>29/10/2015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ΠΡΟΤΥΠΟ ΠΕΙΡΑΜΑΤΙΚΟ ΓΥΜΝΑΣΙΟ ΕΥΑΓΓΕΛΙΚΗΣ ΣΧΟΛΗΣ ΣΜΥΡΝΗΣ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5EF59-44F9-4AE8-9A5F-1D65457D099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 spd="slow" advClick="0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4BC2C-1C69-4700-B3BF-436CE97E75D8}" type="datetime1">
              <a:rPr lang="el-GR" smtClean="0"/>
              <a:t>29/10/2015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ΠΡΟΤΥΠΟ ΠΕΙΡΑΜΑΤΙΚΟ ΓΥΜΝΑΣΙΟ ΕΥΑΓΓΕΛΙΚΗΣ ΣΧΟΛΗΣ ΣΜΥΡΝΗΣ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5EF59-44F9-4AE8-9A5F-1D65457D099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 spd="slow" advClick="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9A448-DBE4-4F65-9BDF-9D1AF95B3372}" type="datetime1">
              <a:rPr lang="el-GR" smtClean="0"/>
              <a:t>29/10/2015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ΠΡΟΤΥΠΟ ΠΕΙΡΑΜΑΤΙΚΟ ΓΥΜΝΑΣΙΟ ΕΥΑΓΓΕΛΙΚΗΣ ΣΧΟΛΗΣ ΣΜΥΡΝΗΣ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5EF59-44F9-4AE8-9A5F-1D65457D099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 spd="slow" advClick="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D49E0-96E7-429B-AF44-0FC895DF7708}" type="datetime1">
              <a:rPr lang="el-GR" smtClean="0"/>
              <a:t>29/10/2015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ΠΡΟΤΥΠΟ ΠΕΙΡΑΜΑΤΙΚΟ ΓΥΜΝΑΣΙΟ ΕΥΑΓΓΕΛΙΚΗΣ ΣΧΟΛΗΣ ΣΜΥΡΝΗΣ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5EF59-44F9-4AE8-9A5F-1D65457D099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 spd="slow" advClick="0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397BE-13D1-40BD-9AEF-7B3F884F6066}" type="datetime1">
              <a:rPr lang="el-GR" smtClean="0"/>
              <a:t>29/10/2015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ΠΡΟΤΥΠΟ ΠΕΙΡΑΜΑΤΙΚΟ ΓΥΜΝΑΣΙΟ ΕΥΑΓΓΕΛΙΚΗΣ ΣΧΟΛΗΣ ΣΜΥΡΝΗΣ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5EF59-44F9-4AE8-9A5F-1D65457D099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 spd="slow" advClick="0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875D0-9EBF-4646-AB6D-ECEF99E73A6A}" type="datetime1">
              <a:rPr lang="el-GR" smtClean="0"/>
              <a:t>29/10/2015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ΠΡΟΤΥΠΟ ΠΕΙΡΑΜΑΤΙΚΟ ΓΥΜΝΑΣΙΟ ΕΥΑΓΓΕΛΙΚΗΣ ΣΧΟΛΗΣ ΣΜΥΡΝΗΣ</a:t>
            </a:r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5EF59-44F9-4AE8-9A5F-1D65457D099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 spd="slow" advClick="0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6BF5D-E8D9-4969-9592-47C4EE9FE422}" type="datetime1">
              <a:rPr lang="el-GR" smtClean="0"/>
              <a:t>29/10/2015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ΠΡΟΤΥΠΟ ΠΕΙΡΑΜΑΤΙΚΟ ΓΥΜΝΑΣΙΟ ΕΥΑΓΓΕΛΙΚΗΣ ΣΧΟΛΗΣ ΣΜΥΡΝΗΣ</a:t>
            </a: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5EF59-44F9-4AE8-9A5F-1D65457D099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 spd="slow" advClick="0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44925-1ADB-4890-8E46-1FA184765E27}" type="datetime1">
              <a:rPr lang="el-GR" smtClean="0"/>
              <a:t>29/10/2015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ΠΡΟΤΥΠΟ ΠΕΙΡΑΜΑΤΙΚΟ ΓΥΜΝΑΣΙΟ ΕΥΑΓΓΕΛΙΚΗΣ ΣΧΟΛΗΣ ΣΜΥΡΝΗΣ</a:t>
            </a:r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5EF59-44F9-4AE8-9A5F-1D65457D099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 spd="slow" advClick="0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69614-6A31-4903-AD51-A0C9999E1EE1}" type="datetime1">
              <a:rPr lang="el-GR" smtClean="0"/>
              <a:t>29/10/2015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ΠΡΟΤΥΠΟ ΠΕΙΡΑΜΑΤΙΚΟ ΓΥΜΝΑΣΙΟ ΕΥΑΓΓΕΛΙΚΗΣ ΣΧΟΛΗΣ ΣΜΥΡΝΗΣ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5EF59-44F9-4AE8-9A5F-1D65457D099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 spd="slow" advClick="0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4EFED-5022-401D-833B-41C4C2E7A17C}" type="datetime1">
              <a:rPr lang="el-GR" smtClean="0"/>
              <a:t>29/10/2015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ΠΡΟΤΥΠΟ ΠΕΙΡΑΜΑΤΙΚΟ ΓΥΜΝΑΣΙΟ ΕΥΑΓΓΕΛΙΚΗΣ ΣΧΟΛΗΣ ΣΜΥΡΝΗΣ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5EF59-44F9-4AE8-9A5F-1D65457D099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 spd="slow" advClick="0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B0917C-2C25-427A-8E56-A082179EBA3A}" type="datetime1">
              <a:rPr lang="el-GR" smtClean="0"/>
              <a:t>29/10/2015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/>
              <a:t>ΠΡΟΤΥΠΟ ΠΕΙΡΑΜΑΤΙΚΟ ΓΥΜΝΑΣΙΟ ΕΥΑΓΓΕΛΙΚΗΣ ΣΧΟΛΗΣ ΣΜΥΡΝΗΣ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55EF59-44F9-4AE8-9A5F-1D65457D0999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Click="0">
    <p:fade/>
  </p:transition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el.wikipedia.org/wiki/%CE%91%CF%80%CF%8C%CF%83%CF%84%CE%BF%CE%BB%CE%BF%CF%82_%CE%A0%CE%B1%CF%8D%CE%BB%CE%BF%CF%82" TargetMode="External"/><Relationship Id="rId2" Type="http://schemas.openxmlformats.org/officeDocument/2006/relationships/hyperlink" Target="http://www.sansimera.gr/biographies/856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539552" y="1700808"/>
            <a:ext cx="7772400" cy="1470025"/>
          </a:xfrm>
        </p:spPr>
        <p:txBody>
          <a:bodyPr>
            <a:noAutofit/>
          </a:bodyPr>
          <a:lstStyle/>
          <a:p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Ο Απόστολος Παύλος:</a:t>
            </a:r>
            <a:b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</a:br>
            <a:r>
              <a:rPr lang="el-G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οι περιοδείες του</a:t>
            </a:r>
            <a:endParaRPr lang="el-G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467544" y="5445224"/>
            <a:ext cx="4752528" cy="720080"/>
          </a:xfrm>
        </p:spPr>
        <p:txBody>
          <a:bodyPr>
            <a:normAutofit/>
          </a:bodyPr>
          <a:lstStyle/>
          <a:p>
            <a:pPr algn="l"/>
            <a:r>
              <a:rPr lang="el-GR" sz="1800" dirty="0" smtClean="0">
                <a:solidFill>
                  <a:schemeClr val="tx1"/>
                </a:solidFill>
                <a:latin typeface="Bookman Old Style" pitchFamily="18" charset="0"/>
              </a:rPr>
              <a:t>Ειρήνη Δημητρακοπούλου </a:t>
            </a:r>
          </a:p>
          <a:p>
            <a:pPr algn="l"/>
            <a:r>
              <a:rPr lang="el-GR" sz="1800" dirty="0" smtClean="0">
                <a:solidFill>
                  <a:schemeClr val="tx1"/>
                </a:solidFill>
                <a:latin typeface="Bookman Old Style" pitchFamily="18" charset="0"/>
              </a:rPr>
              <a:t>Γ1</a:t>
            </a:r>
            <a:endParaRPr lang="el-GR" sz="1800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p:sp>
        <p:nvSpPr>
          <p:cNvPr id="16386" name="AutoShape 2" descr="http://users.sch.gr/aiasgr/Image/Apostoloi/Apostolos_Paulos/Apostolos_Paulos_0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smtClean="0"/>
              <a:t>ΠΡΟΤΥΠΟ ΠΕΙΡΑΜΑΤΙΚΟ ΓΥΜΝΑΣΙΟ ΕΥΑΓΓΕΛΙΚΗΣ ΣΧΟΛΗΣ ΣΜΥΡΝΗΣ</a:t>
            </a:r>
            <a:endParaRPr lang="el-GR" dirty="0"/>
          </a:p>
        </p:txBody>
      </p:sp>
    </p:spTree>
  </p:cSld>
  <p:clrMapOvr>
    <a:masterClrMapping/>
  </p:clrMapOvr>
  <p:transition spd="slow" advClick="0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Τίτλος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ΤΕΛΟΣ</a:t>
            </a:r>
            <a:endParaRPr lang="el-GR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6" name="5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ΠΡΟΤΥΠΟ ΠΕΙΡΑΜΑΤΙΚΟ ΓΥΜΝΑΣΙΟ ΕΥΑΓΓΕΛΙΚΗΣ ΣΧΟΛΗΣ ΣΜΥΡΝΗΣ</a:t>
            </a:r>
            <a:endParaRPr lang="el-GR"/>
          </a:p>
        </p:txBody>
      </p:sp>
    </p:spTree>
  </p:cSld>
  <p:clrMapOvr>
    <a:masterClrMapping/>
  </p:clrMapOvr>
  <p:transition spd="slow" advClick="0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Πηγές</a:t>
            </a:r>
            <a:endParaRPr lang="el-G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http://www.sansimera.gr/biographies/856</a:t>
            </a:r>
            <a:endParaRPr lang="el-GR" dirty="0" smtClean="0"/>
          </a:p>
          <a:p>
            <a:r>
              <a:rPr lang="en-US" dirty="0" smtClean="0">
                <a:hlinkClick r:id="rId3"/>
              </a:rPr>
              <a:t>https://el.wikipedia.org/wiki/%CE%91%CF%80%CF%8C%CF%83%CF%84%CE%BF%CE%BB%CE%BF%CF%82_%CE%A0%CE%B1%CF%8D%CE%BB%CE%BF%CF%82#.CE.A3.CF.84.CE.BF_.CE.B1.CF.80.CE.BF.CF.83.CF.84.CE.BF.CE.BB.CE.B9.CE.BA.CF.8C_.CE.AD.CF.81.CE.B3.CE.BF</a:t>
            </a:r>
            <a:endParaRPr lang="el-GR" dirty="0" smtClean="0"/>
          </a:p>
          <a:p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ΠΡΟΤΥΠΟ ΠΕΙΡΑΜΑΤΙΚΟ ΓΥΜΝΑΣΙΟ ΕΥΑΓΓΕΛΙΚΗΣ ΣΧΟΛΗΣ ΣΜΥΡΝΗΣ</a:t>
            </a:r>
            <a:endParaRPr lang="el-GR"/>
          </a:p>
        </p:txBody>
      </p:sp>
    </p:spTree>
  </p:cSld>
  <p:clrMapOvr>
    <a:masterClrMapping/>
  </p:clrMapOvr>
  <p:transition spd="slow" advClick="0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Γενικά</a:t>
            </a:r>
            <a:endParaRPr lang="el-G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203848" y="1600200"/>
            <a:ext cx="5482952" cy="4525963"/>
          </a:xfrm>
        </p:spPr>
        <p:txBody>
          <a:bodyPr/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Ο Απόστολος Παύλος γεννήθηκε στην  Ταρσό της Κιλικίας</a:t>
            </a:r>
            <a:r>
              <a:rPr lang="el-GR" dirty="0">
                <a:latin typeface="Arial" pitchFamily="34" charset="0"/>
                <a:cs typeface="Arial" pitchFamily="34" charset="0"/>
              </a:rPr>
              <a:t> 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στις αρχές του 1ου </a:t>
            </a:r>
            <a:r>
              <a:rPr lang="el-GR" dirty="0">
                <a:latin typeface="Arial" pitchFamily="34" charset="0"/>
                <a:cs typeface="Arial" pitchFamily="34" charset="0"/>
              </a:rPr>
              <a:t>αι. (5-15 μ.Χ.)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και πέθανε στη</a:t>
            </a:r>
            <a:r>
              <a:rPr lang="el-GR" dirty="0">
                <a:latin typeface="Arial" pitchFamily="34" charset="0"/>
                <a:cs typeface="Arial" pitchFamily="34" charset="0"/>
              </a:rPr>
              <a:t> Ρώμη 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το 66-68 μ.Χ. </a:t>
            </a:r>
            <a:r>
              <a:rPr lang="el-GR" dirty="0">
                <a:latin typeface="Arial" pitchFamily="34" charset="0"/>
                <a:cs typeface="Arial" pitchFamily="34" charset="0"/>
              </a:rPr>
              <a:t> 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Αναγνωρίσθηκε </a:t>
            </a:r>
            <a:r>
              <a:rPr lang="el-GR" dirty="0">
                <a:latin typeface="Arial" pitchFamily="34" charset="0"/>
                <a:cs typeface="Arial" pitchFamily="34" charset="0"/>
              </a:rPr>
              <a:t>ως ισαπόστολος και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άγιος. </a:t>
            </a:r>
            <a:r>
              <a:rPr lang="el-GR" dirty="0">
                <a:latin typeface="Arial" pitchFamily="34" charset="0"/>
                <a:cs typeface="Arial" pitchFamily="34" charset="0"/>
              </a:rPr>
              <a:t>Λεγόταν και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Σαούλ</a:t>
            </a:r>
            <a:r>
              <a:rPr lang="el-GR" dirty="0">
                <a:latin typeface="Arial" pitchFamily="34" charset="0"/>
                <a:cs typeface="Arial" pitchFamily="34" charset="0"/>
              </a:rPr>
              <a:t>. 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ΠΡΟΤΥΠΟ ΠΕΙΡΑΜΑΤΙΚΟ ΓΥΜΝΑΣΙΟ ΕΥΑΓΓΕΛΙΚΗΣ ΣΧΟΛΗΣ ΣΜΥΡΝΗΣ</a:t>
            </a:r>
            <a:endParaRPr lang="el-GR"/>
          </a:p>
        </p:txBody>
      </p:sp>
      <p:pic>
        <p:nvPicPr>
          <p:cNvPr id="5" name="Picture 4" descr="http://users.sch.gr/aiasgr/Image/Apostoloi/Apostolos_Paulos/Apostolos_Paulos_03.jpg"/>
          <p:cNvPicPr>
            <a:picLocks noChangeAspect="1" noChangeArrowheads="1"/>
          </p:cNvPicPr>
          <p:nvPr/>
        </p:nvPicPr>
        <p:blipFill>
          <a:blip r:embed="rId2" cstate="print"/>
          <a:srcRect b="2083"/>
          <a:stretch>
            <a:fillRect/>
          </a:stretch>
        </p:blipFill>
        <p:spPr bwMode="auto">
          <a:xfrm>
            <a:off x="467544" y="2060848"/>
            <a:ext cx="2464730" cy="3384376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Απόστολος των εθνών</a:t>
            </a:r>
            <a:endParaRPr lang="el-G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>
                <a:latin typeface="Arial" pitchFamily="34" charset="0"/>
                <a:cs typeface="Arial" pitchFamily="34" charset="0"/>
              </a:rPr>
              <a:t> 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Ο Απόστολος Παύλος ήταν υποστηρικτής της παγκόσμιας διδασκαλίας </a:t>
            </a:r>
            <a:r>
              <a:rPr lang="el-GR" dirty="0">
                <a:latin typeface="Arial" pitchFamily="34" charset="0"/>
                <a:cs typeface="Arial" pitchFamily="34" charset="0"/>
              </a:rPr>
              <a:t>του 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Ιησού. </a:t>
            </a:r>
            <a:r>
              <a:rPr lang="el-GR" dirty="0">
                <a:latin typeface="Arial" pitchFamily="34" charset="0"/>
                <a:cs typeface="Arial" pitchFamily="34" charset="0"/>
              </a:rPr>
              <a:t>Για τον λόγο αυτό πήρε το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όνομα</a:t>
            </a:r>
            <a:r>
              <a:rPr lang="el-GR" dirty="0">
                <a:latin typeface="Arial" pitchFamily="34" charset="0"/>
                <a:cs typeface="Arial" pitchFamily="34" charset="0"/>
              </a:rPr>
              <a:t> 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«</a:t>
            </a:r>
            <a:r>
              <a:rPr lang="el-GR" i="1" dirty="0" smtClean="0">
                <a:latin typeface="Arial" pitchFamily="34" charset="0"/>
                <a:cs typeface="Arial" pitchFamily="34" charset="0"/>
              </a:rPr>
              <a:t>Απόστολος </a:t>
            </a:r>
            <a:r>
              <a:rPr lang="el-GR" i="1" dirty="0">
                <a:latin typeface="Arial" pitchFamily="34" charset="0"/>
                <a:cs typeface="Arial" pitchFamily="34" charset="0"/>
              </a:rPr>
              <a:t>των </a:t>
            </a:r>
            <a:r>
              <a:rPr lang="el-GR" i="1" dirty="0" smtClean="0">
                <a:latin typeface="Arial" pitchFamily="34" charset="0"/>
                <a:cs typeface="Arial" pitchFamily="34" charset="0"/>
              </a:rPr>
              <a:t>εθνών».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Πραγματοποίησε τέσσερις περιοδείες.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ΠΡΟΤΥΠΟ ΠΕΙΡΑΜΑΤΙΚΟ ΓΥΜΝΑΣΙΟ ΕΥΑΓΓΕΛΙΚΗΣ ΣΧΟΛΗΣ ΣΜΥΡΝΗΣ</a:t>
            </a:r>
            <a:endParaRPr lang="el-GR"/>
          </a:p>
        </p:txBody>
      </p:sp>
    </p:spTree>
  </p:cSld>
  <p:clrMapOvr>
    <a:masterClrMapping/>
  </p:clrMapOvr>
  <p:transition spd="slow" advClick="0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ΠΡΟΤΥΠΟ ΠΕΙΡΑΜΑΤΙΚΟ ΓΥΜΝΑΣΙΟ ΕΥΑΓΓΕΛΙΚΗΣ ΣΧΟΛΗΣ ΣΜΥΡΝΗΣ</a:t>
            </a:r>
            <a:endParaRPr lang="el-GR"/>
          </a:p>
        </p:txBody>
      </p:sp>
      <p:pic>
        <p:nvPicPr>
          <p:cNvPr id="12290" name="Picture 2" descr="http://upload.wikimedia.org/wikipedia/commons/9/9d/Apostle_Paul's_journey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60458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Πρώτη περιοδεία</a:t>
            </a:r>
            <a:endParaRPr lang="el-G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147248" cy="4525963"/>
          </a:xfrm>
        </p:spPr>
        <p:txBody>
          <a:bodyPr>
            <a:normAutofit fontScale="85000" lnSpcReduction="10000"/>
          </a:bodyPr>
          <a:lstStyle/>
          <a:p>
            <a:r>
              <a:rPr lang="el-GR" dirty="0">
                <a:latin typeface="Arial" pitchFamily="34" charset="0"/>
                <a:cs typeface="Arial" pitchFamily="34" charset="0"/>
              </a:rPr>
              <a:t>Το 45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μ.Χ. ο </a:t>
            </a:r>
            <a:r>
              <a:rPr lang="el-GR" dirty="0">
                <a:latin typeface="Arial" pitchFamily="34" charset="0"/>
                <a:cs typeface="Arial" pitchFamily="34" charset="0"/>
              </a:rPr>
              <a:t>Παύλος μαζί με τον Βαρνάβα και τον ευαγγελιστή Μάρκο ξεκίνησαν από την Αντιόχεια για τη Σελεύκεια, όπου κήρυξαν. Κατόπιν με πλοίο πήγαν στην Κύπρο, όπου ίδρυσαν χριστιανικές εκκλησίες. </a:t>
            </a: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Πέρασαν από την Πάφο. Από </a:t>
            </a:r>
            <a:r>
              <a:rPr lang="el-GR" dirty="0">
                <a:latin typeface="Arial" pitchFamily="34" charset="0"/>
                <a:cs typeface="Arial" pitchFamily="34" charset="0"/>
              </a:rPr>
              <a:t>την Κύπρο με πλοίο επισκέφθηκαν την Πέργη της Μικράς Ασίας, το Ικόνιο, τα Λύστρα και τη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Δέρβη.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Το </a:t>
            </a:r>
            <a:r>
              <a:rPr lang="el-GR" dirty="0">
                <a:latin typeface="Arial" pitchFamily="34" charset="0"/>
                <a:cs typeface="Arial" pitchFamily="34" charset="0"/>
              </a:rPr>
              <a:t>48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μ.Χ. ο </a:t>
            </a:r>
            <a:r>
              <a:rPr lang="el-GR" dirty="0">
                <a:latin typeface="Arial" pitchFamily="34" charset="0"/>
                <a:cs typeface="Arial" pitchFamily="34" charset="0"/>
              </a:rPr>
              <a:t>Παύλος πήγε στα Ιεροσόλυμα και πήρε μέρος στην Αποστολική Σύνοδο.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ΠΡΟΤΥΠΟ ΠΕΙΡΑΜΑΤΙΚΟ ΓΥΜΝΑΣΙΟ ΕΥΑΓΓΕΛΙΚΗΣ ΣΧΟΛΗΣ ΣΜΥΡΝΗΣ</a:t>
            </a:r>
            <a:endParaRPr lang="el-GR"/>
          </a:p>
        </p:txBody>
      </p:sp>
    </p:spTree>
  </p:cSld>
  <p:clrMapOvr>
    <a:masterClrMapping/>
  </p:clrMapOvr>
  <p:transition spd="slow" advClick="0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Δεύτερη περιοδεία</a:t>
            </a:r>
            <a:endParaRPr lang="el-G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800" dirty="0">
                <a:latin typeface="Arial" pitchFamily="34" charset="0"/>
                <a:cs typeface="Arial" pitchFamily="34" charset="0"/>
              </a:rPr>
              <a:t>Το </a:t>
            </a:r>
            <a:r>
              <a:rPr lang="el-GR" sz="2800" dirty="0" smtClean="0">
                <a:latin typeface="Arial" pitchFamily="34" charset="0"/>
                <a:cs typeface="Arial" pitchFamily="34" charset="0"/>
              </a:rPr>
              <a:t>52 μ.Χ., </a:t>
            </a:r>
            <a:r>
              <a:rPr lang="el-GR" sz="2800" dirty="0">
                <a:latin typeface="Arial" pitchFamily="34" charset="0"/>
                <a:cs typeface="Arial" pitchFamily="34" charset="0"/>
              </a:rPr>
              <a:t>ξεκινώντας από την Αντιόχεια, επισκέφθηκε πόλεις της Μικράς Ασίας κι έφθασε ως την Τροία. Στην αποστολή συμμετείχαν ο Τιμόθεος, ο Σίλας και ο ευαγγελιστής Λουκάς. </a:t>
            </a:r>
            <a:endParaRPr lang="el-GR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el-GR" sz="2800" dirty="0" smtClean="0">
                <a:latin typeface="Arial" pitchFamily="34" charset="0"/>
                <a:cs typeface="Arial" pitchFamily="34" charset="0"/>
              </a:rPr>
              <a:t>Από </a:t>
            </a:r>
            <a:r>
              <a:rPr lang="el-GR" sz="2800" dirty="0">
                <a:latin typeface="Arial" pitchFamily="34" charset="0"/>
                <a:cs typeface="Arial" pitchFamily="34" charset="0"/>
              </a:rPr>
              <a:t>την Τροία με πλοίο πήγε στην Καβάλα κι από εκεί στους Φιλίππους, όπου ίδρυσε εκκλησία. Η πρώτη που πίστεψε ήταν η Λυδία με την οικογένειά της. </a:t>
            </a:r>
            <a:endParaRPr lang="el-GR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ΠΡΟΤΥΠΟ ΠΕΙΡΑΜΑΤΙΚΟ ΓΥΜΝΑΣΙΟ ΕΥΑΓΓΕΛΙΚΗΣ ΣΧΟΛΗΣ ΣΜΥΡΝΗΣ</a:t>
            </a:r>
            <a:endParaRPr lang="el-GR"/>
          </a:p>
        </p:txBody>
      </p:sp>
    </p:spTree>
  </p:cSld>
  <p:clrMapOvr>
    <a:masterClrMapping/>
  </p:clrMapOvr>
  <p:transition spd="slow" advClick="0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Δεύτερη περιοδεία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Ακολουθώντας την Εγνατία οδό έφθασε στη Θεσσαλονίκη και στη Βέροια. Κατόπιν πήγε στην Αθήνα, όπου κήρυξε στον Άρειο Πάγο τον αληθινό θεό. 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Στην Αθήνα πίστεψε ο Διονύσιος ο Αρεοπαγίτης και η γυναίκα του Δάμαρις. Κατόπιν, πήγε στην Κόρινθο και κατέληξε στην Έφεσο.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 smtClean="0"/>
          </a:p>
          <a:p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ΠΡΟΤΥΠΟ ΠΕΙΡΑΜΑΤΙΚΟ ΓΥΜΝΑΣΙΟ ΕΥΑΓΓΕΛΙΚΗΣ ΣΧΟΛΗΣ ΣΜΥΡΝΗΣ</a:t>
            </a:r>
            <a:endParaRPr lang="el-GR"/>
          </a:p>
        </p:txBody>
      </p:sp>
    </p:spTree>
  </p:cSld>
  <p:clrMapOvr>
    <a:masterClrMapping/>
  </p:clrMapOvr>
  <p:transition spd="slow" advClick="0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Τρίτη περιοδεία</a:t>
            </a:r>
            <a:endParaRPr lang="el-G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400" dirty="0">
                <a:latin typeface="Arial" pitchFamily="34" charset="0"/>
                <a:cs typeface="Arial" pitchFamily="34" charset="0"/>
              </a:rPr>
              <a:t>Το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56 μ.Χ.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επισκέφθηκε μέρη της Μικράς Ασίας, της Ελλάδας (Κόρινθο και Μακεδονία) και κατόπιν τα Ιεροσόλυμα. </a:t>
            </a:r>
            <a:endParaRPr lang="el-G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Εκεί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τον έπιασαν οι Ιουδαίοι, αλλά ο Ρωμαίος διοικητής τον έστειλε στην Καισάρεια της Παλαιστίνης, όπου έμεινε φυλακισμένος για δύο έτη. Τότε, επικαλέστηκε την ιδιότητα του Ρωμαίου πολίτη και τον έστειλαν συνοδεία στη Ρώμη για να δικασθεί. </a:t>
            </a:r>
            <a:endParaRPr lang="el-G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Στη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Ρώμη, αφού έμεινε δύο χρόνια στη φυλακή, τελικά δικάσθηκε και αθωώθηκε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el-G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ΠΡΟΤΥΠΟ ΠΕΙΡΑΜΑΤΙΚΟ ΓΥΜΝΑΣΙΟ ΕΥΑΓΓΕΛΙΚΗΣ ΣΧΟΛΗΣ ΣΜΥΡΝΗΣ</a:t>
            </a:r>
            <a:endParaRPr lang="el-GR"/>
          </a:p>
        </p:txBody>
      </p:sp>
    </p:spTree>
  </p:cSld>
  <p:clrMapOvr>
    <a:masterClrMapping/>
  </p:clrMapOvr>
  <p:transition spd="slow" advClick="0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Τέταρτη </a:t>
            </a:r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Περιοδεία</a:t>
            </a:r>
            <a:endParaRPr lang="el-G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800" dirty="0">
                <a:latin typeface="Arial" pitchFamily="34" charset="0"/>
                <a:cs typeface="Arial" pitchFamily="34" charset="0"/>
              </a:rPr>
              <a:t>Αφού απελευθερώθηκε, επισκέφθηκε πόλεις της Μικράς Ασίας, της Κρήτης και της Ηπείρου. </a:t>
            </a:r>
            <a:endParaRPr lang="el-GR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el-GR" sz="2800" dirty="0" smtClean="0">
                <a:latin typeface="Arial" pitchFamily="34" charset="0"/>
                <a:cs typeface="Arial" pitchFamily="34" charset="0"/>
              </a:rPr>
              <a:t>Το 67 μ.Χ. </a:t>
            </a:r>
            <a:r>
              <a:rPr lang="el-GR" sz="2800" dirty="0">
                <a:latin typeface="Arial" pitchFamily="34" charset="0"/>
                <a:cs typeface="Arial" pitchFamily="34" charset="0"/>
              </a:rPr>
              <a:t>πήγε στη Ρώμη και σύμφωνα με ορισμένες πηγές συναντήθηκε με τον Απόστολο Πέτρο. </a:t>
            </a:r>
            <a:endParaRPr lang="el-GR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el-GR" sz="2800" dirty="0" smtClean="0">
                <a:latin typeface="Arial" pitchFamily="34" charset="0"/>
                <a:cs typeface="Arial" pitchFamily="34" charset="0"/>
              </a:rPr>
              <a:t>Τότε</a:t>
            </a:r>
            <a:r>
              <a:rPr lang="el-GR" sz="2800" dirty="0">
                <a:latin typeface="Arial" pitchFamily="34" charset="0"/>
                <a:cs typeface="Arial" pitchFamily="34" charset="0"/>
              </a:rPr>
              <a:t>, όμως, τον συνέλαβε ο Νέρων και τον θανάτωσε στις </a:t>
            </a:r>
            <a:r>
              <a:rPr lang="el-GR" sz="2800" dirty="0" smtClean="0">
                <a:latin typeface="Arial" pitchFamily="34" charset="0"/>
                <a:cs typeface="Arial" pitchFamily="34" charset="0"/>
              </a:rPr>
              <a:t>29 Ιουνίου</a:t>
            </a:r>
            <a:r>
              <a:rPr lang="el-GR" sz="2800" dirty="0">
                <a:latin typeface="Arial" pitchFamily="34" charset="0"/>
                <a:cs typeface="Arial" pitchFamily="34" charset="0"/>
              </a:rPr>
              <a:t>, οπότε γιορτάζεται η μνήμη </a:t>
            </a:r>
            <a:r>
              <a:rPr lang="el-GR" sz="2800" dirty="0" smtClean="0">
                <a:latin typeface="Arial" pitchFamily="34" charset="0"/>
                <a:cs typeface="Arial" pitchFamily="34" charset="0"/>
              </a:rPr>
              <a:t>του</a:t>
            </a:r>
            <a:r>
              <a:rPr lang="el-GR" sz="28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ΠΡΟΤΥΠΟ ΠΕΙΡΑΜΑΤΙΚΟ ΓΥΜΝΑΣΙΟ ΕΥΑΓΓΕΛΙΚΗΣ ΣΧΟΛΗΣ ΣΜΥΡΝΗΣ</a:t>
            </a:r>
            <a:endParaRPr lang="el-GR"/>
          </a:p>
        </p:txBody>
      </p:sp>
    </p:spTree>
  </p:cSld>
  <p:clrMapOvr>
    <a:masterClrMapping/>
  </p:clrMapOvr>
  <p:transition spd="slow" advClick="0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296</Words>
  <Application>Microsoft Office PowerPoint</Application>
  <PresentationFormat>Προβολή στην οθόνη (4:3)</PresentationFormat>
  <Paragraphs>41</Paragraphs>
  <Slides>11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Θέμα του Office</vt:lpstr>
      <vt:lpstr>Ο Απόστολος Παύλος: οι περιοδείες του</vt:lpstr>
      <vt:lpstr>Γενικά</vt:lpstr>
      <vt:lpstr>Απόστολος των εθνών</vt:lpstr>
      <vt:lpstr>Διαφάνεια 4</vt:lpstr>
      <vt:lpstr>Πρώτη περιοδεία</vt:lpstr>
      <vt:lpstr>Δεύτερη περιοδεία</vt:lpstr>
      <vt:lpstr>Δεύτερη περιοδεία</vt:lpstr>
      <vt:lpstr>Τρίτη περιοδεία</vt:lpstr>
      <vt:lpstr>Τέταρτη Περιοδεία</vt:lpstr>
      <vt:lpstr>ΤΕΛΟΣ</vt:lpstr>
      <vt:lpstr>Πηγές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 Απόστολος Παύλος: η ζωή και το έργο του</dc:title>
  <dc:creator>Sims</dc:creator>
  <cp:lastModifiedBy>Sims</cp:lastModifiedBy>
  <cp:revision>8</cp:revision>
  <dcterms:created xsi:type="dcterms:W3CDTF">2015-10-29T16:55:25Z</dcterms:created>
  <dcterms:modified xsi:type="dcterms:W3CDTF">2015-10-29T17:53:44Z</dcterms:modified>
</cp:coreProperties>
</file>