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AAD548E-D89A-44DC-BFEA-AA4E9A835C17}" type="datetimeFigureOut">
              <a:rPr lang="el-GR" smtClean="0"/>
              <a:t>26/9/2015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DBF879-CFAD-4BF2-9A92-B6117315F1A8}" type="slidenum">
              <a:rPr lang="el-GR" smtClean="0"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548E-D89A-44DC-BFEA-AA4E9A835C17}" type="datetimeFigureOut">
              <a:rPr lang="el-GR" smtClean="0"/>
              <a:t>26/9/2015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F879-CFAD-4BF2-9A92-B6117315F1A8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AAD548E-D89A-44DC-BFEA-AA4E9A835C17}" type="datetimeFigureOut">
              <a:rPr lang="el-GR" smtClean="0"/>
              <a:t>26/9/2015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EDBF879-CFAD-4BF2-9A92-B6117315F1A8}" type="slidenum">
              <a:rPr lang="el-GR" smtClean="0"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548E-D89A-44DC-BFEA-AA4E9A835C17}" type="datetimeFigureOut">
              <a:rPr lang="el-GR" smtClean="0"/>
              <a:t>26/9/2015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DBF879-CFAD-4BF2-9A92-B6117315F1A8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548E-D89A-44DC-BFEA-AA4E9A835C17}" type="datetimeFigureOut">
              <a:rPr lang="el-GR" smtClean="0"/>
              <a:t>26/9/2015</a:t>
            </a:fld>
            <a:endParaRPr lang="el-GR" dirty="0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EDBF879-CFAD-4BF2-9A92-B6117315F1A8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AAD548E-D89A-44DC-BFEA-AA4E9A835C17}" type="datetimeFigureOut">
              <a:rPr lang="el-GR" smtClean="0"/>
              <a:t>26/9/2015</a:t>
            </a:fld>
            <a:endParaRPr lang="el-GR" dirty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EDBF879-CFAD-4BF2-9A92-B6117315F1A8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AAD548E-D89A-44DC-BFEA-AA4E9A835C17}" type="datetimeFigureOut">
              <a:rPr lang="el-GR" smtClean="0"/>
              <a:t>26/9/2015</a:t>
            </a:fld>
            <a:endParaRPr lang="el-GR" dirty="0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EDBF879-CFAD-4BF2-9A92-B6117315F1A8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 dirty="0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548E-D89A-44DC-BFEA-AA4E9A835C17}" type="datetimeFigureOut">
              <a:rPr lang="el-GR" smtClean="0"/>
              <a:t>26/9/2015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DBF879-CFAD-4BF2-9A92-B6117315F1A8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548E-D89A-44DC-BFEA-AA4E9A835C17}" type="datetimeFigureOut">
              <a:rPr lang="el-GR" smtClean="0"/>
              <a:t>26/9/2015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DBF879-CFAD-4BF2-9A92-B6117315F1A8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548E-D89A-44DC-BFEA-AA4E9A835C17}" type="datetimeFigureOut">
              <a:rPr lang="el-GR" smtClean="0"/>
              <a:t>26/9/2015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DBF879-CFAD-4BF2-9A92-B6117315F1A8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AAD548E-D89A-44DC-BFEA-AA4E9A835C17}" type="datetimeFigureOut">
              <a:rPr lang="el-GR" smtClean="0"/>
              <a:t>26/9/2015</a:t>
            </a:fld>
            <a:endParaRPr lang="el-GR" dirty="0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EDBF879-CFAD-4BF2-9A92-B6117315F1A8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AAD548E-D89A-44DC-BFEA-AA4E9A835C17}" type="datetimeFigureOut">
              <a:rPr lang="el-GR" smtClean="0"/>
              <a:t>26/9/2015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DBF879-CFAD-4BF2-9A92-B6117315F1A8}" type="slidenum">
              <a:rPr lang="el-GR" smtClean="0"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28800"/>
          </a:xfrm>
        </p:spPr>
        <p:txBody>
          <a:bodyPr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ΕΡΓΑΣΙΑ ΓΙΑ ΤΟ ΜΑΘΗΜΑ ΤΩΝ ΘΡΗΣΚΕΥΤΙΚΩΝ  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2060"/>
                </a:solidFill>
              </a:rPr>
              <a:t>ΤΟΥ ΑΛΚΙΒΙΑΔΗ ΚΑΣΚΑΡΕΛΗ</a:t>
            </a:r>
            <a:endParaRPr lang="el-G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0"/>
            <a:ext cx="8153400" cy="990600"/>
          </a:xfrm>
        </p:spPr>
        <p:txBody>
          <a:bodyPr/>
          <a:lstStyle/>
          <a:p>
            <a:pPr algn="ctr"/>
            <a:r>
              <a:rPr lang="el-GR" b="1" dirty="0" smtClean="0"/>
              <a:t>ΚΥΠΡΙΑΚΟ</a:t>
            </a:r>
            <a:endParaRPr lang="el-GR" b="1" dirty="0"/>
          </a:p>
        </p:txBody>
      </p:sp>
      <p:pic>
        <p:nvPicPr>
          <p:cNvPr id="4" name="3 - Θέση περιεχομένου" descr="aaaaaaaa.pn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0" y="1500174"/>
            <a:ext cx="4357686" cy="5357826"/>
          </a:xfrm>
        </p:spPr>
      </p:pic>
      <p:pic>
        <p:nvPicPr>
          <p:cNvPr id="5" name="4 - Εικόνα" descr="dddddddd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7686" y="1500174"/>
            <a:ext cx="4786314" cy="5357826"/>
          </a:xfrm>
          <a:prstGeom prst="rect">
            <a:avLst/>
          </a:prstGeom>
        </p:spPr>
      </p:pic>
    </p:spTree>
  </p:cSld>
  <p:clrMapOvr>
    <a:masterClrMapping/>
  </p:clrMapOvr>
  <p:transition>
    <p:newsflash/>
    <p:sndAc>
      <p:stSnd>
        <p:snd r:embed="rId2" name="explode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sz="9600" b="1" dirty="0" smtClean="0"/>
              <a:t>ΤΕΛΟΣ</a:t>
            </a:r>
            <a:endParaRPr lang="el-GR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algn="ctr"/>
            <a:r>
              <a:rPr lang="el-GR" b="1" dirty="0" smtClean="0"/>
              <a:t>ΣΕΛΙΔΑ 11,ΑΣΚΗΣΗ 3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1571612"/>
            <a:ext cx="9144000" cy="5286388"/>
          </a:xfrm>
        </p:spPr>
        <p:txBody>
          <a:bodyPr/>
          <a:lstStyle/>
          <a:p>
            <a:r>
              <a:rPr lang="el-GR" dirty="0" smtClean="0"/>
              <a:t> Ερώτηση: Σε ποιες περιπτώσεις, ο ιστορικός δεν δίνει την πρέπουσα προσοχή και σημασία </a:t>
            </a:r>
            <a:r>
              <a:rPr lang="el-GR" dirty="0" smtClean="0"/>
              <a:t>σ’όλους</a:t>
            </a:r>
            <a:r>
              <a:rPr lang="el-GR" dirty="0" smtClean="0"/>
              <a:t> τους παράγοντες που διαμόρφωσαν το </a:t>
            </a:r>
            <a:r>
              <a:rPr lang="el-GR" dirty="0" smtClean="0"/>
              <a:t>παρελθόν.Ποιές</a:t>
            </a:r>
            <a:r>
              <a:rPr lang="el-GR" dirty="0" smtClean="0"/>
              <a:t> είναι οι πιθανές αιτίες αυτού του γεγονότος;</a:t>
            </a:r>
            <a:endParaRPr lang="el-GR" dirty="0"/>
          </a:p>
        </p:txBody>
      </p:sp>
    </p:spTree>
  </p:cSld>
  <p:clrMapOvr>
    <a:masterClrMapping/>
  </p:clrMapOvr>
  <p:transition spd="med"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/>
              <a:t>ΑΠΑΝΤΗΣΗ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1714488"/>
            <a:ext cx="9144000" cy="5143512"/>
          </a:xfrm>
        </p:spPr>
        <p:txBody>
          <a:bodyPr>
            <a:normAutofit/>
          </a:bodyPr>
          <a:lstStyle/>
          <a:p>
            <a:r>
              <a:rPr lang="el-GR" dirty="0" smtClean="0"/>
              <a:t>Υπάρχουν περιπτώσεις στις οποίες ο ιστορικός δεν δίνει την πρέπουσα προσοχή και σημασία σε όλους τους παράγοντες που διαμόρφωσαν το παρελθόν. Πιθανές αιτίες αυτού του γεγονότος μπορεί να είναι οι εξής: </a:t>
            </a:r>
          </a:p>
          <a:p>
            <a:r>
              <a:rPr lang="el-GR" dirty="0" smtClean="0"/>
              <a:t>1)Γιατί εξυπηρετεί  πολιτικές ή ιδεολογικές αντιλήψεις και πεποιθήσεις τις οποίες είτε ο ίδιος πιστεύει είτε του έχουν επιβάλλει να συμπεριλάβει στην ιστορική του έρευνα.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0"/>
            <a:ext cx="8153400" cy="990600"/>
          </a:xfrm>
        </p:spPr>
        <p:txBody>
          <a:bodyPr/>
          <a:lstStyle/>
          <a:p>
            <a:pPr algn="ctr"/>
            <a:r>
              <a:rPr lang="el-GR" b="1" dirty="0" smtClean="0"/>
              <a:t>ΣΥΝΕΧΕΙΑ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1571612"/>
            <a:ext cx="9144000" cy="5286388"/>
          </a:xfrm>
        </p:spPr>
        <p:txBody>
          <a:bodyPr/>
          <a:lstStyle/>
          <a:p>
            <a:r>
              <a:rPr lang="el-GR" dirty="0" smtClean="0"/>
              <a:t>2)Γιατί λόγω προσωπικών βιωμάτων ή εμπειριών  έχει σχηματίσει μία στρεβλή εικόνα για ορισμένα πρόσωπα ή γεγονότα τα οποία περιλαμβάνει στην ιστορική του έρευνα με αποτέλεσμα να κρίνει υποκειμενικά και να μεροληπτεί σε βάρος της ιστορικής αλήθειας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 smtClean="0"/>
              <a:t>3)Γιατί δεν έχει ελέγξει την αξιοπιστία των πηγών του ή γιατί δεν έχει κάνει διασταύρωση αυτών των πηγών.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algn="ctr"/>
            <a:r>
              <a:rPr lang="el-GR" b="1" dirty="0" smtClean="0"/>
              <a:t>ΠΑΡΑΔΕΙΓΜΑΤΑ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l-GR" dirty="0" smtClean="0"/>
              <a:t> Υπάρχουν ιστορικοί οι οποίοι έχουν συμπεριφερθεί με εθελοτυφλία και μεροληψία για κάποια ιστορικά πρόσωπα ή γεγονότα. Τέτοια παραδείγματα ιστορικών προσώπων ή γεγονότων για τα οποία ορισμένοι ιστορικοί έχουν </a:t>
            </a:r>
            <a:r>
              <a:rPr lang="el-GR" smtClean="0"/>
              <a:t>αποκρύψει   </a:t>
            </a:r>
            <a:r>
              <a:rPr lang="el-GR" dirty="0" smtClean="0"/>
              <a:t>την αλήθεια είναι: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0"/>
            <a:ext cx="8153400" cy="990600"/>
          </a:xfrm>
        </p:spPr>
        <p:txBody>
          <a:bodyPr/>
          <a:lstStyle/>
          <a:p>
            <a:pPr algn="ctr"/>
            <a:r>
              <a:rPr lang="el-GR" b="1" dirty="0" smtClean="0"/>
              <a:t>ΟΚΤΩΒΡΙΑΝΗ ΕΠΑΝΑΣΤΑΣΗ</a:t>
            </a:r>
            <a:endParaRPr lang="el-GR" b="1" dirty="0"/>
          </a:p>
        </p:txBody>
      </p:sp>
      <p:pic>
        <p:nvPicPr>
          <p:cNvPr id="4" name="3 - Θέση περιεχομένου" descr="llllllllllllllll.pn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" y="1571612"/>
            <a:ext cx="9144000" cy="5286388"/>
          </a:xfrm>
        </p:spPr>
      </p:pic>
    </p:spTree>
  </p:cSld>
  <p:clrMapOvr>
    <a:masterClrMapping/>
  </p:clrMapOvr>
  <p:transition>
    <p:newsflash/>
    <p:sndAc>
      <p:stSnd>
        <p:snd r:embed="rId2" name="explode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0"/>
            <a:ext cx="8153400" cy="990600"/>
          </a:xfrm>
        </p:spPr>
        <p:txBody>
          <a:bodyPr/>
          <a:lstStyle/>
          <a:p>
            <a:pPr algn="ctr"/>
            <a:r>
              <a:rPr lang="el-GR" b="1" dirty="0" smtClean="0"/>
              <a:t>Α’ ΠΑΓΚΟΣΜΙΟΣ ΠΟΛΕΜΟΣ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4" name="3 - Εικόνα" descr="gggggg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1612"/>
            <a:ext cx="9144000" cy="5286387"/>
          </a:xfrm>
          <a:prstGeom prst="rect">
            <a:avLst/>
          </a:prstGeom>
        </p:spPr>
      </p:pic>
    </p:spTree>
  </p:cSld>
  <p:clrMapOvr>
    <a:masterClrMapping/>
  </p:clrMapOvr>
  <p:transition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0"/>
            <a:ext cx="8153400" cy="990600"/>
          </a:xfrm>
        </p:spPr>
        <p:txBody>
          <a:bodyPr/>
          <a:lstStyle/>
          <a:p>
            <a:pPr algn="ctr"/>
            <a:r>
              <a:rPr lang="el-GR" b="1" dirty="0" smtClean="0"/>
              <a:t>Β ΠΑΓΚΟΣΜΙΟΣ ΠΟΛΕΜΟΣ</a:t>
            </a:r>
            <a:endParaRPr lang="el-GR" b="1" dirty="0"/>
          </a:p>
        </p:txBody>
      </p:sp>
      <p:pic>
        <p:nvPicPr>
          <p:cNvPr id="4" name="3 - Θέση περιεχομένου" descr="dadasdasdas.pn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0" y="1571612"/>
            <a:ext cx="9143999" cy="5286388"/>
          </a:xfrm>
        </p:spPr>
      </p:pic>
    </p:spTree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14348" y="0"/>
            <a:ext cx="8153400" cy="990600"/>
          </a:xfrm>
        </p:spPr>
        <p:txBody>
          <a:bodyPr/>
          <a:lstStyle/>
          <a:p>
            <a:pPr algn="ctr"/>
            <a:r>
              <a:rPr lang="el-GR" b="1" dirty="0" smtClean="0"/>
              <a:t>ΕΜΦΥΛΙΟΣ ΠΟΛΕΜΟΣ</a:t>
            </a:r>
            <a:endParaRPr lang="el-GR" b="1" dirty="0"/>
          </a:p>
        </p:txBody>
      </p:sp>
      <p:pic>
        <p:nvPicPr>
          <p:cNvPr id="4" name="3 - Θέση περιεχομένου" descr="fdfd22.pn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0" y="1571612"/>
            <a:ext cx="9155337" cy="5286388"/>
          </a:xfrm>
        </p:spPr>
      </p:pic>
    </p:spTree>
  </p:cSld>
  <p:clrMapOvr>
    <a:masterClrMapping/>
  </p:clrMapOvr>
  <p:transition>
    <p:sndAc>
      <p:stSnd>
        <p:snd r:embed="rId2" name="hammer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62</TotalTime>
  <Words>210</Words>
  <Application>Microsoft Office PowerPoint</Application>
  <PresentationFormat>Προβολή στην οθόνη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Διάμεσος</vt:lpstr>
      <vt:lpstr>ΕΡΓΑΣΙΑ ΓΙΑ ΤΟ ΜΑΘΗΜΑ ΤΩΝ ΘΡΗΣΚΕΥΤΙΚΩΝ  </vt:lpstr>
      <vt:lpstr>ΣΕΛΙΔΑ 11,ΑΣΚΗΣΗ 3</vt:lpstr>
      <vt:lpstr>ΑΠΑΝΤΗΣΗ</vt:lpstr>
      <vt:lpstr>ΣΥΝΕΧΕΙΑ</vt:lpstr>
      <vt:lpstr>ΠΑΡΑΔΕΙΓΜΑΤΑ</vt:lpstr>
      <vt:lpstr>ΟΚΤΩΒΡΙΑΝΗ ΕΠΑΝΑΣΤΑΣΗ</vt:lpstr>
      <vt:lpstr>Α’ ΠΑΓΚΟΣΜΙΟΣ ΠΟΛΕΜΟΣ</vt:lpstr>
      <vt:lpstr>Β ΠΑΓΚΟΣΜΙΟΣ ΠΟΛΕΜΟΣ</vt:lpstr>
      <vt:lpstr>ΕΜΦΥΛΙΟΣ ΠΟΛΕΜΟΣ</vt:lpstr>
      <vt:lpstr>ΚΥΠΡΙΑΚΟ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ΕΡΓΑΣΙΑ ΓΙΑ ΤΟ ΜΑΘΗΜΑ ΤΩΝ ΘΡΗΣΚΕΥΤΙΚΩΝ</dc:title>
  <dc:creator>Elena</dc:creator>
  <cp:lastModifiedBy>Elena</cp:lastModifiedBy>
  <cp:revision>8</cp:revision>
  <dcterms:created xsi:type="dcterms:W3CDTF">2015-09-26T08:43:21Z</dcterms:created>
  <dcterms:modified xsi:type="dcterms:W3CDTF">2015-09-26T09:45:56Z</dcterms:modified>
</cp:coreProperties>
</file>