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fld id="{4166EDBF-A7AA-4CD3-B7AF-DF3DDC6FB0B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DEC18E-46E3-4E37-8096-8BB826B0D3B7}" type="slidenum">
              <a:rPr lang="el-GR"/>
              <a:pPr/>
              <a:t>1</a:t>
            </a:fld>
            <a:endParaRPr lang="el-GR"/>
          </a:p>
        </p:txBody>
      </p:sp>
      <p:sp>
        <p:nvSpPr>
          <p:cNvPr id="112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F2D291-7FA9-4FFE-B93A-36AFC25EB0C3}" type="slidenum">
              <a:rPr lang="el-GR"/>
              <a:pPr/>
              <a:t>2</a:t>
            </a:fld>
            <a:endParaRPr lang="el-GR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0FDF2C-AB6D-4C1B-AF6C-33D0610AD5CA}" type="slidenum">
              <a:rPr lang="el-GR"/>
              <a:pPr/>
              <a:t>3</a:t>
            </a:fld>
            <a:endParaRPr lang="el-GR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982836-7755-44D6-B536-FD38B484376B}" type="slidenum">
              <a:rPr lang="el-GR"/>
              <a:pPr/>
              <a:t>4</a:t>
            </a:fld>
            <a:endParaRPr lang="el-GR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BFD4C1-0D84-43BF-A8F4-D0C0455FC88B}" type="slidenum">
              <a:rPr lang="el-GR"/>
              <a:pPr/>
              <a:t>5</a:t>
            </a:fld>
            <a:endParaRPr lang="el-GR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03DFAE-BDA7-4534-965E-DDEE13AE9637}" type="slidenum">
              <a:rPr lang="el-GR"/>
              <a:pPr/>
              <a:t>6</a:t>
            </a:fld>
            <a:endParaRPr lang="el-G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3F7E02-733A-4A93-B579-B08947B214F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9C079A-835C-4E21-BE28-6297C13CE5A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5813" cy="4757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7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5DB693-0724-45B4-86B2-17F6A340C94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0188" cy="1827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7924800" y="6356350"/>
            <a:ext cx="760413" cy="363538"/>
          </a:xfrm>
        </p:spPr>
        <p:txBody>
          <a:bodyPr/>
          <a:lstStyle>
            <a:lvl1pPr>
              <a:defRPr/>
            </a:lvl1pPr>
          </a:lstStyle>
          <a:p>
            <a:fld id="{8A7B9A58-228F-4171-8685-DA7225E1FF9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74C49D-C087-48C9-A86D-74594BD8684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C15E906-481D-44FD-A5BC-E9202F61F58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EA515AB-5C73-4FD1-9E6D-7228C3E58C5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DE4A11E-0217-40BD-B35D-0274F32D9BB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040EA43-713B-44D2-85FC-B604992C90B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312E88-3078-40F8-915D-C735CB723F2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1B86A8-9670-402F-92F1-8C64A9CE4A0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54E1E0A-CF2C-4B41-BB82-71C2E495B0F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2422C2-B8DF-4E07-A4AE-6C3F75C8F8F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0D628E-90CF-4DBA-8D52-E366F3FE277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7086EE9-DC0A-488B-8E1E-1AFE6FC8AB7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04850"/>
            <a:ext cx="2074863" cy="5424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76950" cy="5424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CBF4E83-DDF3-4C6E-B640-4F89008D87B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469CF4-7543-4964-A702-8E3266DFD36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9FEA6F9-3413-4C50-93E8-2CD7E7C6793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75F323-F12F-4B94-9C13-0F178A2318D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7013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35163"/>
            <a:ext cx="4038600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3C0B6C-5CD8-4E15-9E04-FE2421EA935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7A8EDA-CC75-4DFA-A0EA-FAFA8EB2CC1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F22C8B-DF2E-4643-9F05-9DE707E6E0B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F16045-FAAF-483A-92AC-0368D20683B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ABBFF5-9B68-4CF3-BB6D-CBDD9588F48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943075-0076-4781-A2D0-23D175C6488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6441BB9-E2D0-4345-8D50-820A9BBD05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FDB6C6B-6B1D-449E-A58D-4211ED5591A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5813" cy="5618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8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61E04C1-498C-42AF-8AFD-FCA93212295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AB2980-CC99-4C67-BD57-0B792499671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461370A-8185-4BE4-93D5-139F88CF456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70C8C0-8382-4A20-8275-56B8D0D6E5A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6609C0-3AB4-43A8-AA54-954C9B1256B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2281BE-919F-4549-941A-739747F13A9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8C10A5-32EE-4642-8B63-20D91278013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1D9D5"/>
            </a:gs>
            <a:gs pos="100000">
              <a:srgbClr val="5D5D5A"/>
            </a:gs>
          </a:gsLst>
          <a:path path="shape">
            <a:fillToRect l="50000" t="54999" r="50000" b="45001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9D8600"/>
              </a:gs>
              <a:gs pos="100000">
                <a:srgbClr val="7A759B"/>
              </a:gs>
            </a:gsLst>
            <a:lin ang="5400000" scaled="1"/>
          </a:gra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66627C"/>
              </a:gs>
              <a:gs pos="100000">
                <a:srgbClr val="BCA000"/>
              </a:gs>
            </a:gsLst>
            <a:lin ang="5400000" scaled="1"/>
          </a:gra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-28575" y="-15875"/>
            <a:ext cx="9196388" cy="1084263"/>
            <a:chOff x="-18" y="-10"/>
            <a:chExt cx="5793" cy="683"/>
          </a:xfrm>
        </p:grpSpPr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8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 cap="flat">
              <a:solidFill>
                <a:srgbClr val="B49A08">
                  <a:alpha val="56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3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 cap="flat">
              <a:solidFill>
                <a:srgbClr val="CCAF0A">
                  <a:alpha val="56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371600"/>
            <a:ext cx="7850188" cy="1827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0" rIns="1836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fld id="{24986606-D621-4B5B-B4C0-1BBC7B5E6948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4"/>
            <a:r>
              <a:rPr lang="en-GB" smtClean="0"/>
              <a:t>Ένατο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9D8600"/>
              </a:gs>
              <a:gs pos="100000">
                <a:srgbClr val="7A759B"/>
              </a:gs>
            </a:gsLst>
            <a:lin ang="5400000" scaled="1"/>
          </a:gra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66627C"/>
              </a:gs>
              <a:gs pos="100000">
                <a:srgbClr val="BCA000"/>
              </a:gs>
            </a:gsLst>
            <a:lin ang="5400000" scaled="1"/>
          </a:gra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-28575" y="-15875"/>
            <a:ext cx="9196388" cy="1084263"/>
            <a:chOff x="-18" y="-10"/>
            <a:chExt cx="5793" cy="683"/>
          </a:xfrm>
        </p:grpSpPr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8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 cap="flat">
              <a:solidFill>
                <a:srgbClr val="B49A08">
                  <a:alpha val="56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3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 cap="flat">
              <a:solidFill>
                <a:srgbClr val="CCAF0A">
                  <a:alpha val="56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304213" cy="1141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720" rIns="9000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fld id="{1ED3E86B-C707-41F9-AA24-BFF1FA4DCB21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4"/>
            <a:r>
              <a:rPr lang="en-GB" smtClean="0"/>
              <a:t>Ένατο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9D8600"/>
              </a:gs>
              <a:gs pos="100000">
                <a:srgbClr val="7A759B"/>
              </a:gs>
            </a:gsLst>
            <a:lin ang="5400000" scaled="1"/>
          </a:gra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66627C"/>
              </a:gs>
              <a:gs pos="100000">
                <a:srgbClr val="BCA000"/>
              </a:gs>
            </a:gsLst>
            <a:lin ang="5400000" scaled="1"/>
          </a:gra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-28575" y="-15875"/>
            <a:ext cx="9196388" cy="1084263"/>
            <a:chOff x="-18" y="-10"/>
            <a:chExt cx="5793" cy="683"/>
          </a:xfrm>
        </p:grpSpPr>
        <p:sp>
          <p:nvSpPr>
            <p:cNvPr id="3076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8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 cap="flat">
              <a:solidFill>
                <a:srgbClr val="B49A08">
                  <a:alpha val="56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3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 cap="flat">
              <a:solidFill>
                <a:srgbClr val="CCAF0A">
                  <a:alpha val="56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8013" cy="1141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8013" cy="4387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0"/>
            <a:r>
              <a:rPr lang="en-GB" smtClean="0"/>
              <a:t>Ένατο επίπεδο διάρθρωσηςClick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r>
              <a:rPr lang="el-GR"/>
              <a:t>20/4/2015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fld id="{E3D2CAB9-E3AD-4E8A-A192-36AAB1B9D0E1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onstantia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863600"/>
            <a:ext cx="8892480" cy="1800225"/>
          </a:xfrm>
          <a:ln/>
        </p:spPr>
        <p:txBody>
          <a:bodyPr tIns="45000" rIns="90000" bIns="45000" anchor="t"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l-GR" sz="4800" dirty="0">
                <a:solidFill>
                  <a:srgbClr val="3B3B3B"/>
                </a:solidFill>
                <a:latin typeface="Calibri" charset="0"/>
              </a:rPr>
              <a:t>Ο προφήτης </a:t>
            </a:r>
            <a:r>
              <a:rPr lang="el-GR" sz="4800" dirty="0" err="1" smtClean="0">
                <a:solidFill>
                  <a:srgbClr val="3B3B3B"/>
                </a:solidFill>
                <a:latin typeface="Calibri" charset="0"/>
              </a:rPr>
              <a:t>Μιχαίας</a:t>
            </a:r>
            <a:r>
              <a:rPr lang="el-GR" sz="4800" dirty="0" smtClean="0">
                <a:solidFill>
                  <a:srgbClr val="3B3B3B"/>
                </a:solidFill>
                <a:latin typeface="Calibri" charset="0"/>
              </a:rPr>
              <a:t>:</a:t>
            </a:r>
            <a:br>
              <a:rPr lang="el-GR" sz="4800" dirty="0" smtClean="0">
                <a:solidFill>
                  <a:srgbClr val="3B3B3B"/>
                </a:solidFill>
                <a:latin typeface="Calibri" charset="0"/>
              </a:rPr>
            </a:br>
            <a:r>
              <a:rPr lang="el-GR" sz="4800" dirty="0" smtClean="0">
                <a:solidFill>
                  <a:srgbClr val="3B3B3B"/>
                </a:solidFill>
                <a:latin typeface="Calibri" charset="0"/>
              </a:rPr>
              <a:t>το </a:t>
            </a:r>
            <a:r>
              <a:rPr lang="el-GR" sz="4800" dirty="0">
                <a:solidFill>
                  <a:srgbClr val="3B3B3B"/>
                </a:solidFill>
                <a:latin typeface="Calibri" charset="0"/>
              </a:rPr>
              <a:t>όραμα της </a:t>
            </a:r>
            <a:r>
              <a:rPr lang="el-GR" sz="4800" dirty="0" smtClean="0">
                <a:solidFill>
                  <a:srgbClr val="3B3B3B"/>
                </a:solidFill>
                <a:latin typeface="Calibri" charset="0"/>
              </a:rPr>
              <a:t>παγκόσμιας ειρήνης</a:t>
            </a:r>
            <a:endParaRPr lang="el-GR" sz="4800" dirty="0">
              <a:solidFill>
                <a:srgbClr val="3B3B3B"/>
              </a:solidFill>
              <a:latin typeface="Calibri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23528" y="2636912"/>
            <a:ext cx="8818885" cy="4044876"/>
          </a:xfrm>
          <a:ln/>
        </p:spPr>
        <p:txBody>
          <a:bodyPr lIns="90000" tIns="45000" rIns="90000" bIns="45000"/>
          <a:lstStyle/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400" b="1" i="1" dirty="0" smtClean="0">
                <a:solidFill>
                  <a:srgbClr val="3B3B3B"/>
                </a:solidFill>
                <a:latin typeface="Calibri" charset="0"/>
              </a:rPr>
              <a:t>Πρότυπο Πειραματικό Γυμνάσιο Ευαγγελικής Σχολής Σμύρνης</a:t>
            </a:r>
            <a:endParaRPr lang="el-GR" sz="2400" b="1" i="1" dirty="0">
              <a:solidFill>
                <a:srgbClr val="3B3B3B"/>
              </a:solidFill>
              <a:latin typeface="Calibri" charset="0"/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u="sng" dirty="0">
                <a:solidFill>
                  <a:srgbClr val="3B3B3B"/>
                </a:solidFill>
                <a:latin typeface="Calibri" charset="0"/>
              </a:rPr>
              <a:t>Τμήμα: </a:t>
            </a: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Α2 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u="sng" dirty="0">
                <a:solidFill>
                  <a:srgbClr val="3B3B3B"/>
                </a:solidFill>
                <a:latin typeface="Calibri" charset="0"/>
              </a:rPr>
              <a:t>Σχολικό έτος: </a:t>
            </a: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2014-2015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u="sng" dirty="0">
                <a:solidFill>
                  <a:srgbClr val="3B3B3B"/>
                </a:solidFill>
                <a:latin typeface="Calibri" charset="0"/>
              </a:rPr>
              <a:t>Μάθημα: </a:t>
            </a: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Θρησκευτικά 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u="sng" dirty="0">
                <a:solidFill>
                  <a:srgbClr val="3B3B3B"/>
                </a:solidFill>
                <a:latin typeface="Calibri" charset="0"/>
              </a:rPr>
              <a:t>Επιμέλεια: 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Κουκουδάκης Νικόλας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Μαλικούρτης Θοδωρής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Μαργαρίτης Χρήστος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dirty="0" err="1">
                <a:solidFill>
                  <a:srgbClr val="3B3B3B"/>
                </a:solidFill>
                <a:latin typeface="Calibri" charset="0"/>
              </a:rPr>
              <a:t>Μπραϊμάκης</a:t>
            </a: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 Αχιλλέας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Κωνσταντινίδη Νίκη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dirty="0" err="1">
                <a:solidFill>
                  <a:srgbClr val="3B3B3B"/>
                </a:solidFill>
                <a:latin typeface="Calibri" charset="0"/>
              </a:rPr>
              <a:t>Κατσουλάκου</a:t>
            </a:r>
            <a:r>
              <a:rPr lang="el-GR" sz="2200" dirty="0">
                <a:solidFill>
                  <a:srgbClr val="3B3B3B"/>
                </a:solidFill>
                <a:latin typeface="Calibri" charset="0"/>
              </a:rPr>
              <a:t> Στέλλα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l-GR" sz="2200" dirty="0">
              <a:solidFill>
                <a:srgbClr val="3B3B3B"/>
              </a:solidFill>
              <a:latin typeface="Calibri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1655763"/>
            <a:ext cx="8629650" cy="4319587"/>
          </a:xfrm>
          <a:ln/>
        </p:spPr>
        <p:txBody>
          <a:bodyPr tIns="45000" bIns="45000" anchor="t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5000" b="1" i="1" u="sng" dirty="0">
                <a:solidFill>
                  <a:srgbClr val="3B3B3B"/>
                </a:solidFill>
                <a:latin typeface="Calibri" charset="0"/>
              </a:rPr>
              <a:t>Άσκηση </a:t>
            </a:r>
            <a:r>
              <a:rPr lang="el-GR" sz="5000" b="1" i="1" u="sng" dirty="0" smtClean="0">
                <a:solidFill>
                  <a:srgbClr val="3B3B3B"/>
                </a:solidFill>
                <a:latin typeface="Calibri" charset="0"/>
              </a:rPr>
              <a:t>6 (</a:t>
            </a:r>
            <a:r>
              <a:rPr lang="el-GR" sz="5000" b="1" i="1" u="sng" dirty="0">
                <a:solidFill>
                  <a:srgbClr val="3B3B3B"/>
                </a:solidFill>
                <a:latin typeface="Calibri" charset="0"/>
              </a:rPr>
              <a:t>Εργασία στην Τάξη) σελίδα 105</a:t>
            </a:r>
            <a:br>
              <a:rPr lang="el-GR" sz="5000" b="1" i="1" u="sng" dirty="0">
                <a:solidFill>
                  <a:srgbClr val="3B3B3B"/>
                </a:solidFill>
                <a:latin typeface="Calibri" charset="0"/>
              </a:rPr>
            </a:br>
            <a:r>
              <a:rPr lang="el-GR" sz="5000" dirty="0">
                <a:solidFill>
                  <a:srgbClr val="3B3B3B"/>
                </a:solidFill>
                <a:latin typeface="Calibri" charset="0"/>
              </a:rPr>
              <a:t>Ποιο θα είναι το έργο του Μεσσία και </a:t>
            </a:r>
            <a:r>
              <a:rPr lang="el-GR" sz="5000" dirty="0" smtClean="0">
                <a:solidFill>
                  <a:srgbClr val="3B3B3B"/>
                </a:solidFill>
                <a:latin typeface="Calibri" charset="0"/>
              </a:rPr>
              <a:t>ποιους </a:t>
            </a:r>
            <a:r>
              <a:rPr lang="el-GR" sz="5000" dirty="0">
                <a:solidFill>
                  <a:srgbClr val="3B3B3B"/>
                </a:solidFill>
                <a:latin typeface="Calibri" charset="0"/>
              </a:rPr>
              <a:t>θα αφορά;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5000">
                <a:solidFill>
                  <a:srgbClr val="3B3B3B"/>
                </a:solidFill>
                <a:latin typeface="Calibri" charset="0"/>
              </a:rPr>
              <a:t>ΑΠΑΝΤΗΣΗ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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Το έργο του Μεσσία θα είναι να σώσει όλους τους ανθρώπους και όχι μόνο τον Ισραήλ.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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Ο Μεσσίας θα οδηγήσει και θα προστατέψει τους ανθρώπους με τη δύναμή του.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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Όλοι οι λαοί της Γης θα ζήσουν με ασφάλεια και θα αναγνωρίσουν τη μεγαλοσύνη του Θεού που θα τους φέρει και την ειρήνη.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5000">
                <a:solidFill>
                  <a:srgbClr val="3B3B3B"/>
                </a:solidFill>
                <a:latin typeface="Calibri" charset="0"/>
              </a:rPr>
              <a:t>ΑΠΑΝΤΗΣΗ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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800" b="1" u="sng">
                <a:solidFill>
                  <a:srgbClr val="000000"/>
                </a:solidFill>
                <a:latin typeface="Constantia" charset="0"/>
              </a:rPr>
              <a:t>Το έργο του Μεσσία: 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" charset="0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Να ξεκινήσει μία περίοδος προστασίας και ασφάλειας. Ο ίδιος ο Μεσσίας θα έχει τον ρόλο του καθοδηγητή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l-GR" sz="2400">
              <a:solidFill>
                <a:srgbClr val="000000"/>
              </a:solidFill>
              <a:latin typeface="Constantia" charset="0"/>
            </a:endParaRPr>
          </a:p>
        </p:txBody>
      </p:sp>
      <p:sp>
        <p:nvSpPr>
          <p:cNvPr id="8195" name="AutoShape 3"/>
          <p:cNvSpPr>
            <a:spLocks/>
          </p:cNvSpPr>
          <p:nvPr/>
        </p:nvSpPr>
        <p:spPr bwMode="auto">
          <a:xfrm rot="16200000">
            <a:off x="4067547" y="-98947"/>
            <a:ext cx="1008063" cy="7920037"/>
          </a:xfrm>
          <a:prstGeom prst="leftBrace">
            <a:avLst>
              <a:gd name="adj1" fmla="val 65472"/>
              <a:gd name="adj2" fmla="val 50000"/>
            </a:avLst>
          </a:prstGeom>
          <a:noFill/>
          <a:ln w="381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08175" y="4365625"/>
            <a:ext cx="5472113" cy="822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l-GR" sz="2400" b="1">
                <a:solidFill>
                  <a:srgbClr val="000000"/>
                </a:solidFill>
                <a:latin typeface="Constantia" charset="0"/>
              </a:rPr>
              <a:t>Για όλη την ανθρωπότητα και όχι μόνο για το Ισραήλ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5000">
                <a:solidFill>
                  <a:srgbClr val="3B3B3B"/>
                </a:solidFill>
                <a:latin typeface="Calibri" charset="0"/>
              </a:rPr>
              <a:t>ΑΠΑΝΤΗΣΗ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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 b="1" i="1" u="sng">
                <a:solidFill>
                  <a:srgbClr val="000000"/>
                </a:solidFill>
                <a:latin typeface="Constantia" charset="0"/>
              </a:rPr>
              <a:t>ΔΗΛΑΔΗ: 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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Οι λαοί θα ζουν αδελφωμένοι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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Δεν θα υπάρχουν πόλεμοι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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Δεν θα τρομάζει τίποτα τους ανθρώπους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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Οι λαοί θα αναγνωρίσουν την μεγαλοσύνη του θεού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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Οι άνθρωποι θα ζουν ειρηνικά </a:t>
            </a:r>
          </a:p>
          <a:p>
            <a:pPr marL="273050" indent="-273050" hangingPunct="1">
              <a:lnSpc>
                <a:spcPct val="100000"/>
              </a:lnSpc>
              <a:spcBef>
                <a:spcPts val="525"/>
              </a:spcBef>
              <a:spcAft>
                <a:spcPts val="1425"/>
              </a:spcAft>
              <a:buClr>
                <a:srgbClr val="8D89A4"/>
              </a:buClr>
              <a:buSzPct val="95000"/>
              <a:buFont typeface="Wingdings 2" charset="0"/>
              <a:buChar char="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600">
                <a:solidFill>
                  <a:srgbClr val="000000"/>
                </a:solidFill>
                <a:latin typeface="Constantia" charset="0"/>
              </a:rPr>
              <a:t>Δεν θα υπάρχει φόβος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2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7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2565400"/>
            <a:ext cx="7851775" cy="1828800"/>
          </a:xfrm>
          <a:ln/>
        </p:spPr>
        <p:txBody>
          <a:bodyPr tIns="45000" rIns="90000" bIns="45000" anchor="t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l-GR" sz="13800">
                <a:solidFill>
                  <a:srgbClr val="3B3B3B"/>
                </a:solidFill>
                <a:latin typeface="Calibri" charset="0"/>
              </a:rPr>
              <a:t>ΤΕΛΟΣ!</a:t>
            </a:r>
            <a:r>
              <a:rPr lang="el-GR" sz="16600">
                <a:solidFill>
                  <a:srgbClr val="3B3B3B"/>
                </a:solidFill>
                <a:latin typeface="Calibri" charset="0"/>
              </a:rPr>
              <a:t/>
            </a:r>
            <a:br>
              <a:rPr lang="el-GR" sz="16600">
                <a:solidFill>
                  <a:srgbClr val="3B3B3B"/>
                </a:solidFill>
                <a:latin typeface="Calibri" charset="0"/>
              </a:rPr>
            </a:br>
            <a:r>
              <a:rPr lang="el-GR" sz="3200">
                <a:solidFill>
                  <a:srgbClr val="3B3B3B"/>
                </a:solidFill>
                <a:latin typeface="Calibri" charset="0"/>
              </a:rPr>
              <a:t>ΕΥΧΑΡΙΣΤΟΥΜΕ ΓΙΑ ΤΗΝ ΠΡΟΣΟΧΗ ΣΑΣ!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nstantia"/>
        <a:ea typeface="Microsoft YaHei"/>
        <a:cs typeface=""/>
      </a:majorFont>
      <a:minorFont>
        <a:latin typeface="Constanti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nstantia"/>
        <a:ea typeface="Microsoft YaHei"/>
        <a:cs typeface=""/>
      </a:majorFont>
      <a:minorFont>
        <a:latin typeface="Constanti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nstantia"/>
        <a:ea typeface="Microsoft YaHei"/>
        <a:cs typeface=""/>
      </a:majorFont>
      <a:minorFont>
        <a:latin typeface="Constanti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176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Times New Roman</vt:lpstr>
      <vt:lpstr>Constantia</vt:lpstr>
      <vt:lpstr>Microsoft YaHei</vt:lpstr>
      <vt:lpstr>Arial</vt:lpstr>
      <vt:lpstr>Calibri</vt:lpstr>
      <vt:lpstr>Wingdings 2</vt:lpstr>
      <vt:lpstr>Wingdings</vt:lpstr>
      <vt:lpstr>Office Theme</vt:lpstr>
      <vt:lpstr>Office Theme</vt:lpstr>
      <vt:lpstr>Office Theme</vt:lpstr>
      <vt:lpstr>Ο προφήτης Μιχαίας: το όραμα της παγκόσμιας ειρήνης</vt:lpstr>
      <vt:lpstr>Άσκηση 6 (Εργασία στην Τάξη) σελίδα 105 Ποιο θα είναι το έργο του Μεσσία και ποιους θα αφορά;</vt:lpstr>
      <vt:lpstr>ΑΠΑΝΤΗΣΗ</vt:lpstr>
      <vt:lpstr>ΑΠΑΝΤΗΣΗ</vt:lpstr>
      <vt:lpstr>ΑΠΑΝΤΗΣΗ</vt:lpstr>
      <vt:lpstr>ΤΕΛΟΣ! ΕΥΧΑΡΙΣΤΟΥΜΕ ΓΙΑ ΤΗΝ ΠΡΟΣΟΧΗ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προφήτης Μιχαίας: το όραμα της παγκόσμιας  ειρήνης</dc:title>
  <dc:creator>Nicolas</dc:creator>
  <cp:lastModifiedBy>Nicolas</cp:lastModifiedBy>
  <cp:revision>2</cp:revision>
  <cp:lastPrinted>1601-01-01T00:00:00Z</cp:lastPrinted>
  <dcterms:created xsi:type="dcterms:W3CDTF">1601-01-01T00:00:00Z</dcterms:created>
  <dcterms:modified xsi:type="dcterms:W3CDTF">2015-04-20T19:33:38Z</dcterms:modified>
</cp:coreProperties>
</file>