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67" r:id="rId5"/>
    <p:sldId id="268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89" d="100"/>
          <a:sy n="89" d="100"/>
        </p:scale>
        <p:origin x="120" y="15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307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784AA43A-3F76-4A13-9CD6-36134EB429E3}" type="datetimeFigureOut">
              <a:rPr lang="el-GR"/>
              <a:t>20/4/2015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A850423A-8BCE-448E-A97B-03A88B2B12C1}" type="slidenum">
              <a:rPr lang="el-GR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5F674A4F-2B7A-4ECB-A400-260B2FFC03C1}" type="datetimeFigureOut">
              <a:t>20/4/2015</a:t>
            </a:fld>
            <a:endParaRPr lang="el-GR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Κάντε κλικ για να επεξεργαστείτε τα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01F2A70B-78F2-4DCF-B53B-C990D2FAFB8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latinLnBrk="0">
              <a:defRPr lang="el-GR" sz="5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el-GR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  <p:grpSp>
        <p:nvGrpSpPr>
          <p:cNvPr id="256" name="γραμμή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γραμμή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latinLnBrk="0">
              <a:defRPr lang="el-GR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956816" latinLnBrk="0">
              <a:defRPr lang="el-GR"/>
            </a:lvl6pPr>
            <a:lvl7pPr marL="1956816" latinLnBrk="0">
              <a:defRPr lang="el-GR"/>
            </a:lvl7pPr>
            <a:lvl8pPr marL="1956816" latinLnBrk="0">
              <a:defRPr lang="el-GR"/>
            </a:lvl8pPr>
            <a:lvl9pPr marL="1956816" latinLnBrk="0">
              <a:defRPr lang="el-GR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γραμμή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</p:grp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latinLnBrk="0">
              <a:defRPr lang="el-GR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latinLnBrk="0">
              <a:defRPr lang="el-GR"/>
            </a:lvl6pPr>
            <a:lvl7pPr latinLnBrk="0">
              <a:defRPr lang="el-GR"/>
            </a:lvl7pPr>
            <a:lvl8pPr latinLnBrk="0">
              <a:defRPr lang="el-GR" baseline="0"/>
            </a:lvl8pPr>
            <a:lvl9pPr latinLnBrk="0">
              <a:defRPr lang="el-GR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γραμμή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8640" latinLnBrk="0">
              <a:defRPr lang="el-GR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777240" latinLnBrk="0">
              <a:defRPr lang="el-GR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005840" latinLnBrk="0">
              <a:defRPr lang="el-GR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234440" latinLnBrk="0">
              <a:defRPr lang="el-GR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463040" latinLnBrk="0">
              <a:defRPr lang="el-GR" baseline="0"/>
            </a:lvl6pPr>
            <a:lvl7pPr marL="1691640" latinLnBrk="0">
              <a:defRPr lang="el-GR" baseline="0"/>
            </a:lvl7pPr>
            <a:lvl8pPr marL="1920240" latinLnBrk="0">
              <a:defRPr lang="el-GR" baseline="0"/>
            </a:lvl8pPr>
            <a:lvl9pPr marL="2148840" latinLnBrk="0">
              <a:defRPr lang="el-GR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γραμμή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 latinLnBrk="0">
              <a:defRPr lang="el-GR" sz="4400" b="0" cap="none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el-GR" sz="24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latinLnBrk="0">
              <a:buNone/>
              <a:defRPr lang="el-G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el-G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γραμμή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latinLnBrk="0">
              <a:defRPr lang="el-GR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latinLnBrk="0">
              <a:defRPr lang="el-GR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latinLnBrk="0">
              <a:defRPr lang="el-GR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956816" latinLnBrk="0">
              <a:defRPr lang="el-GR" sz="1600"/>
            </a:lvl6pPr>
            <a:lvl7pPr marL="1956816" latinLnBrk="0">
              <a:defRPr lang="el-GR" sz="1600" baseline="0"/>
            </a:lvl7pPr>
            <a:lvl8pPr marL="1956816" latinLnBrk="0">
              <a:defRPr lang="el-GR" sz="1600" baseline="0"/>
            </a:lvl8pPr>
            <a:lvl9pPr marL="1956816" latinLnBrk="0">
              <a:defRPr lang="el-GR"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 latinLnBrk="0">
              <a:defRPr lang="el-GR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latinLnBrk="0">
              <a:defRPr lang="el-GR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latinLnBrk="0">
              <a:defRPr lang="el-GR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956816" latinLnBrk="0">
              <a:defRPr lang="el-GR" sz="1600"/>
            </a:lvl6pPr>
            <a:lvl7pPr marL="1956816" latinLnBrk="0">
              <a:defRPr lang="el-GR" sz="1600"/>
            </a:lvl7pPr>
            <a:lvl8pPr marL="1956816" latinLnBrk="0">
              <a:defRPr lang="el-GR" sz="1600" baseline="0"/>
            </a:lvl8pPr>
            <a:lvl9pPr marL="1956816" latinLnBrk="0">
              <a:defRPr lang="el-GR"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γραμμή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 latinLnBrk="0">
              <a:defRPr lang="el-GR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el-GR" sz="20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 latinLnBrk="0">
              <a:defRPr lang="el-GR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latinLnBrk="0">
              <a:defRPr lang="el-GR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latinLnBrk="0">
              <a:defRPr lang="el-GR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956816" latinLnBrk="0">
              <a:defRPr lang="el-GR" sz="1600"/>
            </a:lvl6pPr>
            <a:lvl7pPr marL="1956816" latinLnBrk="0">
              <a:defRPr lang="el-GR" sz="1600" baseline="0"/>
            </a:lvl7pPr>
            <a:lvl8pPr marL="1956816" latinLnBrk="0">
              <a:defRPr lang="el-GR" sz="1600" baseline="0"/>
            </a:lvl8pPr>
            <a:lvl9pPr marL="1956816" latinLnBrk="0">
              <a:defRPr lang="el-GR"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el-GR" sz="20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 latinLnBrk="0">
              <a:defRPr lang="el-GR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latinLnBrk="0">
              <a:defRPr lang="el-GR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latinLnBrk="0">
              <a:defRPr lang="el-GR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956816"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956816" latinLnBrk="0">
              <a:defRPr lang="el-GR" sz="1600"/>
            </a:lvl6pPr>
            <a:lvl7pPr marL="1956816" latinLnBrk="0">
              <a:defRPr lang="el-GR" sz="1600"/>
            </a:lvl7pPr>
            <a:lvl8pPr marL="1956816" latinLnBrk="0">
              <a:defRPr lang="el-GR" sz="1600"/>
            </a:lvl8pPr>
            <a:lvl9pPr marL="1956816" latinLnBrk="0">
              <a:defRPr lang="el-GR"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γραμμή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>
                <a:ln>
                  <a:noFill/>
                </a:ln>
              </a:endParaRP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πλαίσιο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el-GR" sz="32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 latinLnBrk="0">
              <a:defRPr lang="el-GR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latinLnBrk="0">
              <a:defRPr lang="el-GR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latinLnBrk="0">
              <a:defRPr lang="el-GR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latinLnBrk="0"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latinLnBrk="0">
              <a:defRPr lang="el-GR" sz="1600"/>
            </a:lvl6pPr>
            <a:lvl7pPr latinLnBrk="0">
              <a:defRPr lang="el-GR" sz="1600" baseline="0"/>
            </a:lvl7pPr>
            <a:lvl8pPr latinLnBrk="0">
              <a:defRPr lang="el-GR" sz="1600" baseline="0"/>
            </a:lvl8pPr>
            <a:lvl9pPr latinLnBrk="0">
              <a:defRPr lang="el-GR"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πλαίσιο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el-GR" sz="32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εικόνας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 latinLnBrk="0">
              <a:buNone/>
              <a:defRPr lang="el-GR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el-GR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20/4/2015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dirty="0"/>
              <a:t>Κάντε κλικ για να επεξεργαστείτε το στυλ υποδείγματος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Κάντε κλικ για να επεξεργαστείτε τα στυλ υποδείγματος κειμένου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l-G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pPr/>
              <a:t>20/4/2015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el-G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l-G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l-GR" sz="3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lang="el-GR"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el-GR"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el-GR"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el-GR"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el-GR"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2" y="1052736"/>
            <a:ext cx="9144000" cy="2667000"/>
          </a:xfrm>
        </p:spPr>
        <p:txBody>
          <a:bodyPr/>
          <a:lstStyle/>
          <a:p>
            <a:r>
              <a:rPr lang="el-GR" dirty="0" smtClean="0"/>
              <a:t>Πρότυπο Πειραματικό Γυμνάσιο Ευαγγελικής Σχολής Σμύρνης</a:t>
            </a:r>
            <a:endParaRPr lang="el-G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4941168"/>
            <a:ext cx="9143999" cy="172819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Εργασία: Ιωαννίδου Χριστίνα</a:t>
            </a:r>
          </a:p>
          <a:p>
            <a:r>
              <a:rPr lang="el-GR" sz="2800" dirty="0" smtClean="0"/>
              <a:t>Τμήμα: Β΄1</a:t>
            </a:r>
          </a:p>
          <a:p>
            <a:r>
              <a:rPr lang="el-GR" sz="2800" dirty="0" smtClean="0"/>
              <a:t>Υ.Κ.: κος Καπετανάκης Γιώργος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Βιβλίο σελ. 119 </a:t>
            </a:r>
            <a:r>
              <a:rPr lang="el-GR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ασκ</a:t>
            </a:r>
            <a:r>
              <a:rPr lang="el-GR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3</a:t>
            </a:r>
            <a:endParaRPr lang="el-GR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522414" y="2276872"/>
            <a:ext cx="9144000" cy="426720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Πάνω σε ποια κατηγορία στήριξε το Μ. Συνέδριο την καταδίκη του Ιησού σε θάνατο;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Απάντηση</a:t>
            </a:r>
            <a:endParaRPr lang="el-GR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Διαβάζοντας τους στίχους </a:t>
            </a:r>
            <a:r>
              <a:rPr lang="el-GR" dirty="0" err="1" smtClean="0"/>
              <a:t>Μτ</a:t>
            </a:r>
            <a:r>
              <a:rPr lang="el-GR" dirty="0" smtClean="0"/>
              <a:t> 26, 62-66 καταλαβαίνουμε πως δεν υπήρχε καμία πραγματική κατηγορία για τον Ιησού. Η κατηγορία του αρχιερέα ήταν η γνώμη του και όχι η βλασφημία που ισχυρίστηκε αργότερα. Ενώ είπε στον Ιησού να πει μπροστά σε όλους πως είναι ο Υιός του Θεού και Εκείνος συμφώνησε, παρακίνησε και τους υπόλοιπους παρευρισκόμενους να πιστέψουν πως πρέπει να καταδικαστεί σε θάνατο.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περιεχομένου 6"/>
          <p:cNvSpPr>
            <a:spLocks noGrp="1"/>
          </p:cNvSpPr>
          <p:nvPr>
            <p:ph type="body" idx="1"/>
          </p:nvPr>
        </p:nvSpPr>
        <p:spPr>
          <a:xfrm>
            <a:off x="4006180" y="2852936"/>
            <a:ext cx="3707903" cy="1879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9600" dirty="0" smtClean="0">
                <a:latin typeface="Sylfaen" panose="010A0502050306030303" pitchFamily="18" charset="0"/>
              </a:rPr>
              <a:t>Τέλος</a:t>
            </a:r>
            <a:endParaRPr lang="el-GR" sz="96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400984D-921D-405A-8626-907E88187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πίνακα κιμωλίας (ευρείας οθόνης)</Template>
  <TotalTime>0</TotalTime>
  <Words>112</Words>
  <Application>Microsoft Office PowerPoint</Application>
  <PresentationFormat>Προσαρμογή</PresentationFormat>
  <Paragraphs>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0" baseType="lpstr">
      <vt:lpstr>Consolas</vt:lpstr>
      <vt:lpstr>Corbel</vt:lpstr>
      <vt:lpstr>Sylfaen</vt:lpstr>
      <vt:lpstr>Tahoma</vt:lpstr>
      <vt:lpstr>Wingdings</vt:lpstr>
      <vt:lpstr>Chalkboard_16x9</vt:lpstr>
      <vt:lpstr>Πρότυπο Πειραματικό Γυμνάσιο Ευαγγελικής Σχολής Σμύρνης</vt:lpstr>
      <vt:lpstr>Βιβλίο σελ. 119 ασκ. 3</vt:lpstr>
      <vt:lpstr>Απάντηση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2015-04-20T17:37:11Z</dcterms:created>
  <dcterms:modified xsi:type="dcterms:W3CDTF">2015-04-20T18:10:55Z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