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4" r:id="rId9"/>
    <p:sldId id="266"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202"/>
    <a:srgbClr val="634103"/>
    <a:srgbClr val="BE7C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95" autoAdjust="0"/>
    <p:restoredTop sz="96437" autoAdjust="0"/>
  </p:normalViewPr>
  <p:slideViewPr>
    <p:cSldViewPr>
      <p:cViewPr varScale="1">
        <p:scale>
          <a:sx n="112" d="100"/>
          <a:sy n="112" d="100"/>
        </p:scale>
        <p:origin x="-15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EBAA412-B488-4F0C-B030-B4814675AFF9}" type="datetimeFigureOut">
              <a:rPr lang="el-GR" smtClean="0"/>
              <a:t>14/04/2015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E33ED38-CBF1-4D34-8057-D82184D22BA7}"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AA412-B488-4F0C-B030-B4814675AFF9}" type="datetimeFigureOut">
              <a:rPr lang="el-GR" smtClean="0"/>
              <a:t>14/04/2015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3ED38-CBF1-4D34-8057-D82184D22BA7}"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24" y="1428736"/>
            <a:ext cx="7772400" cy="1470025"/>
          </a:xfrm>
          <a:gradFill flip="none" rotWithShape="1">
            <a:gsLst>
              <a:gs pos="0">
                <a:srgbClr val="634103"/>
              </a:gs>
              <a:gs pos="50000">
                <a:srgbClr val="BE7C06"/>
              </a:gs>
              <a:gs pos="100000">
                <a:srgbClr val="634103">
                  <a:tint val="23500"/>
                  <a:satMod val="160000"/>
                </a:srgbClr>
              </a:gs>
            </a:gsLst>
            <a:path path="circle">
              <a:fillToRect r="100000" b="100000"/>
            </a:path>
            <a:tileRect l="-100000" t="-100000"/>
          </a:gradFill>
        </p:spPr>
        <p:style>
          <a:lnRef idx="0">
            <a:schemeClr val="accent6"/>
          </a:lnRef>
          <a:fillRef idx="3">
            <a:schemeClr val="accent6"/>
          </a:fillRef>
          <a:effectRef idx="3">
            <a:schemeClr val="accent6"/>
          </a:effectRef>
          <a:fontRef idx="minor">
            <a:schemeClr val="lt1"/>
          </a:fontRef>
        </p:style>
        <p:txBody>
          <a:bodyPr>
            <a:sp3d extrusionH="57150">
              <a:bevelT w="38100" h="38100"/>
            </a:sp3d>
          </a:bodyPr>
          <a:lstStyle/>
          <a:p>
            <a:r>
              <a:rPr lang="el-GR"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Η Σύλληψη του Ιησού</a:t>
            </a:r>
            <a:endParaRPr lang="el-GR"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3" name="2 - Υπότιτλος"/>
          <p:cNvSpPr>
            <a:spLocks noGrp="1"/>
          </p:cNvSpPr>
          <p:nvPr>
            <p:ph type="subTitle" idx="1"/>
          </p:nvPr>
        </p:nvSpPr>
        <p:spPr>
          <a:xfrm>
            <a:off x="4714876" y="3857628"/>
            <a:ext cx="3914780" cy="1185874"/>
          </a:xfrm>
        </p:spPr>
        <p:txBody>
          <a:bodyPr>
            <a:normAutofit fontScale="92500"/>
          </a:bodyPr>
          <a:lstStyle/>
          <a:p>
            <a:pPr algn="r"/>
            <a:r>
              <a:rPr lang="el-GR" sz="2000" dirty="0" smtClean="0">
                <a:solidFill>
                  <a:schemeClr val="tx1"/>
                </a:solidFill>
                <a:latin typeface="Constantia" pitchFamily="18" charset="0"/>
              </a:rPr>
              <a:t>Ειρήνη-Δήμητρα Δημητρακοπούλου</a:t>
            </a:r>
          </a:p>
          <a:p>
            <a:pPr algn="r"/>
            <a:r>
              <a:rPr lang="el-GR" sz="2000" dirty="0" smtClean="0">
                <a:solidFill>
                  <a:schemeClr val="tx1"/>
                </a:solidFill>
                <a:latin typeface="Constantia" pitchFamily="18" charset="0"/>
              </a:rPr>
              <a:t>Β1</a:t>
            </a:r>
          </a:p>
          <a:p>
            <a:pPr algn="r"/>
            <a:r>
              <a:rPr lang="el-GR" sz="2000" dirty="0" smtClean="0">
                <a:solidFill>
                  <a:schemeClr val="tx1"/>
                </a:solidFill>
                <a:latin typeface="Constantia" pitchFamily="18" charset="0"/>
              </a:rPr>
              <a:t>2014-2015</a:t>
            </a:r>
            <a:endParaRPr lang="el-GR" sz="2000" dirty="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000108"/>
            <a:ext cx="8229600" cy="4525963"/>
          </a:xfrm>
          <a:noFill/>
          <a:ln>
            <a:noFill/>
          </a:ln>
        </p:spPr>
        <p:style>
          <a:lnRef idx="1">
            <a:schemeClr val="accent6"/>
          </a:lnRef>
          <a:fillRef idx="2">
            <a:schemeClr val="accent6"/>
          </a:fillRef>
          <a:effectRef idx="1">
            <a:schemeClr val="accent6"/>
          </a:effectRef>
          <a:fontRef idx="minor">
            <a:schemeClr val="dk1"/>
          </a:fontRef>
        </p:style>
        <p:txBody>
          <a:bodyPr>
            <a:normAutofit lnSpcReduction="10000"/>
          </a:bodyPr>
          <a:lstStyle/>
          <a:p>
            <a:pPr indent="0">
              <a:lnSpc>
                <a:spcPct val="120000"/>
              </a:lnSpc>
            </a:pPr>
            <a:r>
              <a:rPr lang="el-GR" dirty="0">
                <a:latin typeface="Constantia" pitchFamily="18" charset="0"/>
              </a:rPr>
              <a:t>Με βάση τα </a:t>
            </a:r>
            <a:r>
              <a:rPr lang="el-GR" dirty="0" smtClean="0">
                <a:latin typeface="Constantia" pitchFamily="18" charset="0"/>
              </a:rPr>
              <a:t>Ευαγγέλια</a:t>
            </a:r>
            <a:r>
              <a:rPr lang="el-GR" dirty="0">
                <a:latin typeface="Constantia" pitchFamily="18" charset="0"/>
              </a:rPr>
              <a:t>, μετά το Μυστικό Δείπνο, ο Ιησούς και οι έντεκα από τους δώδεκα μαθητές του πήγαν στη </a:t>
            </a:r>
            <a:r>
              <a:rPr lang="el-GR" dirty="0" smtClean="0">
                <a:latin typeface="Constantia" pitchFamily="18" charset="0"/>
              </a:rPr>
              <a:t>Γεθσημανή </a:t>
            </a:r>
            <a:r>
              <a:rPr lang="el-GR" dirty="0">
                <a:latin typeface="Constantia" pitchFamily="18" charset="0"/>
              </a:rPr>
              <a:t> ο </a:t>
            </a:r>
            <a:r>
              <a:rPr lang="el-GR" dirty="0" smtClean="0">
                <a:latin typeface="Constantia" pitchFamily="18" charset="0"/>
              </a:rPr>
              <a:t>οποίος, μάλλον, ήταν</a:t>
            </a:r>
            <a:r>
              <a:rPr lang="el-GR" dirty="0">
                <a:latin typeface="Constantia" pitchFamily="18" charset="0"/>
              </a:rPr>
              <a:t> </a:t>
            </a:r>
            <a:r>
              <a:rPr lang="el-GR" dirty="0" smtClean="0">
                <a:latin typeface="Constantia" pitchFamily="18" charset="0"/>
              </a:rPr>
              <a:t>ελαιώνας.</a:t>
            </a:r>
            <a:r>
              <a:rPr lang="el-GR" dirty="0">
                <a:latin typeface="Constantia" pitchFamily="18" charset="0"/>
              </a:rPr>
              <a:t> </a:t>
            </a:r>
            <a:endParaRPr lang="el-GR" dirty="0" smtClean="0">
              <a:latin typeface="Constantia" pitchFamily="18" charset="0"/>
            </a:endParaRPr>
          </a:p>
          <a:p>
            <a:pPr indent="0">
              <a:lnSpc>
                <a:spcPct val="120000"/>
              </a:lnSpc>
            </a:pPr>
            <a:r>
              <a:rPr lang="el-GR" dirty="0" smtClean="0">
                <a:latin typeface="Constantia" pitchFamily="18" charset="0"/>
              </a:rPr>
              <a:t>Ο</a:t>
            </a:r>
            <a:r>
              <a:rPr lang="el-GR" dirty="0">
                <a:latin typeface="Constantia" pitchFamily="18" charset="0"/>
              </a:rPr>
              <a:t> Ιούδας ο Ισκαριώτης είχε αποχωρήσει από το Μυστικό Δείπνο και δε βρισκόταν μαζί </a:t>
            </a:r>
            <a:r>
              <a:rPr lang="el-GR" dirty="0" smtClean="0">
                <a:latin typeface="Constantia" pitchFamily="18" charset="0"/>
              </a:rPr>
              <a:t>τους.</a:t>
            </a:r>
            <a:endParaRPr lang="el-GR" dirty="0">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AutoShape 2" descr="data:image/jpeg;base64,/9j/4AAQSkZJRgABAQAAAQABAAD/2wCEAAkGBxQTEhUUExQWFRUWGRgYGBgYGR0cGhgXGBcYHRwcGBcYHCggGBwlHBYYITEhJSkrLi4uFx8zODMsNygtLisBCgoKDg0OGxAQGy0mICYsLCwsNC8sLCwsLSwsLCwsNCwsLCwsLCwsLCwsLCwsLCwsLCwsLCwsLDQsLCwsLCwsLP/AABEIALUBFgMBIgACEQEDEQH/xAAbAAABBQEBAAAAAAAAAAAAAAAFAAECBAYDB//EAEsQAAECAwQGBwMJBgMIAwEAAAECEQADIQQSMUEFBiJRYZETMlJxgaHRU7HBFCNCYnKSsuHwFRYzgqLSBzTCJENjc5PT4vGjs8NU/8QAGQEAAgMBAAAAAAAAAAAAAAAAAAECAwQF/8QAMREAAgIBAwMCBgEDBAMAAAAAAAECEQMSITEEQVET8CIyYXGBobGRwfFCstHhBRQz/9oADAMBAAIRAxEAPwCnprSU1M8oTMuJ2RgCxIerg0gdP0takKZU0+AT6RPTcxrWviwPddEZbTltmommWlZupCWFC1AcSHihLsaHSVmjVp2fnOUD3J9I5K0/P9seQ9IzcqdPL/OpD7ymscVdJ7RPMQ0kGr6GmVp6f7ZXl6RH9vz/AGyucZczF+0T5Q3Sq7Y8olpRHWaj9vT/AGyucMdOzvbL5xmOlV2x5QjNX2x5QtKDWacadne2XziX7dm+2XzjMC0LH0x5QjaJntB5QaUPWaj9uTfar5w37cm+1XzjMmfMw6T3Q3TTPae6FoQ/UNOdPTfarhv3gne1XGYM1Y+n7oXTL7Q5CDQg9Q051gne1VDjWCd7ZX68IzAtUztjkPSHNpmdsch6QaEGv37Zpv3hne2VyHpCGsU/2p5D0jMi0TO2OQ9IYzpnaHIekGhBrRpTrHaPankn0iQ1jtHtf6U+kZjpZnaHIekITZnaHIekPQha0af95LR7T+lP9sROsto9oPuJ/tjNdNM7Q5Q/TzN6eQg0LwGtGkGs1o9oPuJ9If8Aee0dtP3E+kZnppnDlD9PM+ryg0LwGs0/70z+0n7oiQ1qn9pH3RGW+UTPq8of5RM3J5QtC8BrRqk61zt6Pu/nDjWyd/w/un1jJ9MvcIXTL7I/XjB6aHrRsE61zd0rkf7omNa5m6VyV6xi+nV2U/rxhvlCuyIPTQa0bX96pjtdl/1RI60Ldrss9yj8YxAtJH0Y6i3qZrpbc9IXpoNaNonWZZ/3aPvn0iadYFlvm013L/KMUi3HsP4/lF7RNvJW11roUTXIAlvFoi8Y1KJqZ+nVJF4ywztRefKHgHpCffSkMwFWG+FDUVW42i7p9X+1TO9PuEZTSKr09R7vcI1Gn/8AMTe/3MIyto/in9bomuxCXBdky47plcIeSmO4EdiJzWzkJIhxKEdwmLEizXq4DfDlJQjqY4QlklpiD+hEIyoOJsgoAlzgMandhGrsupSDJImkpmqqku9xt4+lxHKsUw6qE3STL83SyxK5Nfv/AIPOBL4Qui4QSttiVKWqXMYKTuqDuIOYMVSI1djJZW6IboXQ8IsXYsz7IyEq3t5vxrgx3UhUOwd0LRHoBugsiwbF8lgyizbikBnxdyf5Y6/IE0ckHZwAZiJPn86OXGE6CwKJXAQ/RDcOUFjo4Vr2WOVUBRJ4Grd0VLTKCVEB6HMMYLQFMyRuHKF0A3DlFi7CCYBlc2dO4cob5KncOUWymIwmgsrGyp3DlEDZEdkchBSfZmSlVKgPwcOO9wD3NHdWi8NsMooAp2wMdzEp5wNILYDNjR2RyEL5EjsjlBWbYwlLlVQzpYUcJNdp8yMMUmJzdHlLOaG/gMpd5/w4cYWmIamBvkSOyIb5GnsiC1sstzEhyTsgZXlBwc6pPl4VbsLRHwPUyn8jTuhvkSd3mYvgRrdGajTFyTMWbkwh0S8yPrE9UnIdztBKMIq2hxlJurMJ8iTu8z6xE2NPHmfWD67CxYkgjEUy4RUtNnunGnximOTBN0ufsacnT58cdUuPuCvkaePM+sOJHE8zF0piJTFrww8IzepLyUlS2q5pxi1ojaM4kNsK/AfSOc4RLRZZUz7KvwKjD1cFGqXvY1dPJvk7TTh3QodY2U90KMyRsL2mx8/M+0ffGXn/AMRXfGn0sv56b9pX4oy87+Ie/wCMSjyUz4DUqOsQlCOzR14o5rY6A8bXVtZMpCSEkbWKEksHOY4RQ1FsMubNWJiAu6i8HNAbyRUYHrZxup2j0KLlJBZtlQwZsG3RDLL/AEjj5A2jbSla5RCUXVKQxuBJYqG7CCqbdLFp+T3Beu3r1Oy/Z30xiKdFy0ModILm1gkjZrkBSkWU2RJmdLcTfICb6qltwAoIzk7s8+16ltbF7imWf/jSPeDGdVHoetur020TEKRdN1F0uoJreODtvgGrUm0f8P8A6gjVGa0rcqp2ZlKXhKJwLsI3mh9S03VfKCbz7PRrHVbN0mrxkdN2QSp82WkuELUkPUsCQH4xYpp7ITRUE0szlu87m90c1Hj+v0ByhAGNHq7qlNtQK3TLlDFasOLDNvARHJkjjjqm6RKMHJ1EzY8jE0Syo0qfMxsrbqCro1Ls06XabvWShgp9wAUQTwcGMhJmlCnGIfHiGiGLNjyq4OxzhKHKIokkqCUglRLADM8N8bWw/wCG85SQqdMTJcOxF4jDrMQBjvMR/wALrEhVomTVM8pIKASBtLLPXcArnF7XbWOeq1Ks8mcZUtDArCgkqJSFE30sQllAMN3LB1fV5I5PTx7VyzTgwKUdUgNrBqJPs6DMDTZaXcpdwBmUnLiHjMyrOVFkh3+Eeq6iaXnKMyRPmCaEgKSskOUqJCgSRt5GtamuDYDWSzCzWyamU11KnRmAFAKA8ApvCJ9F1U8knCfK3sjnwqCtAaclQZKnpgNz1+MQvnecs9zNyYco6TFFRc4mOYEdGjNY6iS7kl6nieO/GOgnq3k1J8S787x5mOaoP6n6Gl2mYtMwqASgq2SHe8kZg7zA2luABmTFGhLh38f0TzMQCI1Ok9TZ6ZqhJQVy/oqK0OQwxDjN8oqHVO2ex/rR/dCUo+Q3KerSQbXZwcOkQ/3hHqkyfLStKC6VrCikDO6HVWuA98YbQGrVol2iWuZKKUpLkkpIFC2BObd0a+0WQGZKmkl5V8JwKTfTdIJ88RXKKMzt7Eog3StlldMu+hJJIJUVlILgFzVhjjAnTtglCStpYBu3kqCyocCKsaCD+lLB05W5SEqABqrsgYhMcP2WLiUKUkoSkIAr1Rk7DKKVFJ3Rb6s6rU/6nmJEQIg5rLotMiYEpVecOzYd5zzgMRGy73KeCtOTHGwqqv7J/CqO06OOjztH7J/CqMHV9vfg1dP3LT7IhQgNkeMKMqNdl3SJ+emEFjfU33jGYnH50/aP4jGntq/nJg3zCeSjAHRskLtUtCqpMxIPEXuEOHJDJwGLOikdCMI9Ds+rVl9kfvr/ALosjVmyexPitf8AdHW9WJzNLAH+Hn8ab/yj/wDYiD+s+lplnuXG66EkHA3klRffkN2MFNEavy5bqkyrpULpJUouHBbaUcwIhp3V8TbvSX0spKgUsQSlN1uXjSMmTPjlOk9y6OOVcFualukH1Zg/pMZeTaFftO7eN3o6BywPRg4YZRtLbNkWcAzjtLdkhz30GVWc74HyNH2WfMTapDhUsssF6pIIYhWFHYjskd2R9bHw68ly6d+S+mwqW6gwTUh9x4RXnyFIxZsiMPdGU1/vLtyUrKujTLQUpCmclSg4egN6ldwgzqk/yaaDeuBRuBRBu7AJAbK8R4vFMepyJqTe3gueCOnYMSEIRLVOmVSnAb2phmSaAb4HyNMSLWsyJtnTcUwBJBqXb6IKdzpNDF1UlM6zTJBISSCQTg4N4E7wFCo3RirMpImImTVUQtClKDKIALgAJwFOJ78YhOMpZJXdrj6eKHClBGd1t0P8ltK5QJKaKQTjcVg/EEEeEbfTzJsViQj+GZV7vUEINRn1lHvrlGS1y0gLZbVKlupKQEJLYhLueFSfBoJaItkwyU2aYR0aTfQSNoGrJQSQDmWxYluG3qNUsOOUuVz+e5ThpTaX4DeqKF/Kk3QpKUoV0hN03gzAXk71FKq7oxeuUpKbdaAjC+T4lir+omNJo7T0yRLmiVKBmFgFE0ASMbt1yoXt9aRhps0qUVKLkkkk4kmpJ8Yf/j4t5JTvaqH1eySo1H+Hmmk2a0G/RE0XSeyQdknhiPGOunFPbLTOli/LCwCesDsAKIpVLhvjAHRMtEwqlqFSDdVmCkPhu/OOuj9IrSnowRdJAq5u4uQXoABhFXV6Z5noW/D9/ov6bFKOPU39fwelakmXJspnqYKmKqQKm6SEICcSo1ITjtRn9I6kWq1TZk9apctUxV64SSQMACUghwABR4l/h7o1ItJJqtKFLZqJUsgY5qAJD7lRV1xmTlz5pEyeChV2WEm6hIDB7wNCSXeh40jOnPBlag9/NfojSzRtoy2nNDzbKu5OQxNQcUqG9Jz98CjHo+nJi5+hZc20VmpUClRoVC+UA+KebPHnN6O10ud5oXLlOjBlx6JUjb6m6Hlps823TkdKJZuy0HAqoHOL7SgMCzE1pGp0drIFzESp0pCErN1KgrqqbZSpKgCl2LHeRTOMnq9p9H7PmWRfXKxcxYpUQo9UE0KTl9IcYuas2RMy1IC1hDNMKVK2lKQoKCUuXNSFFsBRo5PVRk8k5T7cf2NuGlBUbO02a6u6Kvhhn4b4paZ0lZbIUptE0haqhKUuQK1LJLCh72wME51qSqckvQUfea15mPONcDc0hNXMzu3LwK0lIly6MMnv9x74TyZGoxba2v6sUMcW2zbyVy5ktM2SsTJaiAFChBcUUCHB727oCo0msaQFnp0apRUzVCgFGh3bOBgnqvolNlsZehnLTMKQXAKrgSATwCSfyjO2otpmRxlKH9E/0jR02Rzi77MozQUXsalCXAoHKiMBuT6wJ0Tp9NovXAQEqKC/W6pUkkg1SQlQajEQZQoAJfJT+SfSMxq3q+uzKmFS5ZC1IIulTgJK8XQKsuNRV2A/+IyfnJJ3y25LV6xjzHqem9DSrTc6QrSUAgXWq5ergwJOpEj2s0eCT7hF8ZpKiDPOpoipo7reB9xj0S1ajysrQsd8sH/VHn2i07Z7j7jGXq2nVGnp+5cT1RCiBOyPD3QoypGuy9P668OufeYC6D/zsr/mp/FBiaXUr7Z95gTq6Htsr/mD4wY/mFl+U9xsxDfr0juC+4RUs8XbeuRZkBVpmXHwSkOS2LAAktvwEaMuWOPnlmLHByYL1/t01EyTIlqUiUU3jcLKVtXWcVoGoMb1YuahKmKRaAtcxUsFFzpakEgk1P8AJTeIH6wrRbZCVyVhaZZIKmImIUWuhQP0SQH3kBsIGaL08qRZlSkVmTFFa1l2QlgDdesxWyTgweOUo6o6e50HsrNDrsvbkzUKa9LWCWcAAggkOGqSI4auKNnkzrRMPzRSUpqHWsKVQAGlSoMd5yrGUlW5iVzFqWUuTeOQNGAwNcsHjjJmGZMSWKQStV16OQli2D7TPw4RdPp3BaSOGayNIM6Ztxtix0jIZBMsBtkqIIZRYqOwHFOEXNVtJASxZiCkgqL5LLvkNmjU4YxnrTa7oT2VS0U41w5iI26aZUoqSQCKODtCoALZs1fGLVijBxfbwWTpqUeKCFv0kJ8w3VEy0LKLuCSQDtU6zkeXGB1o0gFgIoAtlUHVGPAVJq3dkGHWe0rudGkYXWJIdw+IHDPDjHGzyVJU6mIYgHAMVPs3mvVOUXS76vx+jCm9tPjcJzUdAm+FMsm8CB1hRh3FzTeeFLlqss1awUJSEDadVAVFLPdzNScMTFjQ8wFAJYFOy5SP6SS4fHGCipyEjaIc9pQrwYY+Mc6XUSg9lvun9f8AB0FgjJU+Nmvf1BWjbKUImAVKVX/EgOAHOQgPrDYQhYUnqr2h4h/Q+MaOz2lioJS7tyq/oI4LlJUjo11GAq13FgNk8N0Pp+onjy+o/wAk82GMoaOPBktGzShQUA+LvQVBGLGO1nsK77JZZZb3SGSCkgEkkUri0VFWVYmmWxUoG6GzfDHe4gvYytRVJRORLmJALAbCyCAoFYBU7d4LHCNqv5kvyUZZLaKf0rYKSdNGVNSqS1++lW8LcTAUlsrqW4E8ItaS07ZbU6kCaiepSL8k9VRDAssUFBwc5B3GaWtdnEy8QpZSpILklAJZ3I2ixI4XjvhtWLJiupVkzU41xLPmMIWaOOaU2U9OpKbj2DCNHSlg0CQEm6TUuCWAfJkvGetmjylzuJB7wz+8RoJattIQmYdp1XkuahiogcFPu50SUBU2ahnolYHcbqh3kLHKDHNxpo3TxxmnGX+AdZbGEM6gVEJUk4ZKLHvIA/RhWxRmKUlQSRKvA7iRUkZnaavBoVutSpYMu4FFAa/ndoE+ABfx4wHTalg3hvfvL/rnE9WpJz5MGXG4txgbPV63TzLVLmrcJKglT7RCSkEE4kAlgXetTSKmmUoU4WSoAveUSVPhU5khs8AKOA9ebbUoTKQg9WXU71KIUTzDvxirOtD4ZDHcd/x4M+LNj+KctTLtscdPc2mhdMzJwEqaGVLMtqNeReSxbJQoDQYjB2hTdDzJmkZM8MJaUkKL1wmYDuWIB6CmvbULFL6XIPEoLeFOUbmzTLpSd3uwjbC/QelbmOX/ANNzP6e1stEqYtNnlIEqSbqlLBJUoY4KBbng75Qb0dak2izItCU3bz3k7iFFJrntChzEZfXeU1pdCAvpkhSSx6wF1THAMEpJ+1BjQul7Mizos6Jg6Wt5KgUkrKr6mvULqJoCYw4rUouK3v8AXezVlS07l2YIilJy+MdZEhSiw8eETNmdwlSVFPWAIcHjuPfHTn1GOD0ye5gjik1aQMtQjxbRvX5/GParQk5x4lYi0wd595hZ90i3p1TZeWlkgHv8oURBFzx+EKKEzVVl9JG2/bPvOcCdWB/t0r7fwMEL3WLUvGvP1EDtVv8AOyft/wCkwofOLJ8p7jo5gpJOAUH5iAGvllV8vSVdUpRcvdUsTeA3MS5oTURftlu6KXeYFRYJBzUd/AVJ4CAVttUxQV0xWtbMHBN1qskDAUcHhWJdVjbkpLxRX03AU0VLTKsekJykoQFICAEktfuqoN21MSzRnplnNza2rpFMSohyrwor70dZmmlTJIlFIRtDYSWDlgVEqJKiX47g0PZphWokjZIIzYsUgHGhZ+6kQx43Fbvds1JJ79qM4ZaytiRdJSgl8ajLHJ4MWGcemvE3AoMD3Nep3q4Z7oozEC6m5Ug4VJNSQ4ywHnwiVllLmKTLKFFT0TdJUAS5N1nMSyam9zN09Rkvf0CsieLqUqVWWFIJAehNCGGHfvhaSSFylJd0l7po7k3nbHEjkI1OiNVZzAqaSGY5rPgksPE+ES0louVY5ZXLlomLCwHni+7hyQkFKQKEAnNOZhLHJs2ZOoxRVcnnuhNGzVL+bC1kEA3ElRHGgLVGOUaj9hW07CxMSlXVdKVHxILI8THpFmmgoSUtdIBDUDEZAQKtU60iYGSOjK0pNR1SoBwGd2rBkSdWYsbep1svuA9G6lrTjPuBQZSAm8Vd5dknueDCNCWeUkuogYFgKlnZgCcK+cFrROupJAKiBQDEnIc88o4CyputMAWSSok9o7twyHACFLDFrjcazS4vYHS9H2VSbyUqWAWLqIwIxDDDH/3Fm0aJsyEqUZTgY7SzhwvNHdcsJAEtIAzAz3d8WrOC1csoSxqqpX9geWXOp19zHTrZZFKITZJajgStsADQg8HiCbTKqRY7IHYk3ACaEu4GOPOL2ltDKcqlpvpJe7mHxSx+jubCgbOBEyXKDvLKSMUmUQR37MYsmXNB02/7GyGPDNXV/wAludPsqlPOscoksCpBrQbgz0pjlBRGr1g6K+JYQhQxvzE54MVULiBOj9DqWQVASkY0Avkbk3cH3nwjS2uzKONwSQ2yQTst2buL5vGnFLLp+PcoyenGXwOvO4Ms2rtkWFJlLmNiQlYOIZ2UklmEKy6nS5ZdE2Y5YOoAlgXYEMwcDlFw6DkTAFIJTRgpCnH3VOB3BowWk1WiyKImvRwFGstYKiQUFTsQ+GNa5RohFt70VyzSS+FsL6yamKLLTOlOA11bpvDBg15y0ALRJTMCUqXtG8klYGxkCBiRR64iOEu3T5lUS1Lcgno0KqRh1AYnNsloN1U2VNRLvA7aVIcsSBdUOGQ3w8mFNc7ohDPNy3V2NZNGAsgMboKio02UlnpUYgctxjjaLIgnZJH58D6wQkTwm+oBwUkXsiXBZ+ASmgwwizoPQs+bLM9ASoEqAQ4vEBqgGhDuGd6cYg12Ni01cgfoS0XLVKKyEgFiXoxzO6rR6BKU2O6MVpCWoioSk4FCk3WO4JNRyi7ovSCxZ1JWDgbijgUZh8TuHe2UW4ZqNxKM3T6qlEp2m2X7028y0pvYO94ilcGpRs+FQK5V47bkrCiX3pIB5u8WbbaB84xxPMN6sfCKxtdUvgCR4G6PWIwStsOtWlRijcatWlZ0TMIWorAmpvVKkgbs6JII8IyEiyLkTZS5F8qvJalwEkp2d6gXYjjFjVbTZs85SFN0U0G8lWDhJYhsHAutm43CLgtoQrpZVbivmkzAS7gu4dyeTMIyyhOMn9WLE1KH2Nnppgotujweydfx+Jj13RumhakKUzLSWWk1ZXfmDl3EZR5HYSywfHzMa5R0Y4xKsbuTZ3SDdPePcYeJgbJ+0PcYaK7NFCmLqe8/GOOqw/26T9r/AEmFNNT3/GFqoprdJJyUfwKiUfmRXN/CazWm3mZNSEnZQopT3pAvnmoD+WLSiqYAkqAm3CNwY1AKvHuqe+M2gq6Rq3UlRD43TtV4s3lBKdLCRfQW4HD+U4t3BsIm7buyGDLGK0yLVlVMIIAupVRzQBSAag5lgcNwixNmk0BAATcBwBJUkvQYFiOHCBX7UWQ5faoNxYtTJn9xi/ohIVPlyw6gssHJISA+WeBp3QpK3fg0Y5xhULsNaq6uTlgKJMmWahQNVj6qDlxPg8bSzJkWVRJUq8sAEqc0G8gMHNfyizYZBSn+IuZxUXY7hR/AktDWjRqFm8qWFK31Zh5RBxfMefqUalw+C+LSlqF4zGuEoTEoICisXglKU3gQQHcsQkijHE1HEHjKbEgcM+QrEkjd508sfdFqdOyhq9inoKz3LPLSLwADAKDKxL3knCr098Wpyro2iB3muG6OqHq5JqeAx3D4xlteNHJIlTQSlQWJb5BEy8CQN9fEU3RGT7k4rc1Msghw6sGNGqWcVjpcf6I+9+UDbIJNmlJlBaUpQzXlB+s5+MSTrFZi92chTY3TeZ9919x5Q7pWxVbpBHo+CeRPxEMtwCRdoCcDkH7UUP2/I7Rp9VXpHNestm6pmVUC2yr4CEpxbpMbxziraCMyXfSRQOMnB8CFUgSrVuX2leXpEpOs9ku/x5bDjxb3074n+89j/wD6ZP8A1E+sKeKMvmQRySjwzvZrEmQg3QCzmrv7/hF+6c2PMQNnaas6klp8qo7afWLJ0vI9tLr9YesNUlSBqT3Y0ywAqvJ2FOHKVdZjgpJSQXwfGtCIlMSL6KYXt2YDtXhEhbZZwWg9yh6xk9IaetabX0KZMpbkGUHLqRtXiVuwLJdsmNDSCTSCKZodKiYoASlhOF68btN42XyOY8YBaY1btU8JHToKQ5LkljkQya0cZRq0DaPd8Ycyxi1d4oeYhaFdjjkcdkYuXqGf97PJG5CbvmSfdFbSM+XKnyhLQLklpIBAJJJLneQ6hnVj2jG8L0DuDRj3b8YCWrQZVaRPJSACNkS3wDOTfBvblXSzAZRZBJEcmSUluNpCxWZ09IFuEpSWOW9bVJ7oGae1YUUqVZi4O1c+k/1SetRwxrhjV9SuyS1uSlC+JAJ7jn4Q95oqjFptui6OZxrT/wBHjEhCLy+lCwxulLAYAY3toEHu98cJE1CDeQCReLEmqTucbw7ZUOOXrumtAS7UkqKQmaAyZlRTIKZrw73bKPNLbopCJi0KBStNwqAXeSyrpIf6VH+7SBLTLv8A2Iybyt8c/kpWUdJNUSaBmO69nwqBzMcp81cs9IQNlSzQ47Yuj4dxME7JLQCq6kJGDJclWOAUS5z8HMV9IuhAEyX1VE5549YPiXiabTVIm8NQ0+DrqxOQm1TEJSReQSSTiQXFMMFGMPYutz95jUaqTL1sSwoEL5XWcniW5xl7Dj4H4wZVSRXh3bLijsnvHuMKOSjsnvHuPrCipGhnOaan9ZmH1V/zsr7SvwKiE/E+PxjjoS0FFplqABIVnxDfGHdOyDV7Gk0hJMtQI2rwJc1JUCbz800jpZbRLW6SjLEEg3jhdSC2OREXlALSoO5SdlWaVDC+N2T947gM1BSbzXS+W8ZUp+s4h0+TVGnyQ6rDpla4YQKAvowpVwJRdcB9pBr3jbPiYM6mWa7bZIvX0m+oKZsEEYHA+OcAEHZAODCvdsnl1/5Y66N0vMkELS16WXY1fEKB4EOOUaDMuT2uckYtka54R3up3P8ArjAi2aQlollawSkJBujeogJbc97zjDWnXOeStpl1iWSACwyZRFcsYT2LVGz1IMNwEUrXpmTLxUCdyanyjzRWnZk1JmKWu6lJBBNFKJDADz8YVitxXKVMuNdpQk3iA+HClanGsUZM1J0bYdGv9TNFb9dlmYESkBIUoC8qpqWLJwDeMZzTOkps5JvzFEAmmQofohhgTXJoGaHvLnpOLG8eAH5tELQppigCK94qx4Y1NcIqlKTlV9i//wBaMNVHKTarqnNae4FvNqxesVp6IieASgNLIwvXSLpDkfQSMqHg8D9LSQhZu4GrdkuXBjppu2S1IkolHZSCVCvWIFS474tWRuOmtmVvpccWpKzUotV8pMsghQoRlg7jLKncKUalb0lS03cADkWW5qCpBChhlWoatIfQshEqWkMq8plKIIq4oKjAA+8xbnT5IqsVwdSku3B4wQmsWS0rovyY3khpBehbS06YVJUCRdSiWkkUqUgochrqaBs4v/J1TDenIUkD6m032kpeuZKszTAxP5ZIJoUv9sDzi1JIVUP4TH/KLM3WTttWrKcfRxSSlv8Ag5pksADlU8BkmmbY/wDpw2sSDdSptl2Tyx/X5kppC2CUklQZO5wbz4fHHcfAXbtIJnyCoDqqBY/kcKxRivUpVtZs70C7Jo2+DNI2UA8Lx3VG54t2G3i8lSncUdPWI2mY0wvJ498Dp2kVLYOyRQJTRIHd8TFrQ0wJN4/RJIGWFC292rwjouclHczyxR16+7oN2nTVpQCRNWCGBbe2DYUzpF7RGutpSDfImXQCQoAFnYkFLBqp5xn0LJlLUVXi4Uz9Wpyyizoe6oBRCUlJKVmgvJXgT3H8MVrJKMWRy9OpST2pcnoujda5M0pSp5ano/VPcr1aD7x4ra5HzUxBoZSnB7SVPQ+bRLROn7RKHzcxV1ASooNRdKQFAXhQpVlxjRinqVsxZcDi1W57HMAxzGecTUg9o+XpGCsuuM0gEoQpJaoJHqOHpEZ3+IagspEgOz/xKbuxvpFiZVPG48m5u1INcMfGPNNdZK/lpmyigC4kKUoi64JBTxIYO0FdD66KtCJzjolpCbrVcLUEu6hiCQfGBNpm9IojBzdAyCRx8PAA4sRDJYYXuDJBmFQAF8mrIBZ95frCn6MXJ0lQvdKUBRDFy5Y5bKTuqXizZWRLmkYhRH8vRpo3Om8nfGetlqfIHwf4CFwbYpyCuqM9CVzZYCQ4vggVYUIfMVBHjHn9hOPd6wetNl+bUtWJAugZORVW7c0Z+wHHu9YreRTVLsUzxqE7Xcsg08fhCiCcIUIRznnHxinYlNNSdxflFueMe+KVm64/WUMivmX3PQdET0LVeAZRDEbqgu2eGNMaxWt+jyqYSHYsSLpZqfSzFXijoS3JlrdQLEM4ywPwhaYtQXM2VEoZLYs4AdgeMZoRcMm3FHQyY4TW49pkgKvJKTg7EbiCC2FN++OYDEKoVAsUn6TYdxIAoca90VAY6S5je7w3cRwLiNeoxZOkb3gas6wmfZegI2wuUkNiZaTeqN4IA4wNnTJcpUwEFZUwKVUIep2k0OUV7FMlM61rSo5pAcEYElsOXfFK1veLqC/rAu4w8MMDFU3qdFvTYpRXxFhdr2TLQCEkuxqQdwIxw3QY0rONnlSpSDdUKqI3548SeUBtDBJmovkJSDeJJpsh/MhvGH05a+knKUDQMB8fN4qkrml25NiiENBWhRnYsGJIFATdbAUzinaF/OLz63uMD0LORMXJExCBVN5Rc9YgAYUAxpvOcDjUtX0olP5Wl3LenJd5KJowUK8Dn5wFTjGi0YtExC5RoCCtIJcgjEAnGlR4wAmy7pI3QY3VxCrDOlNJtLQEGpABIyZI5flGfWsk1jopFIgJcThFQWxHJCTYgqO9jtq5agpBIPke8ZxyuQxlxN09mR9OS3NBp+3JmSUXSHdJIcOKKp4PAKXMIBAJY4iOYETEQhBQjpQ38TskmC1tsnRJSPpNtd5BLPwjloBCOlvTCAEAqAP0lDADxr4R2tV5ZUokVNA6QSK1AJfPdV4jKXxUPZVf0JaHqiaPqg8jA1S8odCyl7qiH3ZjjHOGlTbLmgxpfbRKndpLK+0KGKiNIFIIQlKQcaOT3qPwYRc0UOkkTZX0htp8MQOX9UBVCIwreL7FdK6Cug0C+SrqhJHicosStHy5YN9YBVi7US+AGajAVM0szkA5PTlEGc73iel3aZXPHr54L1jtBROVcOyXFBikbQ/CI0WiarJOQb+ZWXc2z3qJzjP2OxKQb6jdbjVt7RaGlEy0EJJUoncWIOLuxGVKxbGSooeJLaKCypwCJnG6rmhHrAGwXSDed1KAG6geuTfrjEU6V2VJKRtO5B3tl4QOM83boNDU8e/lEm7ROONrkM6eDSlXQAKOw7m84x+jyx8D7jGh03akqQgJUCRi2WyB8Izdj+B9xjPhi1Dcq6n5kWpfV8YeJSep4/CFFpSlsRmoesDLP14Ny0NdPdASTRdYSe4SVNBeWY6VjkhSd4iYUnfAdCNeV/UdJiQMRBBo4iQIrUQrJJElQzwi294ktMKyekhDkNDlLbiIcS+I5wWCxvgSDEu6IBDxMJhWWKLH74TPDhEQumFZJxfgkDSIxEpiWArACTE0JoRSX3iHuvicILHosQEO4hBIwBeExYvh+cFj0Er0Pff9d3pEK1pDhMOyLhbJKVEXhq98RDwCqiYW2ERKoSn74i0Mi0xwqHUqIkcGhEHwhkdx/CGeGIiSEualuJHpDIkSYgTFsSkmgIJyLKx3NdpDLsbAm8+fVVXmO7nEqZW2ihNwitYEOVcEq8kmLE2J6MQHm8EL/AYjJ0jLnXxIhI/h/wA3whQ0vqePwEKAzuVBNCCUodnUBXxMZooN4liRvEa6RLHRIN9IISMeJyHcYFzrUodW62Wwke6IQ5ZOe9AlCjuiZXF75Wodk94hG3HNKPP1iyyG5QEzuh+li6q270J8/WIm2/UTBbAq9IIbpOEWDax2EwvlI7CYe4rK/ScIfpOBiyLQjOWP14RLp5fsvMf2wtySZV6TvhxP4mLXSyvZH73/AIxIKk+yV94ekKx6mU+n4nzhfKOJ84uPI9mvmIdPyfNEwdzeogsNUiomeciqEqcd55xfu2bdNHgP745lFnIJF+jYs5fcL0LUS1z4v9lPpjvVC6c7zFqWiQcek8Eg/wD6Q5k2ffN/6Y/7sO0LXP2ysJx3mHM47zFnobN2pv3B/wByGEiz75n3B/fBa9oPUn7ZwFoV2lQumVvVFgSLN25g/kH90LoLN21/c/8AKC17Q/Vn5/ZX6dW8xILX9blHf5PZ+2r7v5xI2aR7Q8iYLXtB6k/P7K19Y7XnDFavrecdzKkdtX3YYIk9tfKC/dCeSXn9nG+r60IzFb1ecd0ok9tfKHMuT2l8odi1y8/sq9Ir63IwjOVvV5xbEmz9pXIx1los/aXyP5QWGuXn9lATljAqHOI9OoZkQXvWYfSWfBUQK7Oe15/3QJhrl5f9QQpZi9oOWSJvBCvMN8YtJkWdWAX5j/VHeXZ0IvdFedSSGLF6gtia0yiMmmqEtTdsops5AYjCGgrpBFEsUnF2JcFk0INQXehhQRbojOrC6tFST/ukch8IqzdDSewBz9YaFEE2BUXoWV2fM+scVaFl8ecKFE7ERVoOXvVziJ0GjtKhQoVsCB0GjtK8oY6DT21eUKFBbAY6EHbPKIq0MB9M8vzh4UFsZA6Kb6Z5fnC/Zx7Z5fnChQrC2QOj/r+X5xFVkPa8vzhQoLHbIfJz2vL84YyT2vKFCgsdsiZZ7URMk7/KFCgsLYxlHf5RHo+MKFEkxNiUk74gUwoUSQhocLIr+fvhQoAFCvQ0KAAhoqXevOEkAElwXwOBenKO08JCZiglLoKgMWp0WIep21QoUZ236lfY6sIpdKpVvUv1ZztCQBPACQJa7qaV/iZqetA0D753w0KLMb2fvsjH1e0lXh/7pIIaQlMiWdkFT4AijJYVJc1NeMUUqIhQoMTuO/1/kXWpRytR8L+EEpk0pWpIus+7CgwrDJlqUes1ch+cKFBBKkyvPJrLJfV/yFLHZbynJDsXpiSRU1xhQoUJsp55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data:image/jpeg;base64,/9j/4AAQSkZJRgABAQAAAQABAAD/2wCEAAkGBxQTEhUUExQWFRUWGRgYGBgYGR0cGhgXGBcYHRwcGBcYHCggGBwlHBYYITEhJSkrLi4uFx8zODMsNygtLisBCgoKDg0OGxAQGy0mICYsLCwsNC8sLCwsLSwsLCwsNCwsLCwsLCwsLCwsLCwsLCwsLCwsLCwsLDQsLCwsLCwsLP/AABEIALUBFgMBIgACEQEDEQH/xAAbAAABBQEBAAAAAAAAAAAAAAAFAAECBAYDB//EAEsQAAECAwQGBwMJBgMIAwEAAAECEQADIQQSMUEFBiJRYZETMlJxgaHRU7HBFCNCYnKSsuHwFRYzgqLSBzTCJENjc5PT4vGjs8NU/8QAGQEAAgMBAAAAAAAAAAAAAAAAAAECAwQF/8QAMREAAgIBAwMCBgEDBAMAAAAAAAECEQMSITEEQVET8CIyYXGBobGRwfFCstHhBRQz/9oADAMBAAIRAxEAPwCnprSU1M8oTMuJ2RgCxIerg0gdP0takKZU0+AT6RPTcxrWviwPddEZbTltmommWlZupCWFC1AcSHihLsaHSVmjVp2fnOUD3J9I5K0/P9seQ9IzcqdPL/OpD7ymscVdJ7RPMQ0kGr6GmVp6f7ZXl6RH9vz/AGyucZczF+0T5Q3Sq7Y8olpRHWaj9vT/AGyucMdOzvbL5xmOlV2x5QjNX2x5QtKDWacadne2XziX7dm+2XzjMC0LH0x5QjaJntB5QaUPWaj9uTfar5w37cm+1XzjMmfMw6T3Q3TTPae6FoQ/UNOdPTfarhv3gne1XGYM1Y+n7oXTL7Q5CDQg9Q051gne1VDjWCd7ZX68IzAtUztjkPSHNpmdsch6QaEGv37Zpv3hne2VyHpCGsU/2p5D0jMi0TO2OQ9IYzpnaHIekGhBrRpTrHaPankn0iQ1jtHtf6U+kZjpZnaHIekITZnaHIekPQha0af95LR7T+lP9sROsto9oPuJ/tjNdNM7Q5Q/TzN6eQg0LwGtGkGs1o9oPuJ9If8Aee0dtP3E+kZnppnDlD9PM+ryg0LwGs0/70z+0n7oiQ1qn9pH3RGW+UTPq8of5RM3J5QtC8BrRqk61zt6Pu/nDjWyd/w/un1jJ9MvcIXTL7I/XjB6aHrRsE61zd0rkf7omNa5m6VyV6xi+nV2U/rxhvlCuyIPTQa0bX96pjtdl/1RI60Ldrss9yj8YxAtJH0Y6i3qZrpbc9IXpoNaNonWZZ/3aPvn0iadYFlvm013L/KMUi3HsP4/lF7RNvJW11roUTXIAlvFoi8Y1KJqZ+nVJF4ywztRefKHgHpCffSkMwFWG+FDUVW42i7p9X+1TO9PuEZTSKr09R7vcI1Gn/8AMTe/3MIyto/in9bomuxCXBdky47plcIeSmO4EdiJzWzkJIhxKEdwmLEizXq4DfDlJQjqY4QlklpiD+hEIyoOJsgoAlzgMandhGrsupSDJImkpmqqku9xt4+lxHKsUw6qE3STL83SyxK5Nfv/AIPOBL4Qui4QSttiVKWqXMYKTuqDuIOYMVSI1djJZW6IboXQ8IsXYsz7IyEq3t5vxrgx3UhUOwd0LRHoBugsiwbF8lgyizbikBnxdyf5Y6/IE0ckHZwAZiJPn86OXGE6CwKJXAQ/RDcOUFjo4Vr2WOVUBRJ4Grd0VLTKCVEB6HMMYLQFMyRuHKF0A3DlFi7CCYBlc2dO4cob5KncOUWymIwmgsrGyp3DlEDZEdkchBSfZmSlVKgPwcOO9wD3NHdWi8NsMooAp2wMdzEp5wNILYDNjR2RyEL5EjsjlBWbYwlLlVQzpYUcJNdp8yMMUmJzdHlLOaG/gMpd5/w4cYWmIamBvkSOyIb5GnsiC1sstzEhyTsgZXlBwc6pPl4VbsLRHwPUyn8jTuhvkSd3mYvgRrdGajTFyTMWbkwh0S8yPrE9UnIdztBKMIq2hxlJurMJ8iTu8z6xE2NPHmfWD67CxYkgjEUy4RUtNnunGnximOTBN0ufsacnT58cdUuPuCvkaePM+sOJHE8zF0piJTFrww8IzepLyUlS2q5pxi1ojaM4kNsK/AfSOc4RLRZZUz7KvwKjD1cFGqXvY1dPJvk7TTh3QodY2U90KMyRsL2mx8/M+0ffGXn/AMRXfGn0sv56b9pX4oy87+Ie/wCMSjyUz4DUqOsQlCOzR14o5rY6A8bXVtZMpCSEkbWKEksHOY4RQ1FsMubNWJiAu6i8HNAbyRUYHrZxup2j0KLlJBZtlQwZsG3RDLL/AEjj5A2jbSla5RCUXVKQxuBJYqG7CCqbdLFp+T3Beu3r1Oy/Z30xiKdFy0ModILm1gkjZrkBSkWU2RJmdLcTfICb6qltwAoIzk7s8+16ltbF7imWf/jSPeDGdVHoetur020TEKRdN1F0uoJreODtvgGrUm0f8P8A6gjVGa0rcqp2ZlKXhKJwLsI3mh9S03VfKCbz7PRrHVbN0mrxkdN2QSp82WkuELUkPUsCQH4xYpp7ITRUE0szlu87m90c1Hj+v0ByhAGNHq7qlNtQK3TLlDFasOLDNvARHJkjjjqm6RKMHJ1EzY8jE0Syo0qfMxsrbqCro1Ls06XabvWShgp9wAUQTwcGMhJmlCnGIfHiGiGLNjyq4OxzhKHKIokkqCUglRLADM8N8bWw/wCG85SQqdMTJcOxF4jDrMQBjvMR/wALrEhVomTVM8pIKASBtLLPXcArnF7XbWOeq1Ks8mcZUtDArCgkqJSFE30sQllAMN3LB1fV5I5PTx7VyzTgwKUdUgNrBqJPs6DMDTZaXcpdwBmUnLiHjMyrOVFkh3+Eeq6iaXnKMyRPmCaEgKSskOUqJCgSRt5GtamuDYDWSzCzWyamU11KnRmAFAKA8ApvCJ9F1U8knCfK3sjnwqCtAaclQZKnpgNz1+MQvnecs9zNyYco6TFFRc4mOYEdGjNY6iS7kl6nieO/GOgnq3k1J8S787x5mOaoP6n6Gl2mYtMwqASgq2SHe8kZg7zA2luABmTFGhLh38f0TzMQCI1Ok9TZ6ZqhJQVy/oqK0OQwxDjN8oqHVO2ex/rR/dCUo+Q3KerSQbXZwcOkQ/3hHqkyfLStKC6VrCikDO6HVWuA98YbQGrVol2iWuZKKUpLkkpIFC2BObd0a+0WQGZKmkl5V8JwKTfTdIJ88RXKKMzt7Eog3StlldMu+hJJIJUVlILgFzVhjjAnTtglCStpYBu3kqCyocCKsaCD+lLB05W5SEqABqrsgYhMcP2WLiUKUkoSkIAr1Rk7DKKVFJ3Rb6s6rU/6nmJEQIg5rLotMiYEpVecOzYd5zzgMRGy73KeCtOTHGwqqv7J/CqO06OOjztH7J/CqMHV9vfg1dP3LT7IhQgNkeMKMqNdl3SJ+emEFjfU33jGYnH50/aP4jGntq/nJg3zCeSjAHRskLtUtCqpMxIPEXuEOHJDJwGLOikdCMI9Ds+rVl9kfvr/ALosjVmyexPitf8AdHW9WJzNLAH+Hn8ab/yj/wDYiD+s+lplnuXG66EkHA3klRffkN2MFNEavy5bqkyrpULpJUouHBbaUcwIhp3V8TbvSX0spKgUsQSlN1uXjSMmTPjlOk9y6OOVcFualukH1Zg/pMZeTaFftO7eN3o6BywPRg4YZRtLbNkWcAzjtLdkhz30GVWc74HyNH2WfMTapDhUsssF6pIIYhWFHYjskd2R9bHw68ly6d+S+mwqW6gwTUh9x4RXnyFIxZsiMPdGU1/vLtyUrKujTLQUpCmclSg4egN6ldwgzqk/yaaDeuBRuBRBu7AJAbK8R4vFMepyJqTe3gueCOnYMSEIRLVOmVSnAb2phmSaAb4HyNMSLWsyJtnTcUwBJBqXb6IKdzpNDF1UlM6zTJBISSCQTg4N4E7wFCo3RirMpImImTVUQtClKDKIALgAJwFOJ78YhOMpZJXdrj6eKHClBGd1t0P8ltK5QJKaKQTjcVg/EEEeEbfTzJsViQj+GZV7vUEINRn1lHvrlGS1y0gLZbVKlupKQEJLYhLueFSfBoJaItkwyU2aYR0aTfQSNoGrJQSQDmWxYluG3qNUsOOUuVz+e5ThpTaX4DeqKF/Kk3QpKUoV0hN03gzAXk71FKq7oxeuUpKbdaAjC+T4lir+omNJo7T0yRLmiVKBmFgFE0ASMbt1yoXt9aRhps0qUVKLkkkk4kmpJ8Yf/j4t5JTvaqH1eySo1H+Hmmk2a0G/RE0XSeyQdknhiPGOunFPbLTOli/LCwCesDsAKIpVLhvjAHRMtEwqlqFSDdVmCkPhu/OOuj9IrSnowRdJAq5u4uQXoABhFXV6Z5noW/D9/ov6bFKOPU39fwelakmXJspnqYKmKqQKm6SEICcSo1ITjtRn9I6kWq1TZk9apctUxV64SSQMACUghwABR4l/h7o1ItJJqtKFLZqJUsgY5qAJD7lRV1xmTlz5pEyeChV2WEm6hIDB7wNCSXeh40jOnPBlag9/NfojSzRtoy2nNDzbKu5OQxNQcUqG9Jz98CjHo+nJi5+hZc20VmpUClRoVC+UA+KebPHnN6O10ud5oXLlOjBlx6JUjb6m6Hlps823TkdKJZuy0HAqoHOL7SgMCzE1pGp0drIFzESp0pCErN1KgrqqbZSpKgCl2LHeRTOMnq9p9H7PmWRfXKxcxYpUQo9UE0KTl9IcYuas2RMy1IC1hDNMKVK2lKQoKCUuXNSFFsBRo5PVRk8k5T7cf2NuGlBUbO02a6u6Kvhhn4b4paZ0lZbIUptE0haqhKUuQK1LJLCh72wME51qSqckvQUfea15mPONcDc0hNXMzu3LwK0lIly6MMnv9x74TyZGoxba2v6sUMcW2zbyVy5ktM2SsTJaiAFChBcUUCHB727oCo0msaQFnp0apRUzVCgFGh3bOBgnqvolNlsZehnLTMKQXAKrgSATwCSfyjO2otpmRxlKH9E/0jR02Rzi77MozQUXsalCXAoHKiMBuT6wJ0Tp9NovXAQEqKC/W6pUkkg1SQlQajEQZQoAJfJT+SfSMxq3q+uzKmFS5ZC1IIulTgJK8XQKsuNRV2A/+IyfnJJ3y25LV6xjzHqem9DSrTc6QrSUAgXWq5ergwJOpEj2s0eCT7hF8ZpKiDPOpoipo7reB9xj0S1ajysrQsd8sH/VHn2i07Z7j7jGXq2nVGnp+5cT1RCiBOyPD3QoypGuy9P668OufeYC6D/zsr/mp/FBiaXUr7Z95gTq6Htsr/mD4wY/mFl+U9xsxDfr0juC+4RUs8XbeuRZkBVpmXHwSkOS2LAAktvwEaMuWOPnlmLHByYL1/t01EyTIlqUiUU3jcLKVtXWcVoGoMb1YuahKmKRaAtcxUsFFzpakEgk1P8AJTeIH6wrRbZCVyVhaZZIKmImIUWuhQP0SQH3kBsIGaL08qRZlSkVmTFFa1l2QlgDdesxWyTgweOUo6o6e50HsrNDrsvbkzUKa9LWCWcAAggkOGqSI4auKNnkzrRMPzRSUpqHWsKVQAGlSoMd5yrGUlW5iVzFqWUuTeOQNGAwNcsHjjJmGZMSWKQStV16OQli2D7TPw4RdPp3BaSOGayNIM6Ztxtix0jIZBMsBtkqIIZRYqOwHFOEXNVtJASxZiCkgqL5LLvkNmjU4YxnrTa7oT2VS0U41w5iI26aZUoqSQCKODtCoALZs1fGLVijBxfbwWTpqUeKCFv0kJ8w3VEy0LKLuCSQDtU6zkeXGB1o0gFgIoAtlUHVGPAVJq3dkGHWe0rudGkYXWJIdw+IHDPDjHGzyVJU6mIYgHAMVPs3mvVOUXS76vx+jCm9tPjcJzUdAm+FMsm8CB1hRh3FzTeeFLlqss1awUJSEDadVAVFLPdzNScMTFjQ8wFAJYFOy5SP6SS4fHGCipyEjaIc9pQrwYY+Mc6XUSg9lvun9f8AB0FgjJU+Nmvf1BWjbKUImAVKVX/EgOAHOQgPrDYQhYUnqr2h4h/Q+MaOz2lioJS7tyq/oI4LlJUjo11GAq13FgNk8N0Pp+onjy+o/wAk82GMoaOPBktGzShQUA+LvQVBGLGO1nsK77JZZZb3SGSCkgEkkUri0VFWVYmmWxUoG6GzfDHe4gvYytRVJRORLmJALAbCyCAoFYBU7d4LHCNqv5kvyUZZLaKf0rYKSdNGVNSqS1++lW8LcTAUlsrqW4E8ItaS07ZbU6kCaiepSL8k9VRDAssUFBwc5B3GaWtdnEy8QpZSpILklAJZ3I2ixI4XjvhtWLJiupVkzU41xLPmMIWaOOaU2U9OpKbj2DCNHSlg0CQEm6TUuCWAfJkvGetmjylzuJB7wz+8RoJattIQmYdp1XkuahiogcFPu50SUBU2ahnolYHcbqh3kLHKDHNxpo3TxxmnGX+AdZbGEM6gVEJUk4ZKLHvIA/RhWxRmKUlQSRKvA7iRUkZnaavBoVutSpYMu4FFAa/ndoE+ABfx4wHTalg3hvfvL/rnE9WpJz5MGXG4txgbPV63TzLVLmrcJKglT7RCSkEE4kAlgXetTSKmmUoU4WSoAveUSVPhU5khs8AKOA9ebbUoTKQg9WXU71KIUTzDvxirOtD4ZDHcd/x4M+LNj+KctTLtscdPc2mhdMzJwEqaGVLMtqNeReSxbJQoDQYjB2hTdDzJmkZM8MJaUkKL1wmYDuWIB6CmvbULFL6XIPEoLeFOUbmzTLpSd3uwjbC/QelbmOX/ANNzP6e1stEqYtNnlIEqSbqlLBJUoY4KBbng75Qb0dak2izItCU3bz3k7iFFJrntChzEZfXeU1pdCAvpkhSSx6wF1THAMEpJ+1BjQul7Mizos6Jg6Wt5KgUkrKr6mvULqJoCYw4rUouK3v8AXezVlS07l2YIilJy+MdZEhSiw8eETNmdwlSVFPWAIcHjuPfHTn1GOD0ye5gjik1aQMtQjxbRvX5/GParQk5x4lYi0wd595hZ90i3p1TZeWlkgHv8oURBFzx+EKKEzVVl9JG2/bPvOcCdWB/t0r7fwMEL3WLUvGvP1EDtVv8AOyft/wCkwofOLJ8p7jo5gpJOAUH5iAGvllV8vSVdUpRcvdUsTeA3MS5oTURftlu6KXeYFRYJBzUd/AVJ4CAVttUxQV0xWtbMHBN1qskDAUcHhWJdVjbkpLxRX03AU0VLTKsekJykoQFICAEktfuqoN21MSzRnplnNza2rpFMSohyrwor70dZmmlTJIlFIRtDYSWDlgVEqJKiX47g0PZphWokjZIIzYsUgHGhZ+6kQx43Fbvds1JJ79qM4ZaytiRdJSgl8ajLHJ4MWGcemvE3AoMD3Nep3q4Z7oozEC6m5Ug4VJNSQ4ywHnwiVllLmKTLKFFT0TdJUAS5N1nMSyam9zN09Rkvf0CsieLqUqVWWFIJAehNCGGHfvhaSSFylJd0l7po7k3nbHEjkI1OiNVZzAqaSGY5rPgksPE+ES0louVY5ZXLlomLCwHni+7hyQkFKQKEAnNOZhLHJs2ZOoxRVcnnuhNGzVL+bC1kEA3ElRHGgLVGOUaj9hW07CxMSlXVdKVHxILI8THpFmmgoSUtdIBDUDEZAQKtU60iYGSOjK0pNR1SoBwGd2rBkSdWYsbep1svuA9G6lrTjPuBQZSAm8Vd5dknueDCNCWeUkuogYFgKlnZgCcK+cFrROupJAKiBQDEnIc88o4CyputMAWSSok9o7twyHACFLDFrjcazS4vYHS9H2VSbyUqWAWLqIwIxDDDH/3Fm0aJsyEqUZTgY7SzhwvNHdcsJAEtIAzAz3d8WrOC1csoSxqqpX9geWXOp19zHTrZZFKITZJajgStsADQg8HiCbTKqRY7IHYk3ACaEu4GOPOL2ltDKcqlpvpJe7mHxSx+jubCgbOBEyXKDvLKSMUmUQR37MYsmXNB02/7GyGPDNXV/wAludPsqlPOscoksCpBrQbgz0pjlBRGr1g6K+JYQhQxvzE54MVULiBOj9DqWQVASkY0Avkbk3cH3nwjS2uzKONwSQ2yQTst2buL5vGnFLLp+PcoyenGXwOvO4Ms2rtkWFJlLmNiQlYOIZ2UklmEKy6nS5ZdE2Y5YOoAlgXYEMwcDlFw6DkTAFIJTRgpCnH3VOB3BowWk1WiyKImvRwFGstYKiQUFTsQ+GNa5RohFt70VyzSS+FsL6yamKLLTOlOA11bpvDBg15y0ALRJTMCUqXtG8klYGxkCBiRR64iOEu3T5lUS1Lcgno0KqRh1AYnNsloN1U2VNRLvA7aVIcsSBdUOGQ3w8mFNc7ohDPNy3V2NZNGAsgMboKio02UlnpUYgctxjjaLIgnZJH58D6wQkTwm+oBwUkXsiXBZ+ASmgwwizoPQs+bLM9ASoEqAQ4vEBqgGhDuGd6cYg12Ni01cgfoS0XLVKKyEgFiXoxzO6rR6BKU2O6MVpCWoioSk4FCk3WO4JNRyi7ovSCxZ1JWDgbijgUZh8TuHe2UW4ZqNxKM3T6qlEp2m2X7028y0pvYO94ilcGpRs+FQK5V47bkrCiX3pIB5u8WbbaB84xxPMN6sfCKxtdUvgCR4G6PWIwStsOtWlRijcatWlZ0TMIWorAmpvVKkgbs6JII8IyEiyLkTZS5F8qvJalwEkp2d6gXYjjFjVbTZs85SFN0U0G8lWDhJYhsHAutm43CLgtoQrpZVbivmkzAS7gu4dyeTMIyyhOMn9WLE1KH2Nnppgotujweydfx+Jj13RumhakKUzLSWWk1ZXfmDl3EZR5HYSywfHzMa5R0Y4xKsbuTZ3SDdPePcYeJgbJ+0PcYaK7NFCmLqe8/GOOqw/26T9r/AEmFNNT3/GFqoprdJJyUfwKiUfmRXN/CazWm3mZNSEnZQopT3pAvnmoD+WLSiqYAkqAm3CNwY1AKvHuqe+M2gq6Rq3UlRD43TtV4s3lBKdLCRfQW4HD+U4t3BsIm7buyGDLGK0yLVlVMIIAupVRzQBSAag5lgcNwixNmk0BAATcBwBJUkvQYFiOHCBX7UWQ5faoNxYtTJn9xi/ohIVPlyw6gssHJISA+WeBp3QpK3fg0Y5xhULsNaq6uTlgKJMmWahQNVj6qDlxPg8bSzJkWVRJUq8sAEqc0G8gMHNfyizYZBSn+IuZxUXY7hR/AktDWjRqFm8qWFK31Zh5RBxfMefqUalw+C+LSlqF4zGuEoTEoICisXglKU3gQQHcsQkijHE1HEHjKbEgcM+QrEkjd508sfdFqdOyhq9inoKz3LPLSLwADAKDKxL3knCr098Wpyro2iB3muG6OqHq5JqeAx3D4xlteNHJIlTQSlQWJb5BEy8CQN9fEU3RGT7k4rc1Msghw6sGNGqWcVjpcf6I+9+UDbIJNmlJlBaUpQzXlB+s5+MSTrFZi92chTY3TeZ9919x5Q7pWxVbpBHo+CeRPxEMtwCRdoCcDkH7UUP2/I7Rp9VXpHNestm6pmVUC2yr4CEpxbpMbxziraCMyXfSRQOMnB8CFUgSrVuX2leXpEpOs9ku/x5bDjxb3074n+89j/wD6ZP8A1E+sKeKMvmQRySjwzvZrEmQg3QCzmrv7/hF+6c2PMQNnaas6klp8qo7afWLJ0vI9tLr9YesNUlSBqT3Y0ywAqvJ2FOHKVdZjgpJSQXwfGtCIlMSL6KYXt2YDtXhEhbZZwWg9yh6xk9IaetabX0KZMpbkGUHLqRtXiVuwLJdsmNDSCTSCKZodKiYoASlhOF68btN42XyOY8YBaY1btU8JHToKQ5LkljkQya0cZRq0DaPd8Ycyxi1d4oeYhaFdjjkcdkYuXqGf97PJG5CbvmSfdFbSM+XKnyhLQLklpIBAJJJLneQ6hnVj2jG8L0DuDRj3b8YCWrQZVaRPJSACNkS3wDOTfBvblXSzAZRZBJEcmSUluNpCxWZ09IFuEpSWOW9bVJ7oGae1YUUqVZi4O1c+k/1SetRwxrhjV9SuyS1uSlC+JAJ7jn4Q95oqjFptui6OZxrT/wBHjEhCLy+lCwxulLAYAY3toEHu98cJE1CDeQCReLEmqTucbw7ZUOOXrumtAS7UkqKQmaAyZlRTIKZrw73bKPNLbopCJi0KBStNwqAXeSyrpIf6VH+7SBLTLv8A2Iybyt8c/kpWUdJNUSaBmO69nwqBzMcp81cs9IQNlSzQ47Yuj4dxME7JLQCq6kJGDJclWOAUS5z8HMV9IuhAEyX1VE5549YPiXiabTVIm8NQ0+DrqxOQm1TEJSReQSSTiQXFMMFGMPYutz95jUaqTL1sSwoEL5XWcniW5xl7Dj4H4wZVSRXh3bLijsnvHuMKOSjsnvHuPrCipGhnOaan9ZmH1V/zsr7SvwKiE/E+PxjjoS0FFplqABIVnxDfGHdOyDV7Gk0hJMtQI2rwJc1JUCbz800jpZbRLW6SjLEEg3jhdSC2OREXlALSoO5SdlWaVDC+N2T947gM1BSbzXS+W8ZUp+s4h0+TVGnyQ6rDpla4YQKAvowpVwJRdcB9pBr3jbPiYM6mWa7bZIvX0m+oKZsEEYHA+OcAEHZAODCvdsnl1/5Y66N0vMkELS16WXY1fEKB4EOOUaDMuT2uckYtka54R3up3P8ArjAi2aQlollawSkJBujeogJbc97zjDWnXOeStpl1iWSACwyZRFcsYT2LVGz1IMNwEUrXpmTLxUCdyanyjzRWnZk1JmKWu6lJBBNFKJDADz8YVitxXKVMuNdpQk3iA+HClanGsUZM1J0bYdGv9TNFb9dlmYESkBIUoC8qpqWLJwDeMZzTOkps5JvzFEAmmQofohhgTXJoGaHvLnpOLG8eAH5tELQppigCK94qx4Y1NcIqlKTlV9i//wBaMNVHKTarqnNae4FvNqxesVp6IieASgNLIwvXSLpDkfQSMqHg8D9LSQhZu4GrdkuXBjppu2S1IkolHZSCVCvWIFS474tWRuOmtmVvpccWpKzUotV8pMsghQoRlg7jLKncKUalb0lS03cADkWW5qCpBChhlWoatIfQshEqWkMq8plKIIq4oKjAA+8xbnT5IqsVwdSku3B4wQmsWS0rovyY3khpBehbS06YVJUCRdSiWkkUqUgochrqaBs4v/J1TDenIUkD6m032kpeuZKszTAxP5ZIJoUv9sDzi1JIVUP4TH/KLM3WTttWrKcfRxSSlv8Ag5pksADlU8BkmmbY/wDpw2sSDdSptl2Tyx/X5kppC2CUklQZO5wbz4fHHcfAXbtIJnyCoDqqBY/kcKxRivUpVtZs70C7Jo2+DNI2UA8Lx3VG54t2G3i8lSncUdPWI2mY0wvJ498Dp2kVLYOyRQJTRIHd8TFrQ0wJN4/RJIGWFC292rwjouclHczyxR16+7oN2nTVpQCRNWCGBbe2DYUzpF7RGutpSDfImXQCQoAFnYkFLBqp5xn0LJlLUVXi4Uz9Wpyyizoe6oBRCUlJKVmgvJXgT3H8MVrJKMWRy9OpST2pcnoujda5M0pSp5ano/VPcr1aD7x4ra5HzUxBoZSnB7SVPQ+bRLROn7RKHzcxV1ASooNRdKQFAXhQpVlxjRinqVsxZcDi1W57HMAxzGecTUg9o+XpGCsuuM0gEoQpJaoJHqOHpEZ3+IagspEgOz/xKbuxvpFiZVPG48m5u1INcMfGPNNdZK/lpmyigC4kKUoi64JBTxIYO0FdD66KtCJzjolpCbrVcLUEu6hiCQfGBNpm9IojBzdAyCRx8PAA4sRDJYYXuDJBmFQAF8mrIBZ95frCn6MXJ0lQvdKUBRDFy5Y5bKTuqXizZWRLmkYhRH8vRpo3Om8nfGetlqfIHwf4CFwbYpyCuqM9CVzZYCQ4vggVYUIfMVBHjHn9hOPd6wetNl+bUtWJAugZORVW7c0Z+wHHu9YreRTVLsUzxqE7Xcsg08fhCiCcIUIRznnHxinYlNNSdxflFueMe+KVm64/WUMivmX3PQdET0LVeAZRDEbqgu2eGNMaxWt+jyqYSHYsSLpZqfSzFXijoS3JlrdQLEM4ywPwhaYtQXM2VEoZLYs4AdgeMZoRcMm3FHQyY4TW49pkgKvJKTg7EbiCC2FN++OYDEKoVAsUn6TYdxIAoca90VAY6S5je7w3cRwLiNeoxZOkb3gas6wmfZegI2wuUkNiZaTeqN4IA4wNnTJcpUwEFZUwKVUIep2k0OUV7FMlM61rSo5pAcEYElsOXfFK1veLqC/rAu4w8MMDFU3qdFvTYpRXxFhdr2TLQCEkuxqQdwIxw3QY0rONnlSpSDdUKqI3548SeUBtDBJmovkJSDeJJpsh/MhvGH05a+knKUDQMB8fN4qkrml25NiiENBWhRnYsGJIFATdbAUzinaF/OLz63uMD0LORMXJExCBVN5Rc9YgAYUAxpvOcDjUtX0olP5Wl3LenJd5KJowUK8Dn5wFTjGi0YtExC5RoCCtIJcgjEAnGlR4wAmy7pI3QY3VxCrDOlNJtLQEGpABIyZI5flGfWsk1jopFIgJcThFQWxHJCTYgqO9jtq5agpBIPke8ZxyuQxlxN09mR9OS3NBp+3JmSUXSHdJIcOKKp4PAKXMIBAJY4iOYETEQhBQjpQ38TskmC1tsnRJSPpNtd5BLPwjloBCOlvTCAEAqAP0lDADxr4R2tV5ZUokVNA6QSK1AJfPdV4jKXxUPZVf0JaHqiaPqg8jA1S8odCyl7qiH3ZjjHOGlTbLmgxpfbRKndpLK+0KGKiNIFIIQlKQcaOT3qPwYRc0UOkkTZX0htp8MQOX9UBVCIwreL7FdK6Cug0C+SrqhJHicosStHy5YN9YBVi7US+AGajAVM0szkA5PTlEGc73iel3aZXPHr54L1jtBROVcOyXFBikbQ/CI0WiarJOQb+ZWXc2z3qJzjP2OxKQb6jdbjVt7RaGlEy0EJJUoncWIOLuxGVKxbGSooeJLaKCypwCJnG6rmhHrAGwXSDed1KAG6geuTfrjEU6V2VJKRtO5B3tl4QOM83boNDU8e/lEm7ROONrkM6eDSlXQAKOw7m84x+jyx8D7jGh03akqQgJUCRi2WyB8Izdj+B9xjPhi1Dcq6n5kWpfV8YeJSep4/CFFpSlsRmoesDLP14Ny0NdPdASTRdYSe4SVNBeWY6VjkhSd4iYUnfAdCNeV/UdJiQMRBBo4iQIrUQrJJElQzwi294ktMKyekhDkNDlLbiIcS+I5wWCxvgSDEu6IBDxMJhWWKLH74TPDhEQumFZJxfgkDSIxEpiWArACTE0JoRSX3iHuvicILHosQEO4hBIwBeExYvh+cFj0Er0Pff9d3pEK1pDhMOyLhbJKVEXhq98RDwCqiYW2ERKoSn74i0Mi0xwqHUqIkcGhEHwhkdx/CGeGIiSEualuJHpDIkSYgTFsSkmgIJyLKx3NdpDLsbAm8+fVVXmO7nEqZW2ihNwitYEOVcEq8kmLE2J6MQHm8EL/AYjJ0jLnXxIhI/h/wA3whQ0vqePwEKAzuVBNCCUodnUBXxMZooN4liRvEa6RLHRIN9IISMeJyHcYFzrUodW62Wwke6IQ5ZOe9AlCjuiZXF75Wodk94hG3HNKPP1iyyG5QEzuh+li6q270J8/WIm2/UTBbAq9IIbpOEWDax2EwvlI7CYe4rK/ScIfpOBiyLQjOWP14RLp5fsvMf2wtySZV6TvhxP4mLXSyvZH73/AIxIKk+yV94ekKx6mU+n4nzhfKOJ84uPI9mvmIdPyfNEwdzeogsNUiomeciqEqcd55xfu2bdNHgP745lFnIJF+jYs5fcL0LUS1z4v9lPpjvVC6c7zFqWiQcek8Eg/wD6Q5k2ffN/6Y/7sO0LXP2ysJx3mHM47zFnobN2pv3B/wByGEiz75n3B/fBa9oPUn7ZwFoV2lQumVvVFgSLN25g/kH90LoLN21/c/8AKC17Q/Vn5/ZX6dW8xILX9blHf5PZ+2r7v5xI2aR7Q8iYLXtB6k/P7K19Y7XnDFavrecdzKkdtX3YYIk9tfKC/dCeSXn9nG+r60IzFb1ecd0ok9tfKHMuT2l8odi1y8/sq9Ir63IwjOVvV5xbEmz9pXIx1los/aXyP5QWGuXn9lATljAqHOI9OoZkQXvWYfSWfBUQK7Oe15/3QJhrl5f9QQpZi9oOWSJvBCvMN8YtJkWdWAX5j/VHeXZ0IvdFedSSGLF6gtia0yiMmmqEtTdsops5AYjCGgrpBFEsUnF2JcFk0INQXehhQRbojOrC6tFST/ukch8IqzdDSewBz9YaFEE2BUXoWV2fM+scVaFl8ecKFE7ERVoOXvVziJ0GjtKhQoVsCB0GjtK8oY6DT21eUKFBbAY6EHbPKIq0MB9M8vzh4UFsZA6Kb6Z5fnC/Zx7Z5fnChQrC2QOj/r+X5xFVkPa8vzhQoLHbIfJz2vL84YyT2vKFCgsdsiZZ7URMk7/KFCgsLYxlHf5RHo+MKFEkxNiUk74gUwoUSQhocLIr+fvhQoAFCvQ0KAAhoqXevOEkAElwXwOBenKO08JCZiglLoKgMWp0WIep21QoUZ236lfY6sIpdKpVvUv1ZztCQBPACQJa7qaV/iZqetA0D753w0KLMb2fvsjH1e0lXh/7pIIaQlMiWdkFT4AijJYVJc1NeMUUqIhQoMTuO/1/kXWpRytR8L+EEpk0pWpIus+7CgwrDJlqUes1ch+cKFBBKkyvPJrLJfV/yFLHZbynJDsXpiSRU1xhQoUJsp55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data:image/jpeg;base64,/9j/4AAQSkZJRgABAQAAAQABAAD/2wCEAAkGBxQTEhUUExQWFRUWGRgYGBgYGR0cGhgXGBcYHRwcGBcYHCggGBwlHBYYITEhJSkrLi4uFx8zODMsNygtLisBCgoKDg0OGxAQGy0mICYsLCwsNC8sLCwsLSwsLCwsNCwsLCwsLCwsLCwsLCwsLCwsLCwsLCwsLDQsLCwsLCwsLP/AABEIALUBFgMBIgACEQEDEQH/xAAbAAABBQEBAAAAAAAAAAAAAAAFAAECBAYDB//EAEsQAAECAwQGBwMJBgMIAwEAAAECEQADIQQSMUEFBiJRYZETMlJxgaHRU7HBFCNCYnKSsuHwFRYzgqLSBzTCJENjc5PT4vGjs8NU/8QAGQEAAgMBAAAAAAAAAAAAAAAAAAECAwQF/8QAMREAAgIBAwMCBgEDBAMAAAAAAAECEQMSITEEQVET8CIyYXGBobGRwfFCstHhBRQz/9oADAMBAAIRAxEAPwCnprSU1M8oTMuJ2RgCxIerg0gdP0takKZU0+AT6RPTcxrWviwPddEZbTltmommWlZupCWFC1AcSHihLsaHSVmjVp2fnOUD3J9I5K0/P9seQ9IzcqdPL/OpD7ymscVdJ7RPMQ0kGr6GmVp6f7ZXl6RH9vz/AGyucZczF+0T5Q3Sq7Y8olpRHWaj9vT/AGyucMdOzvbL5xmOlV2x5QjNX2x5QtKDWacadne2XziX7dm+2XzjMC0LH0x5QjaJntB5QaUPWaj9uTfar5w37cm+1XzjMmfMw6T3Q3TTPae6FoQ/UNOdPTfarhv3gne1XGYM1Y+n7oXTL7Q5CDQg9Q051gne1VDjWCd7ZX68IzAtUztjkPSHNpmdsch6QaEGv37Zpv3hne2VyHpCGsU/2p5D0jMi0TO2OQ9IYzpnaHIekGhBrRpTrHaPankn0iQ1jtHtf6U+kZjpZnaHIekITZnaHIekPQha0af95LR7T+lP9sROsto9oPuJ/tjNdNM7Q5Q/TzN6eQg0LwGtGkGs1o9oPuJ9If8Aee0dtP3E+kZnppnDlD9PM+ryg0LwGs0/70z+0n7oiQ1qn9pH3RGW+UTPq8of5RM3J5QtC8BrRqk61zt6Pu/nDjWyd/w/un1jJ9MvcIXTL7I/XjB6aHrRsE61zd0rkf7omNa5m6VyV6xi+nV2U/rxhvlCuyIPTQa0bX96pjtdl/1RI60Ldrss9yj8YxAtJH0Y6i3qZrpbc9IXpoNaNonWZZ/3aPvn0iadYFlvm013L/KMUi3HsP4/lF7RNvJW11roUTXIAlvFoi8Y1KJqZ+nVJF4ywztRefKHgHpCffSkMwFWG+FDUVW42i7p9X+1TO9PuEZTSKr09R7vcI1Gn/8AMTe/3MIyto/in9bomuxCXBdky47plcIeSmO4EdiJzWzkJIhxKEdwmLEizXq4DfDlJQjqY4QlklpiD+hEIyoOJsgoAlzgMandhGrsupSDJImkpmqqku9xt4+lxHKsUw6qE3STL83SyxK5Nfv/AIPOBL4Qui4QSttiVKWqXMYKTuqDuIOYMVSI1djJZW6IboXQ8IsXYsz7IyEq3t5vxrgx3UhUOwd0LRHoBugsiwbF8lgyizbikBnxdyf5Y6/IE0ckHZwAZiJPn86OXGE6CwKJXAQ/RDcOUFjo4Vr2WOVUBRJ4Grd0VLTKCVEB6HMMYLQFMyRuHKF0A3DlFi7CCYBlc2dO4cob5KncOUWymIwmgsrGyp3DlEDZEdkchBSfZmSlVKgPwcOO9wD3NHdWi8NsMooAp2wMdzEp5wNILYDNjR2RyEL5EjsjlBWbYwlLlVQzpYUcJNdp8yMMUmJzdHlLOaG/gMpd5/w4cYWmIamBvkSOyIb5GnsiC1sstzEhyTsgZXlBwc6pPl4VbsLRHwPUyn8jTuhvkSd3mYvgRrdGajTFyTMWbkwh0S8yPrE9UnIdztBKMIq2hxlJurMJ8iTu8z6xE2NPHmfWD67CxYkgjEUy4RUtNnunGnximOTBN0ufsacnT58cdUuPuCvkaePM+sOJHE8zF0piJTFrww8IzepLyUlS2q5pxi1ojaM4kNsK/AfSOc4RLRZZUz7KvwKjD1cFGqXvY1dPJvk7TTh3QodY2U90KMyRsL2mx8/M+0ffGXn/AMRXfGn0sv56b9pX4oy87+Ie/wCMSjyUz4DUqOsQlCOzR14o5rY6A8bXVtZMpCSEkbWKEksHOY4RQ1FsMubNWJiAu6i8HNAbyRUYHrZxup2j0KLlJBZtlQwZsG3RDLL/AEjj5A2jbSla5RCUXVKQxuBJYqG7CCqbdLFp+T3Beu3r1Oy/Z30xiKdFy0ModILm1gkjZrkBSkWU2RJmdLcTfICb6qltwAoIzk7s8+16ltbF7imWf/jSPeDGdVHoetur020TEKRdN1F0uoJreODtvgGrUm0f8P8A6gjVGa0rcqp2ZlKXhKJwLsI3mh9S03VfKCbz7PRrHVbN0mrxkdN2QSp82WkuELUkPUsCQH4xYpp7ITRUE0szlu87m90c1Hj+v0ByhAGNHq7qlNtQK3TLlDFasOLDNvARHJkjjjqm6RKMHJ1EzY8jE0Syo0qfMxsrbqCro1Ls06XabvWShgp9wAUQTwcGMhJmlCnGIfHiGiGLNjyq4OxzhKHKIokkqCUglRLADM8N8bWw/wCG85SQqdMTJcOxF4jDrMQBjvMR/wALrEhVomTVM8pIKASBtLLPXcArnF7XbWOeq1Ks8mcZUtDArCgkqJSFE30sQllAMN3LB1fV5I5PTx7VyzTgwKUdUgNrBqJPs6DMDTZaXcpdwBmUnLiHjMyrOVFkh3+Eeq6iaXnKMyRPmCaEgKSskOUqJCgSRt5GtamuDYDWSzCzWyamU11KnRmAFAKA8ApvCJ9F1U8knCfK3sjnwqCtAaclQZKnpgNz1+MQvnecs9zNyYco6TFFRc4mOYEdGjNY6iS7kl6nieO/GOgnq3k1J8S787x5mOaoP6n6Gl2mYtMwqASgq2SHe8kZg7zA2luABmTFGhLh38f0TzMQCI1Ok9TZ6ZqhJQVy/oqK0OQwxDjN8oqHVO2ex/rR/dCUo+Q3KerSQbXZwcOkQ/3hHqkyfLStKC6VrCikDO6HVWuA98YbQGrVol2iWuZKKUpLkkpIFC2BObd0a+0WQGZKmkl5V8JwKTfTdIJ88RXKKMzt7Eog3StlldMu+hJJIJUVlILgFzVhjjAnTtglCStpYBu3kqCyocCKsaCD+lLB05W5SEqABqrsgYhMcP2WLiUKUkoSkIAr1Rk7DKKVFJ3Rb6s6rU/6nmJEQIg5rLotMiYEpVecOzYd5zzgMRGy73KeCtOTHGwqqv7J/CqO06OOjztH7J/CqMHV9vfg1dP3LT7IhQgNkeMKMqNdl3SJ+emEFjfU33jGYnH50/aP4jGntq/nJg3zCeSjAHRskLtUtCqpMxIPEXuEOHJDJwGLOikdCMI9Ds+rVl9kfvr/ALosjVmyexPitf8AdHW9WJzNLAH+Hn8ab/yj/wDYiD+s+lplnuXG66EkHA3klRffkN2MFNEavy5bqkyrpULpJUouHBbaUcwIhp3V8TbvSX0spKgUsQSlN1uXjSMmTPjlOk9y6OOVcFualukH1Zg/pMZeTaFftO7eN3o6BywPRg4YZRtLbNkWcAzjtLdkhz30GVWc74HyNH2WfMTapDhUsssF6pIIYhWFHYjskd2R9bHw68ly6d+S+mwqW6gwTUh9x4RXnyFIxZsiMPdGU1/vLtyUrKujTLQUpCmclSg4egN6ldwgzqk/yaaDeuBRuBRBu7AJAbK8R4vFMepyJqTe3gueCOnYMSEIRLVOmVSnAb2phmSaAb4HyNMSLWsyJtnTcUwBJBqXb6IKdzpNDF1UlM6zTJBISSCQTg4N4E7wFCo3RirMpImImTVUQtClKDKIALgAJwFOJ78YhOMpZJXdrj6eKHClBGd1t0P8ltK5QJKaKQTjcVg/EEEeEbfTzJsViQj+GZV7vUEINRn1lHvrlGS1y0gLZbVKlupKQEJLYhLueFSfBoJaItkwyU2aYR0aTfQSNoGrJQSQDmWxYluG3qNUsOOUuVz+e5ThpTaX4DeqKF/Kk3QpKUoV0hN03gzAXk71FKq7oxeuUpKbdaAjC+T4lir+omNJo7T0yRLmiVKBmFgFE0ASMbt1yoXt9aRhps0qUVKLkkkk4kmpJ8Yf/j4t5JTvaqH1eySo1H+Hmmk2a0G/RE0XSeyQdknhiPGOunFPbLTOli/LCwCesDsAKIpVLhvjAHRMtEwqlqFSDdVmCkPhu/OOuj9IrSnowRdJAq5u4uQXoABhFXV6Z5noW/D9/ov6bFKOPU39fwelakmXJspnqYKmKqQKm6SEICcSo1ITjtRn9I6kWq1TZk9apctUxV64SSQMACUghwABR4l/h7o1ItJJqtKFLZqJUsgY5qAJD7lRV1xmTlz5pEyeChV2WEm6hIDB7wNCSXeh40jOnPBlag9/NfojSzRtoy2nNDzbKu5OQxNQcUqG9Jz98CjHo+nJi5+hZc20VmpUClRoVC+UA+KebPHnN6O10ud5oXLlOjBlx6JUjb6m6Hlps823TkdKJZuy0HAqoHOL7SgMCzE1pGp0drIFzESp0pCErN1KgrqqbZSpKgCl2LHeRTOMnq9p9H7PmWRfXKxcxYpUQo9UE0KTl9IcYuas2RMy1IC1hDNMKVK2lKQoKCUuXNSFFsBRo5PVRk8k5T7cf2NuGlBUbO02a6u6Kvhhn4b4paZ0lZbIUptE0haqhKUuQK1LJLCh72wME51qSqckvQUfea15mPONcDc0hNXMzu3LwK0lIly6MMnv9x74TyZGoxba2v6sUMcW2zbyVy5ktM2SsTJaiAFChBcUUCHB727oCo0msaQFnp0apRUzVCgFGh3bOBgnqvolNlsZehnLTMKQXAKrgSATwCSfyjO2otpmRxlKH9E/0jR02Rzi77MozQUXsalCXAoHKiMBuT6wJ0Tp9NovXAQEqKC/W6pUkkg1SQlQajEQZQoAJfJT+SfSMxq3q+uzKmFS5ZC1IIulTgJK8XQKsuNRV2A/+IyfnJJ3y25LV6xjzHqem9DSrTc6QrSUAgXWq5ergwJOpEj2s0eCT7hF8ZpKiDPOpoipo7reB9xj0S1ajysrQsd8sH/VHn2i07Z7j7jGXq2nVGnp+5cT1RCiBOyPD3QoypGuy9P668OufeYC6D/zsr/mp/FBiaXUr7Z95gTq6Htsr/mD4wY/mFl+U9xsxDfr0juC+4RUs8XbeuRZkBVpmXHwSkOS2LAAktvwEaMuWOPnlmLHByYL1/t01EyTIlqUiUU3jcLKVtXWcVoGoMb1YuahKmKRaAtcxUsFFzpakEgk1P8AJTeIH6wrRbZCVyVhaZZIKmImIUWuhQP0SQH3kBsIGaL08qRZlSkVmTFFa1l2QlgDdesxWyTgweOUo6o6e50HsrNDrsvbkzUKa9LWCWcAAggkOGqSI4auKNnkzrRMPzRSUpqHWsKVQAGlSoMd5yrGUlW5iVzFqWUuTeOQNGAwNcsHjjJmGZMSWKQStV16OQli2D7TPw4RdPp3BaSOGayNIM6Ztxtix0jIZBMsBtkqIIZRYqOwHFOEXNVtJASxZiCkgqL5LLvkNmjU4YxnrTa7oT2VS0U41w5iI26aZUoqSQCKODtCoALZs1fGLVijBxfbwWTpqUeKCFv0kJ8w3VEy0LKLuCSQDtU6zkeXGB1o0gFgIoAtlUHVGPAVJq3dkGHWe0rudGkYXWJIdw+IHDPDjHGzyVJU6mIYgHAMVPs3mvVOUXS76vx+jCm9tPjcJzUdAm+FMsm8CB1hRh3FzTeeFLlqss1awUJSEDadVAVFLPdzNScMTFjQ8wFAJYFOy5SP6SS4fHGCipyEjaIc9pQrwYY+Mc6XUSg9lvun9f8AB0FgjJU+Nmvf1BWjbKUImAVKVX/EgOAHOQgPrDYQhYUnqr2h4h/Q+MaOz2lioJS7tyq/oI4LlJUjo11GAq13FgNk8N0Pp+onjy+o/wAk82GMoaOPBktGzShQUA+LvQVBGLGO1nsK77JZZZb3SGSCkgEkkUri0VFWVYmmWxUoG6GzfDHe4gvYytRVJRORLmJALAbCyCAoFYBU7d4LHCNqv5kvyUZZLaKf0rYKSdNGVNSqS1++lW8LcTAUlsrqW4E8ItaS07ZbU6kCaiepSL8k9VRDAssUFBwc5B3GaWtdnEy8QpZSpILklAJZ3I2ixI4XjvhtWLJiupVkzU41xLPmMIWaOOaU2U9OpKbj2DCNHSlg0CQEm6TUuCWAfJkvGetmjylzuJB7wz+8RoJattIQmYdp1XkuahiogcFPu50SUBU2ahnolYHcbqh3kLHKDHNxpo3TxxmnGX+AdZbGEM6gVEJUk4ZKLHvIA/RhWxRmKUlQSRKvA7iRUkZnaavBoVutSpYMu4FFAa/ndoE+ABfx4wHTalg3hvfvL/rnE9WpJz5MGXG4txgbPV63TzLVLmrcJKglT7RCSkEE4kAlgXetTSKmmUoU4WSoAveUSVPhU5khs8AKOA9ebbUoTKQg9WXU71KIUTzDvxirOtD4ZDHcd/x4M+LNj+KctTLtscdPc2mhdMzJwEqaGVLMtqNeReSxbJQoDQYjB2hTdDzJmkZM8MJaUkKL1wmYDuWIB6CmvbULFL6XIPEoLeFOUbmzTLpSd3uwjbC/QelbmOX/ANNzP6e1stEqYtNnlIEqSbqlLBJUoY4KBbng75Qb0dak2izItCU3bz3k7iFFJrntChzEZfXeU1pdCAvpkhSSx6wF1THAMEpJ+1BjQul7Mizos6Jg6Wt5KgUkrKr6mvULqJoCYw4rUouK3v8AXezVlS07l2YIilJy+MdZEhSiw8eETNmdwlSVFPWAIcHjuPfHTn1GOD0ye5gjik1aQMtQjxbRvX5/GParQk5x4lYi0wd595hZ90i3p1TZeWlkgHv8oURBFzx+EKKEzVVl9JG2/bPvOcCdWB/t0r7fwMEL3WLUvGvP1EDtVv8AOyft/wCkwofOLJ8p7jo5gpJOAUH5iAGvllV8vSVdUpRcvdUsTeA3MS5oTURftlu6KXeYFRYJBzUd/AVJ4CAVttUxQV0xWtbMHBN1qskDAUcHhWJdVjbkpLxRX03AU0VLTKsekJykoQFICAEktfuqoN21MSzRnplnNza2rpFMSohyrwor70dZmmlTJIlFIRtDYSWDlgVEqJKiX47g0PZphWokjZIIzYsUgHGhZ+6kQx43Fbvds1JJ79qM4ZaytiRdJSgl8ajLHJ4MWGcemvE3AoMD3Nep3q4Z7oozEC6m5Ug4VJNSQ4ywHnwiVllLmKTLKFFT0TdJUAS5N1nMSyam9zN09Rkvf0CsieLqUqVWWFIJAehNCGGHfvhaSSFylJd0l7po7k3nbHEjkI1OiNVZzAqaSGY5rPgksPE+ES0louVY5ZXLlomLCwHni+7hyQkFKQKEAnNOZhLHJs2ZOoxRVcnnuhNGzVL+bC1kEA3ElRHGgLVGOUaj9hW07CxMSlXVdKVHxILI8THpFmmgoSUtdIBDUDEZAQKtU60iYGSOjK0pNR1SoBwGd2rBkSdWYsbep1svuA9G6lrTjPuBQZSAm8Vd5dknueDCNCWeUkuogYFgKlnZgCcK+cFrROupJAKiBQDEnIc88o4CyputMAWSSok9o7twyHACFLDFrjcazS4vYHS9H2VSbyUqWAWLqIwIxDDDH/3Fm0aJsyEqUZTgY7SzhwvNHdcsJAEtIAzAz3d8WrOC1csoSxqqpX9geWXOp19zHTrZZFKITZJajgStsADQg8HiCbTKqRY7IHYk3ACaEu4GOPOL2ltDKcqlpvpJe7mHxSx+jubCgbOBEyXKDvLKSMUmUQR37MYsmXNB02/7GyGPDNXV/wAludPsqlPOscoksCpBrQbgz0pjlBRGr1g6K+JYQhQxvzE54MVULiBOj9DqWQVASkY0Avkbk3cH3nwjS2uzKONwSQ2yQTst2buL5vGnFLLp+PcoyenGXwOvO4Ms2rtkWFJlLmNiQlYOIZ2UklmEKy6nS5ZdE2Y5YOoAlgXYEMwcDlFw6DkTAFIJTRgpCnH3VOB3BowWk1WiyKImvRwFGstYKiQUFTsQ+GNa5RohFt70VyzSS+FsL6yamKLLTOlOA11bpvDBg15y0ALRJTMCUqXtG8klYGxkCBiRR64iOEu3T5lUS1Lcgno0KqRh1AYnNsloN1U2VNRLvA7aVIcsSBdUOGQ3w8mFNc7ohDPNy3V2NZNGAsgMboKio02UlnpUYgctxjjaLIgnZJH58D6wQkTwm+oBwUkXsiXBZ+ASmgwwizoPQs+bLM9ASoEqAQ4vEBqgGhDuGd6cYg12Ni01cgfoS0XLVKKyEgFiXoxzO6rR6BKU2O6MVpCWoioSk4FCk3WO4JNRyi7ovSCxZ1JWDgbijgUZh8TuHe2UW4ZqNxKM3T6qlEp2m2X7028y0pvYO94ilcGpRs+FQK5V47bkrCiX3pIB5u8WbbaB84xxPMN6sfCKxtdUvgCR4G6PWIwStsOtWlRijcatWlZ0TMIWorAmpvVKkgbs6JII8IyEiyLkTZS5F8qvJalwEkp2d6gXYjjFjVbTZs85SFN0U0G8lWDhJYhsHAutm43CLgtoQrpZVbivmkzAS7gu4dyeTMIyyhOMn9WLE1KH2Nnppgotujweydfx+Jj13RumhakKUzLSWWk1ZXfmDl3EZR5HYSywfHzMa5R0Y4xKsbuTZ3SDdPePcYeJgbJ+0PcYaK7NFCmLqe8/GOOqw/26T9r/AEmFNNT3/GFqoprdJJyUfwKiUfmRXN/CazWm3mZNSEnZQopT3pAvnmoD+WLSiqYAkqAm3CNwY1AKvHuqe+M2gq6Rq3UlRD43TtV4s3lBKdLCRfQW4HD+U4t3BsIm7buyGDLGK0yLVlVMIIAupVRzQBSAag5lgcNwixNmk0BAATcBwBJUkvQYFiOHCBX7UWQ5faoNxYtTJn9xi/ohIVPlyw6gssHJISA+WeBp3QpK3fg0Y5xhULsNaq6uTlgKJMmWahQNVj6qDlxPg8bSzJkWVRJUq8sAEqc0G8gMHNfyizYZBSn+IuZxUXY7hR/AktDWjRqFm8qWFK31Zh5RBxfMefqUalw+C+LSlqF4zGuEoTEoICisXglKU3gQQHcsQkijHE1HEHjKbEgcM+QrEkjd508sfdFqdOyhq9inoKz3LPLSLwADAKDKxL3knCr098Wpyro2iB3muG6OqHq5JqeAx3D4xlteNHJIlTQSlQWJb5BEy8CQN9fEU3RGT7k4rc1Msghw6sGNGqWcVjpcf6I+9+UDbIJNmlJlBaUpQzXlB+s5+MSTrFZi92chTY3TeZ9919x5Q7pWxVbpBHo+CeRPxEMtwCRdoCcDkH7UUP2/I7Rp9VXpHNestm6pmVUC2yr4CEpxbpMbxziraCMyXfSRQOMnB8CFUgSrVuX2leXpEpOs9ku/x5bDjxb3074n+89j/wD6ZP8A1E+sKeKMvmQRySjwzvZrEmQg3QCzmrv7/hF+6c2PMQNnaas6klp8qo7afWLJ0vI9tLr9YesNUlSBqT3Y0ywAqvJ2FOHKVdZjgpJSQXwfGtCIlMSL6KYXt2YDtXhEhbZZwWg9yh6xk9IaetabX0KZMpbkGUHLqRtXiVuwLJdsmNDSCTSCKZodKiYoASlhOF68btN42XyOY8YBaY1btU8JHToKQ5LkljkQya0cZRq0DaPd8Ycyxi1d4oeYhaFdjjkcdkYuXqGf97PJG5CbvmSfdFbSM+XKnyhLQLklpIBAJJJLneQ6hnVj2jG8L0DuDRj3b8YCWrQZVaRPJSACNkS3wDOTfBvblXSzAZRZBJEcmSUluNpCxWZ09IFuEpSWOW9bVJ7oGae1YUUqVZi4O1c+k/1SetRwxrhjV9SuyS1uSlC+JAJ7jn4Q95oqjFptui6OZxrT/wBHjEhCLy+lCwxulLAYAY3toEHu98cJE1CDeQCReLEmqTucbw7ZUOOXrumtAS7UkqKQmaAyZlRTIKZrw73bKPNLbopCJi0KBStNwqAXeSyrpIf6VH+7SBLTLv8A2Iybyt8c/kpWUdJNUSaBmO69nwqBzMcp81cs9IQNlSzQ47Yuj4dxME7JLQCq6kJGDJclWOAUS5z8HMV9IuhAEyX1VE5549YPiXiabTVIm8NQ0+DrqxOQm1TEJSReQSSTiQXFMMFGMPYutz95jUaqTL1sSwoEL5XWcniW5xl7Dj4H4wZVSRXh3bLijsnvHuMKOSjsnvHuPrCipGhnOaan9ZmH1V/zsr7SvwKiE/E+PxjjoS0FFplqABIVnxDfGHdOyDV7Gk0hJMtQI2rwJc1JUCbz800jpZbRLW6SjLEEg3jhdSC2OREXlALSoO5SdlWaVDC+N2T947gM1BSbzXS+W8ZUp+s4h0+TVGnyQ6rDpla4YQKAvowpVwJRdcB9pBr3jbPiYM6mWa7bZIvX0m+oKZsEEYHA+OcAEHZAODCvdsnl1/5Y66N0vMkELS16WXY1fEKB4EOOUaDMuT2uckYtka54R3up3P8ArjAi2aQlollawSkJBujeogJbc97zjDWnXOeStpl1iWSACwyZRFcsYT2LVGz1IMNwEUrXpmTLxUCdyanyjzRWnZk1JmKWu6lJBBNFKJDADz8YVitxXKVMuNdpQk3iA+HClanGsUZM1J0bYdGv9TNFb9dlmYESkBIUoC8qpqWLJwDeMZzTOkps5JvzFEAmmQofohhgTXJoGaHvLnpOLG8eAH5tELQppigCK94qx4Y1NcIqlKTlV9i//wBaMNVHKTarqnNae4FvNqxesVp6IieASgNLIwvXSLpDkfQSMqHg8D9LSQhZu4GrdkuXBjppu2S1IkolHZSCVCvWIFS474tWRuOmtmVvpccWpKzUotV8pMsghQoRlg7jLKncKUalb0lS03cADkWW5qCpBChhlWoatIfQshEqWkMq8plKIIq4oKjAA+8xbnT5IqsVwdSku3B4wQmsWS0rovyY3khpBehbS06YVJUCRdSiWkkUqUgochrqaBs4v/J1TDenIUkD6m032kpeuZKszTAxP5ZIJoUv9sDzi1JIVUP4TH/KLM3WTttWrKcfRxSSlv8Ag5pksADlU8BkmmbY/wDpw2sSDdSptl2Tyx/X5kppC2CUklQZO5wbz4fHHcfAXbtIJnyCoDqqBY/kcKxRivUpVtZs70C7Jo2+DNI2UA8Lx3VG54t2G3i8lSncUdPWI2mY0wvJ498Dp2kVLYOyRQJTRIHd8TFrQ0wJN4/RJIGWFC292rwjouclHczyxR16+7oN2nTVpQCRNWCGBbe2DYUzpF7RGutpSDfImXQCQoAFnYkFLBqp5xn0LJlLUVXi4Uz9Wpyyizoe6oBRCUlJKVmgvJXgT3H8MVrJKMWRy9OpST2pcnoujda5M0pSp5ano/VPcr1aD7x4ra5HzUxBoZSnB7SVPQ+bRLROn7RKHzcxV1ASooNRdKQFAXhQpVlxjRinqVsxZcDi1W57HMAxzGecTUg9o+XpGCsuuM0gEoQpJaoJHqOHpEZ3+IagspEgOz/xKbuxvpFiZVPG48m5u1INcMfGPNNdZK/lpmyigC4kKUoi64JBTxIYO0FdD66KtCJzjolpCbrVcLUEu6hiCQfGBNpm9IojBzdAyCRx8PAA4sRDJYYXuDJBmFQAF8mrIBZ95frCn6MXJ0lQvdKUBRDFy5Y5bKTuqXizZWRLmkYhRH8vRpo3Om8nfGetlqfIHwf4CFwbYpyCuqM9CVzZYCQ4vggVYUIfMVBHjHn9hOPd6wetNl+bUtWJAugZORVW7c0Z+wHHu9YreRTVLsUzxqE7Xcsg08fhCiCcIUIRznnHxinYlNNSdxflFueMe+KVm64/WUMivmX3PQdET0LVeAZRDEbqgu2eGNMaxWt+jyqYSHYsSLpZqfSzFXijoS3JlrdQLEM4ywPwhaYtQXM2VEoZLYs4AdgeMZoRcMm3FHQyY4TW49pkgKvJKTg7EbiCC2FN++OYDEKoVAsUn6TYdxIAoca90VAY6S5je7w3cRwLiNeoxZOkb3gas6wmfZegI2wuUkNiZaTeqN4IA4wNnTJcpUwEFZUwKVUIep2k0OUV7FMlM61rSo5pAcEYElsOXfFK1veLqC/rAu4w8MMDFU3qdFvTYpRXxFhdr2TLQCEkuxqQdwIxw3QY0rONnlSpSDdUKqI3548SeUBtDBJmovkJSDeJJpsh/MhvGH05a+knKUDQMB8fN4qkrml25NiiENBWhRnYsGJIFATdbAUzinaF/OLz63uMD0LORMXJExCBVN5Rc9YgAYUAxpvOcDjUtX0olP5Wl3LenJd5KJowUK8Dn5wFTjGi0YtExC5RoCCtIJcgjEAnGlR4wAmy7pI3QY3VxCrDOlNJtLQEGpABIyZI5flGfWsk1jopFIgJcThFQWxHJCTYgqO9jtq5agpBIPke8ZxyuQxlxN09mR9OS3NBp+3JmSUXSHdJIcOKKp4PAKXMIBAJY4iOYETEQhBQjpQ38TskmC1tsnRJSPpNtd5BLPwjloBCOlvTCAEAqAP0lDADxr4R2tV5ZUokVNA6QSK1AJfPdV4jKXxUPZVf0JaHqiaPqg8jA1S8odCyl7qiH3ZjjHOGlTbLmgxpfbRKndpLK+0KGKiNIFIIQlKQcaOT3qPwYRc0UOkkTZX0htp8MQOX9UBVCIwreL7FdK6Cug0C+SrqhJHicosStHy5YN9YBVi7US+AGajAVM0szkA5PTlEGc73iel3aZXPHr54L1jtBROVcOyXFBikbQ/CI0WiarJOQb+ZWXc2z3qJzjP2OxKQb6jdbjVt7RaGlEy0EJJUoncWIOLuxGVKxbGSooeJLaKCypwCJnG6rmhHrAGwXSDed1KAG6geuTfrjEU6V2VJKRtO5B3tl4QOM83boNDU8e/lEm7ROONrkM6eDSlXQAKOw7m84x+jyx8D7jGh03akqQgJUCRi2WyB8Izdj+B9xjPhi1Dcq6n5kWpfV8YeJSep4/CFFpSlsRmoesDLP14Ny0NdPdASTRdYSe4SVNBeWY6VjkhSd4iYUnfAdCNeV/UdJiQMRBBo4iQIrUQrJJElQzwi294ktMKyekhDkNDlLbiIcS+I5wWCxvgSDEu6IBDxMJhWWKLH74TPDhEQumFZJxfgkDSIxEpiWArACTE0JoRSX3iHuvicILHosQEO4hBIwBeExYvh+cFj0Er0Pff9d3pEK1pDhMOyLhbJKVEXhq98RDwCqiYW2ERKoSn74i0Mi0xwqHUqIkcGhEHwhkdx/CGeGIiSEualuJHpDIkSYgTFsSkmgIJyLKx3NdpDLsbAm8+fVVXmO7nEqZW2ihNwitYEOVcEq8kmLE2J6MQHm8EL/AYjJ0jLnXxIhI/h/wA3whQ0vqePwEKAzuVBNCCUodnUBXxMZooN4liRvEa6RLHRIN9IISMeJyHcYFzrUodW62Wwke6IQ5ZOe9AlCjuiZXF75Wodk94hG3HNKPP1iyyG5QEzuh+li6q270J8/WIm2/UTBbAq9IIbpOEWDax2EwvlI7CYe4rK/ScIfpOBiyLQjOWP14RLp5fsvMf2wtySZV6TvhxP4mLXSyvZH73/AIxIKk+yV94ekKx6mU+n4nzhfKOJ84uPI9mvmIdPyfNEwdzeogsNUiomeciqEqcd55xfu2bdNHgP745lFnIJF+jYs5fcL0LUS1z4v9lPpjvVC6c7zFqWiQcek8Eg/wD6Q5k2ffN/6Y/7sO0LXP2ysJx3mHM47zFnobN2pv3B/wByGEiz75n3B/fBa9oPUn7ZwFoV2lQumVvVFgSLN25g/kH90LoLN21/c/8AKC17Q/Vn5/ZX6dW8xILX9blHf5PZ+2r7v5xI2aR7Q8iYLXtB6k/P7K19Y7XnDFavrecdzKkdtX3YYIk9tfKC/dCeSXn9nG+r60IzFb1ecd0ok9tfKHMuT2l8odi1y8/sq9Ir63IwjOVvV5xbEmz9pXIx1los/aXyP5QWGuXn9lATljAqHOI9OoZkQXvWYfSWfBUQK7Oe15/3QJhrl5f9QQpZi9oOWSJvBCvMN8YtJkWdWAX5j/VHeXZ0IvdFedSSGLF6gtia0yiMmmqEtTdsops5AYjCGgrpBFEsUnF2JcFk0INQXehhQRbojOrC6tFST/ukch8IqzdDSewBz9YaFEE2BUXoWV2fM+scVaFl8ecKFE7ERVoOXvVziJ0GjtKhQoVsCB0GjtK8oY6DT21eUKFBbAY6EHbPKIq0MB9M8vzh4UFsZA6Kb6Z5fnC/Zx7Z5fnChQrC2QOj/r+X5xFVkPa8vzhQoLHbIfJz2vL84YyT2vKFCgsdsiZZ7URMk7/KFCgsLYxlHf5RHo+MKFEkxNiUk74gUwoUSQhocLIr+fvhQoAFCvQ0KAAhoqXevOEkAElwXwOBenKO08JCZiglLoKgMWp0WIep21QoUZ236lfY6sIpdKpVvUv1ZztCQBPACQJa7qaV/iZqetA0D753w0KLMb2fvsjH1e0lXh/7pIIaQlMiWdkFT4AijJYVJc1NeMUUqIhQoMTuO/1/kXWpRytR8L+EEpk0pWpIus+7CgwrDJlqUes1ch+cKFBBKkyvPJrLJfV/yFLHZbynJDsXpiSRU1xhQoUJsp55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2" name="Picture 8" descr="http://zekiosicons.gr/wp-content/uploads/2013/03/Zekios049-03.jpg"/>
          <p:cNvPicPr>
            <a:picLocks noChangeAspect="1" noChangeArrowheads="1"/>
          </p:cNvPicPr>
          <p:nvPr/>
        </p:nvPicPr>
        <p:blipFill>
          <a:blip r:embed="rId2"/>
          <a:srcRect/>
          <a:stretch>
            <a:fillRect/>
          </a:stretch>
        </p:blipFill>
        <p:spPr bwMode="auto">
          <a:xfrm>
            <a:off x="0" y="857232"/>
            <a:ext cx="9146249" cy="51435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txBox="1">
            <a:spLocks/>
          </p:cNvSpPr>
          <p:nvPr/>
        </p:nvSpPr>
        <p:spPr>
          <a:xfrm>
            <a:off x="714348" y="1000108"/>
            <a:ext cx="7929618" cy="4857784"/>
          </a:xfrm>
          <a:prstGeom prst="rect">
            <a:avLst/>
          </a:prstGeom>
          <a:noFill/>
          <a:ln w="9525" cap="flat" cmpd="sng" algn="ctr">
            <a:no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p>
            <a:pPr indent="0">
              <a:lnSpc>
                <a:spcPct val="120000"/>
              </a:lnSpc>
              <a:buFont typeface="Arial" pitchFamily="34" charset="0"/>
              <a:buChar char="•"/>
            </a:pPr>
            <a:r>
              <a:rPr lang="el-GR" sz="3000" dirty="0" smtClean="0">
                <a:latin typeface="Constantia" pitchFamily="18" charset="0"/>
              </a:rPr>
              <a:t>Μόλις έφτασαν στη Γεσθημανή ο Ιησούς πήγε να προσευχηθεί, παίρνοντας μαζί του τρεις μαθητές του, τον Ιωάννη, τον Πέτρο και τον Ιάκωβο. </a:t>
            </a:r>
          </a:p>
          <a:p>
            <a:pPr indent="0">
              <a:lnSpc>
                <a:spcPct val="120000"/>
              </a:lnSpc>
              <a:buFont typeface="Arial" pitchFamily="34" charset="0"/>
              <a:buChar char="•"/>
            </a:pPr>
            <a:r>
              <a:rPr lang="el-GR" sz="3000" dirty="0" smtClean="0">
                <a:latin typeface="Constantia" pitchFamily="18" charset="0"/>
              </a:rPr>
              <a:t>Ύστερα ο Ιησούς ζήτησε από τους τρεις μαθητές να σταματήσουν και να μείνουν ξάγρυπνοι μαζί του, ενώ εκείνος απομακρύνθηκε λίγο και έπεσε με το πρόσωπο στη γη.</a:t>
            </a:r>
            <a:endParaRPr lang="el-GR" sz="3000" dirty="0">
              <a:latin typeface="Constantia"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4" name="Picture 8" descr="https://logomnimon.files.wordpress.com/2011/04/andrea_mantegna_036.jpg"/>
          <p:cNvPicPr>
            <a:picLocks noChangeAspect="1" noChangeArrowheads="1"/>
          </p:cNvPicPr>
          <p:nvPr/>
        </p:nvPicPr>
        <p:blipFill>
          <a:blip r:embed="rId2" cstate="print"/>
          <a:srcRect/>
          <a:stretch>
            <a:fillRect/>
          </a:stretch>
        </p:blipFill>
        <p:spPr bwMode="auto">
          <a:xfrm>
            <a:off x="285720" y="0"/>
            <a:ext cx="8858280" cy="69042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84"/>
            <a:ext cx="8358246" cy="4929222"/>
          </a:xfrm>
        </p:spPr>
        <p:txBody>
          <a:bodyPr>
            <a:normAutofit lnSpcReduction="10000"/>
          </a:bodyPr>
          <a:lstStyle/>
          <a:p>
            <a:pPr indent="0">
              <a:lnSpc>
                <a:spcPct val="120000"/>
              </a:lnSpc>
            </a:pPr>
            <a:r>
              <a:rPr lang="el-GR" sz="2400" dirty="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Ο Χριστός κατά τη διάρκεια της προσευχής του ζήτησε από το Θεό πατέρα του να απομακρύνει το βάρος που έπρεπε να σηκώσει από αυτόν και ζήτησε αν ήταν δυνατόν να απαλλαγεί από όλα όσα θα έπρεπε να υποφέρει, αφήνοντας όμως την τελική απόφαση στο Θεό. </a:t>
            </a:r>
            <a:endParaRPr lang="el-GR"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endParaRPr>
          </a:p>
          <a:p>
            <a:pPr indent="0">
              <a:lnSpc>
                <a:spcPct val="120000"/>
              </a:lnSpc>
            </a:pPr>
            <a:r>
              <a:rPr lang="el-GR"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Οι </a:t>
            </a:r>
            <a:r>
              <a:rPr lang="el-GR" sz="2400" dirty="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τρεις μαθητές είχαν αποκοιμηθεί και ότι ο Ιησούς τους κατηγόρησε ότι δεν κατάφεραν να μείνουν ξύπνιοι έστω και για μία ώρα. </a:t>
            </a:r>
            <a:endParaRPr lang="el-GR"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endParaRPr>
          </a:p>
          <a:p>
            <a:pPr indent="0">
              <a:lnSpc>
                <a:spcPct val="120000"/>
              </a:lnSpc>
            </a:pPr>
            <a:r>
              <a:rPr lang="el-GR" sz="2400" dirty="0" smtClean="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Ο </a:t>
            </a:r>
            <a:r>
              <a:rPr lang="el-GR" sz="2400" dirty="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Ιησούς απομακρύνθηκε και πάλι για να συνεχίσει την προσευχή του. </a:t>
            </a:r>
            <a:r>
              <a:rPr lang="el-GR" sz="2400" dirty="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Όταν επέστρεψε αφού βρήκε και πάλι τους τρεις μαθητές να κοιμούνται, προσευχήθηκε για τρίτη φορά.</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85794"/>
            <a:ext cx="8229600" cy="5286412"/>
          </a:xfrm>
        </p:spPr>
        <p:txBody>
          <a:bodyPr>
            <a:noAutofit/>
          </a:bodyPr>
          <a:lstStyle/>
          <a:p>
            <a:pPr>
              <a:lnSpc>
                <a:spcPct val="120000"/>
              </a:lnSpc>
            </a:pPr>
            <a:r>
              <a:rPr lang="el-GR" sz="2800" dirty="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Ο Ιησούς προειδοποίησε τους υπόλοιπους μαθητές για την άφιξη του Ιούδα, ο οποίος συνοδευόταν από ένα πλήθος που είχε σταλεί από τους αρχιερείς και τα μέλη του συνεδρίου. Στη συνέχεια ο Ιούδας πλησίασε τον Ιησού τον χαιρέτισε και τον φίλησε. </a:t>
            </a:r>
          </a:p>
          <a:p>
            <a:pPr>
              <a:lnSpc>
                <a:spcPct val="120000"/>
              </a:lnSpc>
            </a:pPr>
            <a:r>
              <a:rPr lang="el-GR" sz="2800" dirty="0">
                <a:ln w="18415" cmpd="sng">
                  <a:noFill/>
                  <a:prstDash val="solid"/>
                </a:ln>
                <a:solidFill>
                  <a:sysClr val="windowText" lastClr="000000"/>
                </a:solidFill>
                <a:effectLst>
                  <a:outerShdw blurRad="63500" dir="3600000" algn="tl" rotWithShape="0">
                    <a:srgbClr val="000000">
                      <a:alpha val="70000"/>
                    </a:srgbClr>
                  </a:outerShdw>
                </a:effectLst>
                <a:latin typeface="Constantia" pitchFamily="18" charset="0"/>
              </a:rPr>
              <a:t>Το φιλί του Ιούδα ήταν ένα προσυμφωνημένο σήμα και ήταν αυτό που τελικά έπεισε τους συνοδούς του Ιούδα για το ποιος πραγματικά ήταν ο Ιησούς.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http://zalmoxis.files.wordpress.com/2009/04/giotto.jpg?w=450"/>
          <p:cNvPicPr>
            <a:picLocks noChangeAspect="1" noChangeArrowheads="1"/>
          </p:cNvPicPr>
          <p:nvPr/>
        </p:nvPicPr>
        <p:blipFill>
          <a:blip r:embed="rId2"/>
          <a:srcRect/>
          <a:stretch>
            <a:fillRect/>
          </a:stretch>
        </p:blipFill>
        <p:spPr bwMode="auto">
          <a:xfrm>
            <a:off x="714348" y="-1"/>
            <a:ext cx="7619998" cy="68580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500034" y="2643182"/>
            <a:ext cx="8229600" cy="1143000"/>
          </a:xfrm>
        </p:spPr>
        <p:txBody>
          <a:bodyPr>
            <a:noAutofit/>
            <a:scene3d>
              <a:camera prst="orthographicFront"/>
              <a:lightRig rig="threePt" dir="t"/>
            </a:scene3d>
            <a:sp3d extrusionH="57150">
              <a:bevelT w="38100" h="38100"/>
            </a:sp3d>
          </a:bodyPr>
          <a:lstStyle/>
          <a:p>
            <a:r>
              <a:rPr lang="el-GR" sz="9600" b="1" dirty="0" smtClean="0">
                <a:ln w="12700">
                  <a:solidFill>
                    <a:srgbClr val="342202"/>
                  </a:solidFill>
                  <a:prstDash val="solid"/>
                </a:ln>
                <a:solidFill>
                  <a:srgbClr val="634103"/>
                </a:solidFill>
                <a:effectLst>
                  <a:outerShdw blurRad="50800" dist="38100" dir="2700000" algn="tl" rotWithShape="0">
                    <a:prstClr val="black">
                      <a:alpha val="40000"/>
                    </a:prstClr>
                  </a:outerShdw>
                </a:effectLst>
                <a:latin typeface="Constantia" pitchFamily="18" charset="0"/>
              </a:rPr>
              <a:t>ΤΕΛΟΣ</a:t>
            </a:r>
            <a:endParaRPr lang="el-GR" sz="9600" b="1" dirty="0">
              <a:ln w="12700">
                <a:solidFill>
                  <a:srgbClr val="342202"/>
                </a:solidFill>
                <a:prstDash val="solid"/>
              </a:ln>
              <a:solidFill>
                <a:srgbClr val="634103"/>
              </a:solidFill>
              <a:effectLst>
                <a:outerShdw blurRad="50800" dist="38100" dir="2700000" algn="tl" rotWithShape="0">
                  <a:prstClr val="black">
                    <a:alpha val="40000"/>
                  </a:prstClr>
                </a:outerShdw>
              </a:effectLst>
              <a:latin typeface="Constant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65</TotalTime>
  <Words>156</Words>
  <Application>Microsoft Office PowerPoint</Application>
  <PresentationFormat>Προβολή στην οθόνη (4:3)</PresentationFormat>
  <Paragraphs>14</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Η Σύλληψη του Ιησού</vt:lpstr>
      <vt:lpstr>Διαφάνεια 2</vt:lpstr>
      <vt:lpstr>Διαφάνεια 3</vt:lpstr>
      <vt:lpstr>Διαφάνεια 4</vt:lpstr>
      <vt:lpstr>Διαφάνεια 5</vt:lpstr>
      <vt:lpstr>Διαφάνεια 6</vt:lpstr>
      <vt:lpstr>Διαφάνεια 7</vt:lpstr>
      <vt:lpstr>Διαφάνεια 8</vt:lpstr>
      <vt:lpstr>ΤΕΛΟΣ</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Σύλληψη του Ιησού</dc:title>
  <dc:creator>Eirini</dc:creator>
  <cp:lastModifiedBy>Eirini</cp:lastModifiedBy>
  <cp:revision>8</cp:revision>
  <dcterms:created xsi:type="dcterms:W3CDTF">2015-04-14T14:44:20Z</dcterms:created>
  <dcterms:modified xsi:type="dcterms:W3CDTF">2015-04-14T15:49:34Z</dcterms:modified>
</cp:coreProperties>
</file>