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7" name="6 - Ισοσκελές τρίγωνο"/>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7 - Τίτλος"/>
          <p:cNvSpPr>
            <a:spLocks noGrp="1"/>
          </p:cNvSpPr>
          <p:nvPr>
            <p:ph type="ctrTitle"/>
          </p:nvPr>
        </p:nvSpPr>
        <p:spPr>
          <a:xfrm>
            <a:off x="540544" y="776288"/>
            <a:ext cx="8062912" cy="1470025"/>
          </a:xfrm>
        </p:spPr>
        <p:txBody>
          <a:bodyPr anchor="b">
            <a:normAutofit/>
          </a:bodyPr>
          <a:lstStyle>
            <a:lvl1pPr algn="r">
              <a:defRPr sz="4400"/>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1371600" y="6012656"/>
            <a:ext cx="5791200" cy="365125"/>
          </a:xfrm>
        </p:spPr>
        <p:txBody>
          <a:bodyPr tIns="0" bIns="0" anchor="t"/>
          <a:lstStyle>
            <a:lvl1pPr algn="r">
              <a:defRPr sz="1000"/>
            </a:lvl1pPr>
          </a:lstStyle>
          <a:p>
            <a:fld id="{2342CEA3-3058-4D43-AE35-B3DA76CB4003}" type="datetimeFigureOut">
              <a:rPr lang="el-GR" smtClean="0"/>
              <a:pPr/>
              <a:t>1/4/2015</a:t>
            </a:fld>
            <a:endParaRPr lang="el-GR" dirty="0"/>
          </a:p>
        </p:txBody>
      </p:sp>
      <p:sp>
        <p:nvSpPr>
          <p:cNvPr id="17" name="16 - Θέση υποσέλιδου"/>
          <p:cNvSpPr>
            <a:spLocks noGrp="1"/>
          </p:cNvSpPr>
          <p:nvPr>
            <p:ph type="ftr" sz="quarter" idx="11"/>
          </p:nvPr>
        </p:nvSpPr>
        <p:spPr>
          <a:xfrm>
            <a:off x="1371600" y="5650704"/>
            <a:ext cx="5791200" cy="365125"/>
          </a:xfrm>
        </p:spPr>
        <p:txBody>
          <a:bodyPr tIns="0" bIns="0" anchor="b"/>
          <a:lstStyle>
            <a:lvl1pPr algn="r">
              <a:defRPr sz="1100"/>
            </a:lvl1pPr>
          </a:lstStyle>
          <a:p>
            <a:endParaRPr lang="el-GR" dirty="0"/>
          </a:p>
        </p:txBody>
      </p:sp>
      <p:sp>
        <p:nvSpPr>
          <p:cNvPr id="29" name="28 - Θέση αριθμού διαφάνειας"/>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3F1D1C4-C2D9-4231-9FB2-B2D9D97AA41D}"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381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381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1/4/2015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399032"/>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a:xfrm>
            <a:off x="457200" y="1882808"/>
            <a:ext cx="8229600" cy="4572000"/>
          </a:xfrm>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a:xfrm>
            <a:off x="4791456" y="6480048"/>
            <a:ext cx="2133600" cy="301752"/>
          </a:xfrm>
        </p:spPr>
        <p:txBody>
          <a:bodyPr/>
          <a:lstStyle/>
          <a:p>
            <a:fld id="{2342CEA3-3058-4D43-AE35-B3DA76CB4003}" type="datetimeFigureOut">
              <a:rPr lang="el-GR" smtClean="0"/>
              <a:pPr/>
              <a:t>1/4/2015</a:t>
            </a:fld>
            <a:endParaRPr lang="el-GR" dirty="0"/>
          </a:p>
        </p:txBody>
      </p:sp>
      <p:sp>
        <p:nvSpPr>
          <p:cNvPr id="5" name="4 - Θέση υποσέλιδου"/>
          <p:cNvSpPr>
            <a:spLocks noGrp="1"/>
          </p:cNvSpPr>
          <p:nvPr>
            <p:ph type="ftr" sz="quarter" idx="11"/>
          </p:nvPr>
        </p:nvSpPr>
        <p:spPr>
          <a:xfrm>
            <a:off x="457200" y="6480969"/>
            <a:ext cx="4260056" cy="300831"/>
          </a:xfrm>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9" name="8 - Ορθογώνιο τρίγωνο"/>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dirty="0">
              <a:solidFill>
                <a:schemeClr val="lt1"/>
              </a:solidFill>
              <a:latin typeface="+mn-lt"/>
              <a:ea typeface="+mn-ea"/>
              <a:cs typeface="+mn-cs"/>
            </a:endParaRPr>
          </a:p>
        </p:txBody>
      </p:sp>
      <p:sp>
        <p:nvSpPr>
          <p:cNvPr id="8" name="7 - Ισοσκελές τρίγωνο"/>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3 - Θέση ημερομηνίας"/>
          <p:cNvSpPr>
            <a:spLocks noGrp="1"/>
          </p:cNvSpPr>
          <p:nvPr>
            <p:ph type="dt" sz="half" idx="10"/>
          </p:nvPr>
        </p:nvSpPr>
        <p:spPr>
          <a:xfrm>
            <a:off x="6955632" y="6477000"/>
            <a:ext cx="2133600" cy="304800"/>
          </a:xfrm>
        </p:spPr>
        <p:txBody>
          <a:bodyPr/>
          <a:lstStyle/>
          <a:p>
            <a:fld id="{2342CEA3-3058-4D43-AE35-B3DA76CB4003}" type="datetimeFigureOut">
              <a:rPr lang="el-GR" smtClean="0"/>
              <a:pPr/>
              <a:t>1/4/2015</a:t>
            </a:fld>
            <a:endParaRPr lang="el-GR" dirty="0"/>
          </a:p>
        </p:txBody>
      </p:sp>
      <p:sp>
        <p:nvSpPr>
          <p:cNvPr id="5" name="4 - Θέση υποσέλιδου"/>
          <p:cNvSpPr>
            <a:spLocks noGrp="1"/>
          </p:cNvSpPr>
          <p:nvPr>
            <p:ph type="ftr" sz="quarter" idx="11"/>
          </p:nvPr>
        </p:nvSpPr>
        <p:spPr>
          <a:xfrm>
            <a:off x="2619376" y="6480969"/>
            <a:ext cx="4260056" cy="300831"/>
          </a:xfrm>
        </p:spPr>
        <p:txBody>
          <a:bodyPr/>
          <a:lstStyle/>
          <a:p>
            <a:endParaRPr lang="el-GR" dirty="0"/>
          </a:p>
        </p:txBody>
      </p:sp>
      <p:sp>
        <p:nvSpPr>
          <p:cNvPr id="6" name="5 - Θέση αριθμού διαφάνειας"/>
          <p:cNvSpPr>
            <a:spLocks noGrp="1"/>
          </p:cNvSpPr>
          <p:nvPr>
            <p:ph type="sldNum" sz="quarter" idx="12"/>
          </p:nvPr>
        </p:nvSpPr>
        <p:spPr>
          <a:xfrm>
            <a:off x="8451056" y="809624"/>
            <a:ext cx="502920" cy="300831"/>
          </a:xfrm>
        </p:spPr>
        <p:txBody>
          <a:bodyPr/>
          <a:lstStyle/>
          <a:p>
            <a:fld id="{D3F1D1C4-C2D9-4231-9FB2-B2D9D97AA41D}" type="slidenum">
              <a:rPr lang="el-GR" smtClean="0"/>
              <a:pPr/>
              <a:t>‹#›</a:t>
            </a:fld>
            <a:endParaRPr lang="el-GR" dirty="0"/>
          </a:p>
        </p:txBody>
      </p:sp>
      <p:cxnSp>
        <p:nvCxnSpPr>
          <p:cNvPr id="11" name="10 - Ευθεία γραμμή σύνδεσης"/>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 Ευθεία γραμμή σύνδεσης"/>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 Τίτλος"/>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marL="0"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1/4/2015</a:t>
            </a:fld>
            <a:endParaRPr lang="el-GR" dirty="0"/>
          </a:p>
        </p:txBody>
      </p:sp>
      <p:sp>
        <p:nvSpPr>
          <p:cNvPr id="6" name="5 - Θέση υποσέλιδου"/>
          <p:cNvSpPr>
            <a:spLocks noGrp="1"/>
          </p:cNvSpPr>
          <p:nvPr>
            <p:ph type="ftr" sz="quarter" idx="11"/>
          </p:nvPr>
        </p:nvSpPr>
        <p:spPr>
          <a:xfrm>
            <a:off x="457200" y="6480969"/>
            <a:ext cx="4260056" cy="301752"/>
          </a:xfrm>
        </p:spPr>
        <p:txBody>
          <a:bodyPr/>
          <a:lstStyle/>
          <a:p>
            <a:endParaRPr lang="el-GR" dirty="0"/>
          </a:p>
        </p:txBody>
      </p:sp>
      <p:sp>
        <p:nvSpPr>
          <p:cNvPr id="7" name="6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a:xfrm>
            <a:off x="4791456" y="6480969"/>
            <a:ext cx="2130552" cy="301752"/>
          </a:xfrm>
        </p:spPr>
        <p:txBody>
          <a:bodyPr/>
          <a:lstStyle/>
          <a:p>
            <a:fld id="{2342CEA3-3058-4D43-AE35-B3DA76CB4003}" type="datetimeFigureOut">
              <a:rPr lang="el-GR" smtClean="0"/>
              <a:pPr/>
              <a:t>1/4/2015</a:t>
            </a:fld>
            <a:endParaRPr lang="el-GR" dirty="0"/>
          </a:p>
        </p:txBody>
      </p:sp>
      <p:sp>
        <p:nvSpPr>
          <p:cNvPr id="8" name="7 - Θέση υποσέλιδου"/>
          <p:cNvSpPr>
            <a:spLocks noGrp="1"/>
          </p:cNvSpPr>
          <p:nvPr>
            <p:ph type="ftr" sz="quarter" idx="11"/>
          </p:nvPr>
        </p:nvSpPr>
        <p:spPr>
          <a:xfrm>
            <a:off x="457200" y="6480969"/>
            <a:ext cx="4261104" cy="301752"/>
          </a:xfrm>
        </p:spPr>
        <p:txBody>
          <a:bodyPr/>
          <a:lstStyle/>
          <a:p>
            <a:endParaRPr lang="el-GR" dirty="0"/>
          </a:p>
        </p:txBody>
      </p:sp>
      <p:sp>
        <p:nvSpPr>
          <p:cNvPr id="9" name="8 - Θέση αριθμού διαφάνειας"/>
          <p:cNvSpPr>
            <a:spLocks noGrp="1"/>
          </p:cNvSpPr>
          <p:nvPr>
            <p:ph type="sldNum" sz="quarter" idx="12"/>
          </p:nvPr>
        </p:nvSpPr>
        <p:spPr>
          <a:xfrm>
            <a:off x="7589520" y="6483096"/>
            <a:ext cx="502920" cy="301752"/>
          </a:xfrm>
        </p:spPr>
        <p:txBody>
          <a:bodyPr/>
          <a:lstStyle>
            <a:lvl1pPr algn="ctr">
              <a:defRPr/>
            </a:lvl1p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b="0"/>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1/4/2015</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791456" y="6480969"/>
            <a:ext cx="2133600" cy="301752"/>
          </a:xfrm>
        </p:spPr>
        <p:txBody>
          <a:bodyPr/>
          <a:lstStyle/>
          <a:p>
            <a:fld id="{2342CEA3-3058-4D43-AE35-B3DA76CB4003}" type="datetimeFigureOut">
              <a:rPr lang="el-GR" smtClean="0"/>
              <a:pPr/>
              <a:t>1/4/2015</a:t>
            </a:fld>
            <a:endParaRPr lang="el-GR" dirty="0"/>
          </a:p>
        </p:txBody>
      </p:sp>
      <p:sp>
        <p:nvSpPr>
          <p:cNvPr id="3" name="2 - Θέση υποσέλιδου"/>
          <p:cNvSpPr>
            <a:spLocks noGrp="1"/>
          </p:cNvSpPr>
          <p:nvPr>
            <p:ph type="ftr" sz="quarter" idx="11"/>
          </p:nvPr>
        </p:nvSpPr>
        <p:spPr>
          <a:xfrm>
            <a:off x="457200" y="6481890"/>
            <a:ext cx="4260056" cy="300831"/>
          </a:xfrm>
        </p:spPr>
        <p:txBody>
          <a:bodyPr/>
          <a:lstStyle/>
          <a:p>
            <a:endParaRPr lang="el-GR" dirty="0"/>
          </a:p>
        </p:txBody>
      </p:sp>
      <p:sp>
        <p:nvSpPr>
          <p:cNvPr id="4" name="3 - Θέση αριθμού διαφάνειας"/>
          <p:cNvSpPr>
            <a:spLocks noGrp="1"/>
          </p:cNvSpPr>
          <p:nvPr>
            <p:ph type="sldNum" sz="quarter" idx="12"/>
          </p:nvPr>
        </p:nvSpPr>
        <p:spPr>
          <a:xfrm>
            <a:off x="7589520" y="6480969"/>
            <a:ext cx="502920" cy="301752"/>
          </a:xfrm>
        </p:spPr>
        <p:txBody>
          <a:bodyPr/>
          <a:lstStyle/>
          <a:p>
            <a:fld id="{D3F1D1C4-C2D9-4231-9FB2-B2D9D97AA41D}"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278976" y="6556248"/>
            <a:ext cx="2133600" cy="301752"/>
          </a:xfrm>
        </p:spPr>
        <p:txBody>
          <a:bodyPr/>
          <a:lstStyle>
            <a:lvl1pPr>
              <a:defRPr sz="900"/>
            </a:lvl1pPr>
          </a:lstStyle>
          <a:p>
            <a:fld id="{2342CEA3-3058-4D43-AE35-B3DA76CB4003}" type="datetimeFigureOut">
              <a:rPr lang="el-GR" smtClean="0"/>
              <a:pPr/>
              <a:t>1/4/2015</a:t>
            </a:fld>
            <a:endParaRPr lang="el-GR" dirty="0"/>
          </a:p>
        </p:txBody>
      </p:sp>
      <p:sp>
        <p:nvSpPr>
          <p:cNvPr id="6" name="5 - Θέση υποσέλιδου"/>
          <p:cNvSpPr>
            <a:spLocks noGrp="1"/>
          </p:cNvSpPr>
          <p:nvPr>
            <p:ph type="ftr" sz="quarter" idx="11"/>
          </p:nvPr>
        </p:nvSpPr>
        <p:spPr>
          <a:xfrm>
            <a:off x="1135856" y="6556248"/>
            <a:ext cx="5143120" cy="301752"/>
          </a:xfrm>
        </p:spPr>
        <p:txBody>
          <a:bodyPr/>
          <a:lstStyle>
            <a:lvl1pPr>
              <a:defRPr sz="900"/>
            </a:lvl1pPr>
          </a:lstStyle>
          <a:p>
            <a:endParaRPr lang="el-GR" dirty="0"/>
          </a:p>
        </p:txBody>
      </p:sp>
      <p:sp>
        <p:nvSpPr>
          <p:cNvPr id="7" name="6 - Θέση αριθμού διαφάνειας"/>
          <p:cNvSpPr>
            <a:spLocks noGrp="1"/>
          </p:cNvSpPr>
          <p:nvPr>
            <p:ph type="sldNum" sz="quarter" idx="12"/>
          </p:nvPr>
        </p:nvSpPr>
        <p:spPr>
          <a:xfrm>
            <a:off x="8410576" y="6556248"/>
            <a:ext cx="502920" cy="301752"/>
          </a:xfrm>
        </p:spPr>
        <p:txBody>
          <a:bodyPr/>
          <a:lstStyle>
            <a:lvl1pPr>
              <a:defRPr sz="900"/>
            </a:lvl1p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l-GR" dirty="0"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6108192" y="6556248"/>
            <a:ext cx="2103120" cy="301752"/>
          </a:xfrm>
        </p:spPr>
        <p:txBody>
          <a:bodyPr/>
          <a:lstStyle>
            <a:lvl1pPr>
              <a:defRPr sz="900"/>
            </a:lvl1pPr>
          </a:lstStyle>
          <a:p>
            <a:fld id="{2342CEA3-3058-4D43-AE35-B3DA76CB4003}" type="datetimeFigureOut">
              <a:rPr lang="el-GR" smtClean="0"/>
              <a:pPr/>
              <a:t>1/4/2015</a:t>
            </a:fld>
            <a:endParaRPr lang="el-GR" dirty="0"/>
          </a:p>
        </p:txBody>
      </p:sp>
      <p:sp>
        <p:nvSpPr>
          <p:cNvPr id="6" name="5 - Θέση υποσέλιδου"/>
          <p:cNvSpPr>
            <a:spLocks noGrp="1"/>
          </p:cNvSpPr>
          <p:nvPr>
            <p:ph type="ftr" sz="quarter" idx="11"/>
          </p:nvPr>
        </p:nvSpPr>
        <p:spPr>
          <a:xfrm>
            <a:off x="1170432" y="6557169"/>
            <a:ext cx="4948072" cy="301752"/>
          </a:xfrm>
        </p:spPr>
        <p:txBody>
          <a:bodyPr/>
          <a:lstStyle>
            <a:lvl1pPr>
              <a:defRPr sz="900"/>
            </a:lvl1pPr>
          </a:lstStyle>
          <a:p>
            <a:endParaRPr lang="el-GR" dirty="0"/>
          </a:p>
        </p:txBody>
      </p:sp>
      <p:sp>
        <p:nvSpPr>
          <p:cNvPr id="7" name="6 - Θέση αριθμού διαφάνειας"/>
          <p:cNvSpPr>
            <a:spLocks noGrp="1"/>
          </p:cNvSpPr>
          <p:nvPr>
            <p:ph type="sldNum" sz="quarter" idx="12"/>
          </p:nvPr>
        </p:nvSpPr>
        <p:spPr>
          <a:xfrm>
            <a:off x="8217192" y="6556248"/>
            <a:ext cx="365760" cy="301752"/>
          </a:xfrm>
        </p:spPr>
        <p:txBody>
          <a:bodyPr/>
          <a:lstStyle>
            <a:lvl1pPr algn="ctr">
              <a:defRPr sz="900"/>
            </a:lvl1pPr>
          </a:lstStyle>
          <a:p>
            <a:fld id="{D3F1D1C4-C2D9-4231-9FB2-B2D9D97AA41D}" type="slidenum">
              <a:rPr lang="el-GR" smtClean="0"/>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 Ορθογώνιο τρίγωνο"/>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cxnSp>
        <p:nvCxnSpPr>
          <p:cNvPr id="8" name="7 - Ευθεία γραμμή σύνδεσης"/>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 Ευθεία γραμμή σύνδεσης"/>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 Θέση τίτλου"/>
          <p:cNvSpPr>
            <a:spLocks noGrp="1"/>
          </p:cNvSpPr>
          <p:nvPr>
            <p:ph type="title"/>
          </p:nvPr>
        </p:nvSpPr>
        <p:spPr>
          <a:xfrm>
            <a:off x="457200" y="267494"/>
            <a:ext cx="8229600" cy="1399032"/>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2342CEA3-3058-4D43-AE35-B3DA76CB4003}" type="datetimeFigureOut">
              <a:rPr lang="el-GR" smtClean="0"/>
              <a:pPr/>
              <a:t>1/4/2015</a:t>
            </a:fld>
            <a:endParaRPr lang="el-GR" dirty="0"/>
          </a:p>
        </p:txBody>
      </p:sp>
      <p:sp>
        <p:nvSpPr>
          <p:cNvPr id="3" name="2 - Θέση υποσέλιδου"/>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l-GR" dirty="0"/>
          </a:p>
        </p:txBody>
      </p:sp>
      <p:sp>
        <p:nvSpPr>
          <p:cNvPr id="23" name="22 - Θέση αριθμού διαφάνειας"/>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3F1D1C4-C2D9-4231-9FB2-B2D9D97AA41D}" type="slidenum">
              <a:rPr lang="el-GR" smtClean="0"/>
              <a:pPr/>
              <a:t>‹#›</a:t>
            </a:fld>
            <a:endParaRPr lang="el-GR"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00034" y="428604"/>
            <a:ext cx="8062912" cy="1470025"/>
          </a:xfrm>
        </p:spPr>
        <p:txBody>
          <a:bodyPr>
            <a:normAutofit/>
          </a:bodyPr>
          <a:lstStyle/>
          <a:p>
            <a:pPr algn="ctr"/>
            <a:r>
              <a:rPr lang="el-GR" sz="7200" dirty="0" smtClean="0"/>
              <a:t>ΕΙΡΗΝΗ</a:t>
            </a:r>
            <a:endParaRPr lang="el-GR" sz="7200" dirty="0"/>
          </a:p>
        </p:txBody>
      </p:sp>
      <p:sp>
        <p:nvSpPr>
          <p:cNvPr id="3" name="2 - Υπότιτλος"/>
          <p:cNvSpPr>
            <a:spLocks noGrp="1"/>
          </p:cNvSpPr>
          <p:nvPr>
            <p:ph type="subTitle" idx="1"/>
          </p:nvPr>
        </p:nvSpPr>
        <p:spPr>
          <a:xfrm>
            <a:off x="540544" y="2250280"/>
            <a:ext cx="8062912" cy="4179116"/>
          </a:xfrm>
        </p:spPr>
        <p:txBody>
          <a:bodyPr>
            <a:normAutofit/>
          </a:bodyPr>
          <a:lstStyle/>
          <a:p>
            <a:pPr algn="l"/>
            <a:r>
              <a:rPr lang="el-GR" dirty="0" smtClean="0"/>
              <a:t>ΟΜΑΔΑ</a:t>
            </a:r>
            <a:r>
              <a:rPr lang="en-US" dirty="0" smtClean="0"/>
              <a:t>: </a:t>
            </a:r>
            <a:r>
              <a:rPr lang="el-GR" dirty="0" smtClean="0"/>
              <a:t>ΟΙ ΥΠΕΡ 5</a:t>
            </a:r>
          </a:p>
          <a:p>
            <a:pPr algn="l"/>
            <a:endParaRPr lang="el-GR" dirty="0" smtClean="0"/>
          </a:p>
          <a:p>
            <a:pPr algn="l"/>
            <a:r>
              <a:rPr lang="el-GR" dirty="0" smtClean="0"/>
              <a:t>ΠΡΟΤΥΠΟ ΠΕΙΡΑΜΑΤΙΚΟ ΓΥΜΝΑΣΙΟ ΕΥΑΓΓΕΛΙΚΗΣ ΣΧΟΛΗΣ ΣΜΥΡΝΗΣ</a:t>
            </a:r>
          </a:p>
          <a:p>
            <a:pPr algn="l"/>
            <a:r>
              <a:rPr lang="el-GR" dirty="0" smtClean="0"/>
              <a:t> </a:t>
            </a:r>
            <a:endParaRPr lang="el-GR" dirty="0" smtClean="0"/>
          </a:p>
          <a:p>
            <a:pPr algn="l"/>
            <a:r>
              <a:rPr lang="el-GR" dirty="0" smtClean="0"/>
              <a:t>ΥΠΕΥΘΗΝΟΣ ΚΑΘΗΓΗΤΗΣ</a:t>
            </a:r>
            <a:r>
              <a:rPr lang="en-US" dirty="0" smtClean="0"/>
              <a:t>:</a:t>
            </a:r>
            <a:r>
              <a:rPr lang="el-GR" dirty="0" smtClean="0"/>
              <a:t> κος. ΚΑΠΕΤΑΝΑΚΗΣ</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ΑΠΟΔΟΣΗ ΤΟΥ ΟΡΟΥ ΕΙΡΗΝΗ</a:t>
            </a:r>
            <a:endParaRPr lang="el-GR" b="1" i="1" dirty="0"/>
          </a:p>
        </p:txBody>
      </p:sp>
      <p:sp>
        <p:nvSpPr>
          <p:cNvPr id="3" name="2 - Θέση περιεχομένου"/>
          <p:cNvSpPr>
            <a:spLocks noGrp="1"/>
          </p:cNvSpPr>
          <p:nvPr>
            <p:ph idx="1"/>
          </p:nvPr>
        </p:nvSpPr>
        <p:spPr>
          <a:xfrm>
            <a:off x="457200" y="1882808"/>
            <a:ext cx="4471990" cy="4572000"/>
          </a:xfrm>
        </p:spPr>
        <p:txBody>
          <a:bodyPr>
            <a:normAutofit fontScale="77500" lnSpcReduction="20000"/>
          </a:bodyPr>
          <a:lstStyle/>
          <a:p>
            <a:r>
              <a:rPr lang="el-GR" dirty="0" smtClean="0"/>
              <a:t>Η </a:t>
            </a:r>
            <a:r>
              <a:rPr lang="el-GR" b="1" dirty="0" smtClean="0"/>
              <a:t>ειρήνη</a:t>
            </a:r>
            <a:r>
              <a:rPr lang="el-GR" dirty="0" smtClean="0"/>
              <a:t> αποτελεί φυσική κατάσταση στην κοινωνική ζωή του ανθρώπου κατά την οποία οι σχέσεις λειτουργούν αρμονικά και χωρίς βίαιες αντιπαραθέσεις. Επιδιώκεται η διατήρησή της με τη δημιουργία εθίμων που ρυθμίζουν τις αναδυόμενες διαφορές και μέσω της σύναψης συμφωνιών μεταξύ δυο </a:t>
            </a:r>
            <a:r>
              <a:rPr lang="el-GR" dirty="0" smtClean="0"/>
              <a:t>φυλών</a:t>
            </a:r>
            <a:r>
              <a:rPr lang="el-GR" dirty="0" smtClean="0"/>
              <a:t>.</a:t>
            </a:r>
            <a:endParaRPr lang="el-GR" dirty="0"/>
          </a:p>
        </p:txBody>
      </p:sp>
      <p:pic>
        <p:nvPicPr>
          <p:cNvPr id="4" name="3 - Εικόνα" descr="220px-Peace_symbol.svg.png"/>
          <p:cNvPicPr>
            <a:picLocks noChangeAspect="1"/>
          </p:cNvPicPr>
          <p:nvPr/>
        </p:nvPicPr>
        <p:blipFill>
          <a:blip r:embed="rId2"/>
          <a:stretch>
            <a:fillRect/>
          </a:stretch>
        </p:blipFill>
        <p:spPr>
          <a:xfrm>
            <a:off x="5429256" y="2143116"/>
            <a:ext cx="2500330" cy="2500330"/>
          </a:xfrm>
          <a:prstGeom prst="rect">
            <a:avLst/>
          </a:prstGeom>
        </p:spPr>
      </p:pic>
      <p:sp>
        <p:nvSpPr>
          <p:cNvPr id="5" name="4 - TextBox"/>
          <p:cNvSpPr txBox="1"/>
          <p:nvPr/>
        </p:nvSpPr>
        <p:spPr>
          <a:xfrm>
            <a:off x="6000760" y="4929198"/>
            <a:ext cx="2214578" cy="646331"/>
          </a:xfrm>
          <a:prstGeom prst="rect">
            <a:avLst/>
          </a:prstGeom>
          <a:noFill/>
        </p:spPr>
        <p:txBody>
          <a:bodyPr wrap="square" rtlCol="0">
            <a:spAutoFit/>
          </a:bodyPr>
          <a:lstStyle/>
          <a:p>
            <a:r>
              <a:rPr lang="el-GR" dirty="0" smtClean="0"/>
              <a:t>ΣΥΜΒΟΛΟ ΕΙΡΗΝΗΣ</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ΕΙΡΗΝΗ ΚΑΙ ΔΙΕΘΝΕΣ ΔΙΑΚΑΙΟ</a:t>
            </a:r>
            <a:endParaRPr lang="el-GR" b="1" i="1" dirty="0"/>
          </a:p>
        </p:txBody>
      </p:sp>
      <p:sp>
        <p:nvSpPr>
          <p:cNvPr id="3" name="2 - Θέση περιεχομένου"/>
          <p:cNvSpPr>
            <a:spLocks noGrp="1"/>
          </p:cNvSpPr>
          <p:nvPr>
            <p:ph idx="1"/>
          </p:nvPr>
        </p:nvSpPr>
        <p:spPr/>
        <p:txBody>
          <a:bodyPr/>
          <a:lstStyle/>
          <a:p>
            <a:r>
              <a:rPr lang="el-GR" dirty="0" smtClean="0"/>
              <a:t>Στο Διεθνές Δίκαιο, ειρήνη είναι η μετά την λήξη ενός πολέμου αποκατάσταση των φιλικών σχέσεων μεταξύ δύο εμπόλεμων κρατών. Οι συνθήκες που σχετίζονται με την ειρήνη διακρίνονται </a:t>
            </a:r>
            <a:r>
              <a:rPr lang="el-GR" dirty="0" smtClean="0"/>
              <a:t>σε</a:t>
            </a:r>
            <a:r>
              <a:rPr lang="en-US" dirty="0" smtClean="0"/>
              <a:t>:</a:t>
            </a:r>
            <a:r>
              <a:rPr lang="el-GR" dirty="0" smtClean="0"/>
              <a:t> </a:t>
            </a:r>
            <a:endParaRPr lang="en-US" dirty="0" smtClean="0"/>
          </a:p>
          <a:p>
            <a:r>
              <a:rPr lang="el-GR" dirty="0" smtClean="0"/>
              <a:t>Οριστικές</a:t>
            </a:r>
            <a:r>
              <a:rPr lang="el-GR" dirty="0" smtClean="0"/>
              <a:t> </a:t>
            </a:r>
            <a:endParaRPr lang="en-US" dirty="0" smtClean="0"/>
          </a:p>
          <a:p>
            <a:r>
              <a:rPr lang="el-GR" dirty="0" smtClean="0"/>
              <a:t> Π</a:t>
            </a:r>
            <a:r>
              <a:rPr lang="el-GR" dirty="0" smtClean="0"/>
              <a:t>ροκαταρκτικές</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ΟΡΙΣΤΙΚΕΣ ΚΑΙ ΠΡΟΚΑΤΑΡΚΤΙΚΕΣ ΣΥΝΘΗΚΕΣ</a:t>
            </a:r>
            <a:endParaRPr lang="el-GR" b="1" i="1" dirty="0"/>
          </a:p>
        </p:txBody>
      </p:sp>
      <p:sp>
        <p:nvSpPr>
          <p:cNvPr id="3" name="2 - Θέση περιεχομένου"/>
          <p:cNvSpPr>
            <a:spLocks noGrp="1"/>
          </p:cNvSpPr>
          <p:nvPr>
            <p:ph idx="1"/>
          </p:nvPr>
        </p:nvSpPr>
        <p:spPr/>
        <p:txBody>
          <a:bodyPr>
            <a:normAutofit fontScale="85000" lnSpcReduction="20000"/>
          </a:bodyPr>
          <a:lstStyle/>
          <a:p>
            <a:r>
              <a:rPr lang="el-GR" dirty="0" smtClean="0"/>
              <a:t> Οι προκαταρκτικές συνθήκες έπονται συνήθως </a:t>
            </a:r>
            <a:r>
              <a:rPr lang="el-GR" dirty="0" smtClean="0"/>
              <a:t>της ανακωχής</a:t>
            </a:r>
            <a:r>
              <a:rPr lang="el-GR" dirty="0" smtClean="0"/>
              <a:t> και περιλαμβάνουν τους ουσιωδέστερους όρους της ειρήνης. Αρμόδιος για την σύναψη συνθηκών ειρήνης είναι ο διεθνής παραστάτης της κάθε χώρας, ο οποίος ορίζεται από το εσωτερικό δημόσιο δίκαιο ή οι πληρεξούσιοι αυτού. Ο διεθνής παραστάτης Ελλάδας, με βάση το ισχύον Σύνταγμα, είναι ο πρόεδρος της Δημοκρατίας. Οι συνθήκες ειρήνης ποικίλουν ως προς το περιεχόμενο, αλλά όλες περιέχουν τους όρους με τους οποίους οι εχθροπραξίες σταματούν και ο πόλεμος </a:t>
            </a:r>
            <a:r>
              <a:rPr lang="el-GR" dirty="0" smtClean="0"/>
              <a:t>λήγει.</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ΣΕ ΤΙ ΒΟΗΘΑΕΙ Η ΕΙΡΗΝΗ</a:t>
            </a:r>
            <a:endParaRPr lang="el-GR" b="1" i="1" dirty="0"/>
          </a:p>
        </p:txBody>
      </p:sp>
      <p:sp>
        <p:nvSpPr>
          <p:cNvPr id="3" name="2 - Θέση περιεχομένου"/>
          <p:cNvSpPr>
            <a:spLocks noGrp="1"/>
          </p:cNvSpPr>
          <p:nvPr>
            <p:ph idx="1"/>
          </p:nvPr>
        </p:nvSpPr>
        <p:spPr/>
        <p:txBody>
          <a:bodyPr/>
          <a:lstStyle/>
          <a:p>
            <a:pPr>
              <a:buNone/>
            </a:pPr>
            <a:r>
              <a:rPr lang="el-GR" dirty="0" smtClean="0"/>
              <a:t>Με την ειρήνη μπορούμε να αποφύγουμε</a:t>
            </a:r>
            <a:r>
              <a:rPr lang="en-US" dirty="0" smtClean="0"/>
              <a:t> </a:t>
            </a:r>
            <a:r>
              <a:rPr lang="el-GR" dirty="0" smtClean="0"/>
              <a:t>πράγματα όπως</a:t>
            </a:r>
            <a:r>
              <a:rPr lang="en-US" dirty="0" smtClean="0"/>
              <a:t>:</a:t>
            </a:r>
          </a:p>
          <a:p>
            <a:r>
              <a:rPr lang="el-GR" dirty="0" smtClean="0"/>
              <a:t>Ανθρώπινες απώλειες(από τις μάχες, αρρώστιες αλλά και από ασιτία)</a:t>
            </a:r>
          </a:p>
          <a:p>
            <a:endParaRPr lang="el-GR" dirty="0" smtClean="0"/>
          </a:p>
          <a:p>
            <a:r>
              <a:rPr lang="el-GR" dirty="0" smtClean="0"/>
              <a:t>Πρόσφυγες πολέμου</a:t>
            </a:r>
          </a:p>
          <a:p>
            <a:endParaRPr lang="el-GR" dirty="0" smtClean="0"/>
          </a:p>
          <a:p>
            <a:endParaRPr lang="el-GR" dirty="0" smtClean="0"/>
          </a:p>
          <a:p>
            <a:endParaRPr lang="en-US" dirty="0" smtClean="0"/>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4" name="3 - Θέση περιεχομένου" descr="αρχείο λήψης (1).jpg"/>
          <p:cNvPicPr>
            <a:picLocks noGrp="1" noChangeAspect="1"/>
          </p:cNvPicPr>
          <p:nvPr>
            <p:ph idx="1"/>
          </p:nvPr>
        </p:nvPicPr>
        <p:blipFill>
          <a:blip r:embed="rId2"/>
          <a:stretch>
            <a:fillRect/>
          </a:stretch>
        </p:blipFill>
        <p:spPr>
          <a:xfrm>
            <a:off x="642910" y="928670"/>
            <a:ext cx="3748087" cy="2357454"/>
          </a:xfrm>
        </p:spPr>
      </p:pic>
      <p:sp>
        <p:nvSpPr>
          <p:cNvPr id="5" name="4 - TextBox"/>
          <p:cNvSpPr txBox="1"/>
          <p:nvPr/>
        </p:nvSpPr>
        <p:spPr>
          <a:xfrm>
            <a:off x="642910" y="3643314"/>
            <a:ext cx="3857652" cy="369332"/>
          </a:xfrm>
          <a:prstGeom prst="rect">
            <a:avLst/>
          </a:prstGeom>
          <a:noFill/>
        </p:spPr>
        <p:txBody>
          <a:bodyPr wrap="square" rtlCol="0">
            <a:spAutoFit/>
          </a:bodyPr>
          <a:lstStyle/>
          <a:p>
            <a:r>
              <a:rPr lang="el-GR" dirty="0" smtClean="0"/>
              <a:t>ΠΡΟΣΦΥΓΕΣ ΜΙΚΡΑΣ ΑΣΙΑΣ</a:t>
            </a:r>
            <a:endParaRPr lang="el-GR" dirty="0"/>
          </a:p>
        </p:txBody>
      </p:sp>
      <p:pic>
        <p:nvPicPr>
          <p:cNvPr id="6" name="5 - Εικόνα" descr="αρχείο λήψης.jpg"/>
          <p:cNvPicPr>
            <a:picLocks noChangeAspect="1"/>
          </p:cNvPicPr>
          <p:nvPr/>
        </p:nvPicPr>
        <p:blipFill>
          <a:blip r:embed="rId3"/>
          <a:stretch>
            <a:fillRect/>
          </a:stretch>
        </p:blipFill>
        <p:spPr>
          <a:xfrm>
            <a:off x="5286380" y="2928934"/>
            <a:ext cx="3263488" cy="2171703"/>
          </a:xfrm>
          <a:prstGeom prst="rect">
            <a:avLst/>
          </a:prstGeom>
        </p:spPr>
      </p:pic>
      <p:sp>
        <p:nvSpPr>
          <p:cNvPr id="7" name="6 - TextBox"/>
          <p:cNvSpPr txBox="1"/>
          <p:nvPr/>
        </p:nvSpPr>
        <p:spPr>
          <a:xfrm>
            <a:off x="5214942" y="5429264"/>
            <a:ext cx="3286148" cy="646331"/>
          </a:xfrm>
          <a:prstGeom prst="rect">
            <a:avLst/>
          </a:prstGeom>
          <a:noFill/>
        </p:spPr>
        <p:txBody>
          <a:bodyPr wrap="square" rtlCol="0">
            <a:spAutoFit/>
          </a:bodyPr>
          <a:lstStyle/>
          <a:p>
            <a:r>
              <a:rPr lang="el-GR" dirty="0" smtClean="0"/>
              <a:t>ΠΡΟΣΦΥΓΕΣ Β’ ΠΑΓΚΟΣΜΜΙΟΥ ΠΟΛΕΜΟΥ</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i="1" dirty="0" smtClean="0"/>
              <a:t>ΜΑΡΤΥΡΙΑ ΠΡΟΓΙΑΓΙΑΣ ΕΝΌΣ ΣΥΜΜΑΘΗΤΗ ΜΑΣ</a:t>
            </a:r>
            <a:endParaRPr lang="el-GR" b="1" i="1" dirty="0"/>
          </a:p>
        </p:txBody>
      </p:sp>
      <p:sp>
        <p:nvSpPr>
          <p:cNvPr id="3" name="2 - Θέση περιεχομένου"/>
          <p:cNvSpPr>
            <a:spLocks noGrp="1"/>
          </p:cNvSpPr>
          <p:nvPr>
            <p:ph idx="1"/>
          </p:nvPr>
        </p:nvSpPr>
        <p:spPr/>
        <p:txBody>
          <a:bodyPr>
            <a:normAutofit fontScale="70000" lnSpcReduction="20000"/>
          </a:bodyPr>
          <a:lstStyle/>
          <a:p>
            <a:r>
              <a:rPr lang="el-GR" dirty="0" smtClean="0"/>
              <a:t>Η προγιαγιά ενός συμμαθητής μας, που ήταν πρόσφυγας από την καταστροφή της Σμύρνης, μας περιγράφει το τοπίο γύρω της όταν εγκατέλειψε την πατρίδα της</a:t>
            </a:r>
            <a:r>
              <a:rPr lang="en-US" dirty="0" smtClean="0"/>
              <a:t>:</a:t>
            </a:r>
            <a:r>
              <a:rPr lang="el-GR" dirty="0" smtClean="0"/>
              <a:t> Ξύπνησα ένα πρωί και έξω από το παράθυρό μου ακούγονταν φωνές και ουρλιαχτά. Τρομοκρατημένη εγώ έτρεξα να βρω την μαμά μου, εκείνη κλαίγοντας με πήρε στη αγκαλιά της και ξεκινήσαμε να τρέχουμε προς την μόνη διέξοδο διαφυγής μας, το λιμάνι. Στον δρόμο προς τα εκεί αφήναμε πίσω μας καμένα σπίτια και ανθρώπους μες τα αίματα, για καλή μας τύχη βρήκαμε στον δρόμο έναν τούρκο γείτονα μας, ο οποίος μας συνόδευσε ως εκεί. Τελευταία στιγμή προλάβαμε να μπούμε μέσα σε μια βάρκα. Τότε εγώ γύρισα να ευχαριστήσω τον γείτονα, του οποίου το χέρι δεν είχα αφήσει ούτε λεπτό. Όταν γύρισα αντίκρισα κάτι φρικτό, ο γείτονας δεν ήταν πουθενά, το μόνο που μου είχε μείνει από αυτόν ήταν το δεξί του χέρι……</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sp>
        <p:nvSpPr>
          <p:cNvPr id="3" name="2 - Θέση περιεχομένου"/>
          <p:cNvSpPr>
            <a:spLocks noGrp="1"/>
          </p:cNvSpPr>
          <p:nvPr>
            <p:ph idx="1"/>
          </p:nvPr>
        </p:nvSpPr>
        <p:spPr>
          <a:xfrm>
            <a:off x="457200" y="2428868"/>
            <a:ext cx="8229600" cy="4025940"/>
          </a:xfrm>
        </p:spPr>
        <p:txBody>
          <a:bodyPr/>
          <a:lstStyle/>
          <a:p>
            <a:r>
              <a:rPr lang="el-GR" dirty="0" smtClean="0"/>
              <a:t>Ευχαριστούμε για την προσοχή σας, ελπίζουμε να εκτιμήσατε την δουλειά μας.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Ζωντάνια">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Ζωντάνι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Ζωντάνι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46</TotalTime>
  <Words>248</Words>
  <PresentationFormat>Προβολή στην οθόνη (4:3)</PresentationFormat>
  <Paragraphs>27</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Ζωντάνια</vt:lpstr>
      <vt:lpstr>ΕΙΡΗΝΗ</vt:lpstr>
      <vt:lpstr>ΑΠΟΔΟΣΗ ΤΟΥ ΟΡΟΥ ΕΙΡΗΝΗ</vt:lpstr>
      <vt:lpstr>ΕΙΡΗΝΗ ΚΑΙ ΔΙΕΘΝΕΣ ΔΙΑΚΑΙΟ</vt:lpstr>
      <vt:lpstr>ΟΡΙΣΤΙΚΕΣ ΚΑΙ ΠΡΟΚΑΤΑΡΚΤΙΚΕΣ ΣΥΝΘΗΚΕΣ</vt:lpstr>
      <vt:lpstr>ΣΕ ΤΙ ΒΟΗΘΑΕΙ Η ΕΙΡΗΝΗ</vt:lpstr>
      <vt:lpstr>Διαφάνεια 6</vt:lpstr>
      <vt:lpstr>ΜΑΡΤΥΡΙΑ ΠΡΟΓΙΑΓΙΑΣ ΕΝΌΣ ΣΥΜΜΑΘΗΤΗ ΜΑΣ</vt:lpstr>
      <vt:lpstr>Διαφάνεια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ΕΙΡΗΝΗ</dc:title>
  <dc:creator>Panagiotis</dc:creator>
  <cp:lastModifiedBy>Panagiotis</cp:lastModifiedBy>
  <cp:revision>6</cp:revision>
  <dcterms:created xsi:type="dcterms:W3CDTF">2015-04-01T17:49:35Z</dcterms:created>
  <dcterms:modified xsi:type="dcterms:W3CDTF">2015-04-01T18:46:38Z</dcterms:modified>
</cp:coreProperties>
</file>