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58" r:id="rId7"/>
    <p:sldId id="259" r:id="rId8"/>
    <p:sldId id="260"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2" name="1 - Θέση υποσέλιδου"/>
          <p:cNvSpPr>
            <a:spLocks noGrp="1"/>
          </p:cNvSpPr>
          <p:nvPr>
            <p:ph type="ftr" sz="quarter" idx="11"/>
          </p:nvPr>
        </p:nvSpPr>
        <p:spPr/>
        <p:txBody>
          <a:bodyPr/>
          <a:lstStyle/>
          <a:p>
            <a:endParaRPr lang="en-US" dirty="0"/>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5BB547A1-FD33-46DB-AD5E-5F9887E1F27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19" name="18 - Θέση υποσέλιδου"/>
          <p:cNvSpPr>
            <a:spLocks noGrp="1"/>
          </p:cNvSpPr>
          <p:nvPr>
            <p:ph type="ftr" sz="quarter" idx="11"/>
          </p:nvPr>
        </p:nvSpPr>
        <p:spPr>
          <a:xfrm>
            <a:off x="3581400" y="76200"/>
            <a:ext cx="2895600" cy="288925"/>
          </a:xfrm>
        </p:spPr>
        <p:txBody>
          <a:bodyPr/>
          <a:lstStyle/>
          <a:p>
            <a:endParaRPr lang="en-US" dirty="0"/>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5BB547A1-FD33-46DB-AD5E-5F9887E1F27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11" name="10 - Θέση υποσέλιδου"/>
          <p:cNvSpPr>
            <a:spLocks noGrp="1"/>
          </p:cNvSpPr>
          <p:nvPr>
            <p:ph type="ftr" sz="quarter" idx="11"/>
          </p:nvPr>
        </p:nvSpPr>
        <p:spPr/>
        <p:txBody>
          <a:bodyPr/>
          <a:lstStyle/>
          <a:p>
            <a:endParaRPr lang="en-US" dirty="0"/>
          </a:p>
        </p:txBody>
      </p:sp>
      <p:sp>
        <p:nvSpPr>
          <p:cNvPr id="16" name="15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10" name="9 - Θέση υποσέλιδου"/>
          <p:cNvSpPr>
            <a:spLocks noGrp="1"/>
          </p:cNvSpPr>
          <p:nvPr>
            <p:ph type="ftr" sz="quarter" idx="11"/>
          </p:nvPr>
        </p:nvSpPr>
        <p:spPr/>
        <p:txBody>
          <a:bodyPr/>
          <a:lstStyle/>
          <a:p>
            <a:endParaRPr lang="en-US" dirty="0"/>
          </a:p>
        </p:txBody>
      </p:sp>
      <p:sp>
        <p:nvSpPr>
          <p:cNvPr id="31" name="30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6" name="5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5BB547A1-FD33-46DB-AD5E-5F9887E1F279}" type="slidenum">
              <a:rPr lang="en-US" smtClean="0"/>
              <a:t>‹#›</a:t>
            </a:fld>
            <a:endParaRPr lang="en-US" dirty="0"/>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21" name="20 - Θέση υποσέλιδου"/>
          <p:cNvSpPr>
            <a:spLocks noGrp="1"/>
          </p:cNvSpPr>
          <p:nvPr>
            <p:ph type="ftr" sz="quarter" idx="11"/>
          </p:nvPr>
        </p:nvSpPr>
        <p:spPr/>
        <p:txBody>
          <a:bodyPr/>
          <a:lstStyle/>
          <a:p>
            <a:endParaRPr lang="en-US" dirty="0"/>
          </a:p>
        </p:txBody>
      </p:sp>
      <p:sp>
        <p:nvSpPr>
          <p:cNvPr id="6" name="5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24" name="23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29" name="28 - Θέση υποσέλιδου"/>
          <p:cNvSpPr>
            <a:spLocks noGrp="1"/>
          </p:cNvSpPr>
          <p:nvPr>
            <p:ph type="ftr" sz="quarter" idx="11"/>
          </p:nvPr>
        </p:nvSpPr>
        <p:spPr/>
        <p:txBody>
          <a:bodyPr/>
          <a:lstStyle/>
          <a:p>
            <a:endParaRPr lang="en-US" dirty="0"/>
          </a:p>
        </p:txBody>
      </p:sp>
      <p:sp>
        <p:nvSpPr>
          <p:cNvPr id="7" name="6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2CC6BA41-591E-434B-8FE1-EF7F265E1C3D}" type="datetimeFigureOut">
              <a:rPr lang="en-US" smtClean="0"/>
              <a:t>03-03-2015</a:t>
            </a:fld>
            <a:endParaRPr lang="en-US" dirty="0"/>
          </a:p>
        </p:txBody>
      </p:sp>
      <p:sp>
        <p:nvSpPr>
          <p:cNvPr id="5" name="4 - Θέση υποσέλιδου"/>
          <p:cNvSpPr>
            <a:spLocks noGrp="1"/>
          </p:cNvSpPr>
          <p:nvPr>
            <p:ph type="ftr" sz="quarter" idx="11"/>
          </p:nvPr>
        </p:nvSpPr>
        <p:spPr/>
        <p:txBody>
          <a:bodyPr/>
          <a:lstStyle/>
          <a:p>
            <a:endParaRPr lang="en-US" dirty="0"/>
          </a:p>
        </p:txBody>
      </p:sp>
      <p:sp>
        <p:nvSpPr>
          <p:cNvPr id="31" name="30 - Θέση αριθμού διαφάνειας"/>
          <p:cNvSpPr>
            <a:spLocks noGrp="1"/>
          </p:cNvSpPr>
          <p:nvPr>
            <p:ph type="sldNum" sz="quarter" idx="12"/>
          </p:nvPr>
        </p:nvSpPr>
        <p:spPr/>
        <p:txBody>
          <a:bodyPr/>
          <a:lstStyle/>
          <a:p>
            <a:fld id="{5BB547A1-FD33-46DB-AD5E-5F9887E1F279}" type="slidenum">
              <a:rPr lang="en-US" smtClean="0"/>
              <a:t>‹#›</a:t>
            </a:fld>
            <a:endParaRPr lang="en-US" dirty="0"/>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CC6BA41-591E-434B-8FE1-EF7F265E1C3D}" type="datetimeFigureOut">
              <a:rPr lang="en-US" smtClean="0"/>
              <a:t>03-03-2015</a:t>
            </a:fld>
            <a:endParaRPr lang="en-US" dirty="0"/>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BB547A1-FD33-46DB-AD5E-5F9887E1F279}" type="slidenum">
              <a:rPr lang="en-US" smtClean="0"/>
              <a:t>‹#›</a:t>
            </a:fld>
            <a:endParaRPr lang="en-US" dirty="0"/>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ΤΟΥ ΑΛΚΙΒΙΑΔΗ ΚΑΣΚΑΡΕΛΗ</a:t>
            </a:r>
            <a:endParaRPr lang="en-US" dirty="0"/>
          </a:p>
        </p:txBody>
      </p:sp>
      <p:sp>
        <p:nvSpPr>
          <p:cNvPr id="3" name="2 - Υπότιτλος"/>
          <p:cNvSpPr>
            <a:spLocks noGrp="1"/>
          </p:cNvSpPr>
          <p:nvPr>
            <p:ph type="subTitle" idx="1"/>
          </p:nvPr>
        </p:nvSpPr>
        <p:spPr/>
        <p:txBody>
          <a:bodyPr>
            <a:noAutofit/>
          </a:bodyPr>
          <a:lstStyle/>
          <a:p>
            <a:r>
              <a:rPr lang="el-GR" sz="7200" dirty="0" smtClean="0"/>
              <a:t>ΧΑΙΡΕΤΙΣΜΟΙ :ΥΜΝΟΙ ΣΤΗΝ ΠΑΝΑΓΙΑ</a:t>
            </a:r>
            <a:endParaRPr lang="en-US"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τελοσ</a:t>
            </a:r>
            <a:endParaRPr lang="en-US" dirty="0"/>
          </a:p>
        </p:txBody>
      </p:sp>
      <p:sp>
        <p:nvSpPr>
          <p:cNvPr id="3" name="2 - Θέση περιεχομένου"/>
          <p:cNvSpPr>
            <a:spLocks noGrp="1"/>
          </p:cNvSpPr>
          <p:nvPr>
            <p:ph idx="1"/>
          </p:nvPr>
        </p:nvSpPr>
        <p:spPr/>
        <p:txBody>
          <a:bodyPr/>
          <a:lstStyle/>
          <a:p>
            <a:pPr>
              <a:buNone/>
            </a:pPr>
            <a:r>
              <a:rPr lang="el-GR" smtClean="0"/>
              <a:t>ΣΑΣ ΕΥΧΑΡΙΣΤΩ.</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Ακαθιστοσ υμνοσ</a:t>
            </a:r>
            <a:endParaRPr lang="en-US" dirty="0"/>
          </a:p>
        </p:txBody>
      </p:sp>
      <p:sp>
        <p:nvSpPr>
          <p:cNvPr id="3" name="2 - Θέση περιεχομένου"/>
          <p:cNvSpPr>
            <a:spLocks noGrp="1"/>
          </p:cNvSpPr>
          <p:nvPr>
            <p:ph idx="1"/>
          </p:nvPr>
        </p:nvSpPr>
        <p:spPr>
          <a:xfrm>
            <a:off x="0" y="1143000"/>
            <a:ext cx="9144000" cy="5715000"/>
          </a:xfrm>
        </p:spPr>
        <p:txBody>
          <a:bodyPr>
            <a:normAutofit fontScale="70000" lnSpcReduction="20000"/>
          </a:bodyPr>
          <a:lstStyle/>
          <a:p>
            <a:r>
              <a:rPr lang="el-GR" dirty="0" smtClean="0"/>
              <a:t> </a:t>
            </a:r>
            <a:r>
              <a:rPr lang="el-GR" b="1" dirty="0" smtClean="0"/>
              <a:t>Ακάθιστος ύμνος</a:t>
            </a:r>
            <a:r>
              <a:rPr lang="el-GR" dirty="0" smtClean="0"/>
              <a:t> ονομάζεται γενικά κάθε ορθόδοξος χριστιανικός ύμνος ο οποίος ψάλλεται από τους χριστιανούς πιστούς σε όρθια στάση. Έχει επικρατήσει όμως να λέγεται έτσι ένας ύμνος («Κοντάκιο») της Ορθόδοξης Εκκλησίας προς τιμήν της Θεοτόκου, ο οποίος ψάλλεται στους ναούς τις πέντε πρώτες Παρασκευές της Μεγάλης Τεσσαρακοστής, τις πρώτες τέσσερις τμηματικά, και την πέμπτη ολόκληρος. Είναι ένας ύμνος που αποτελείται από προοίμιο και 24 οίκους (στροφές) σε ελληνική αλφαβητική ακροστιχίδα, από το Α ως το Ω (κάθε «οίκος» ξεκινά με το αντίστοιχο κατά σειρά ελληνικό γράμμα</a:t>
            </a:r>
            <a:r>
              <a:rPr lang="el-GR" dirty="0" smtClean="0"/>
              <a:t>).</a:t>
            </a:r>
          </a:p>
          <a:p>
            <a:endParaRPr lang="el-GR" dirty="0" smtClean="0"/>
          </a:p>
          <a:p>
            <a:r>
              <a:rPr lang="el-GR" dirty="0" smtClean="0"/>
              <a:t>Ο Ακάθιστος ύμνος θεωρείται ως ένα αριστούργημα της βυζαντινής υμνογραφίας. Είναι γραμμένος πάνω στους κανόνες της ομοτονίας, ισοσυλλαβίας και εν μέρει της ομοιοκαταληξίας. Η γλώσσα του είναι σοβαρή και ποιητική και πλουτίζεται από κοσμητικά επίθετα και πολλά σχήματα λόγου (αντιθέσεις, μεταφορές, κλπ). Το θέμα του είναι η εξύμνηση της ενανθρώπισης του Θεού μέσω της Θεοτόκου, πράγμα που γίνεται με πολλές εκφράσεις χαράς και αγαλλίασης, οι οποίες του προσδίδουν θριαμβευτικό τόνο.</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Δομη ακαθιστου υμνου</a:t>
            </a:r>
            <a:endParaRPr lang="en-US" dirty="0"/>
          </a:p>
        </p:txBody>
      </p:sp>
      <p:sp>
        <p:nvSpPr>
          <p:cNvPr id="3" name="2 - Θέση περιεχομένου"/>
          <p:cNvSpPr>
            <a:spLocks noGrp="1"/>
          </p:cNvSpPr>
          <p:nvPr>
            <p:ph idx="1"/>
          </p:nvPr>
        </p:nvSpPr>
        <p:spPr>
          <a:xfrm>
            <a:off x="0" y="1219200"/>
            <a:ext cx="9144000" cy="5638800"/>
          </a:xfrm>
        </p:spPr>
        <p:txBody>
          <a:bodyPr>
            <a:normAutofit fontScale="92500" lnSpcReduction="10000"/>
          </a:bodyPr>
          <a:lstStyle/>
          <a:p>
            <a:r>
              <a:rPr lang="el-GR" dirty="0" smtClean="0"/>
              <a:t> Ο Ακάθιστος Ύμνος αποτελείται από 24 «οίκους» (στροφές), οι οποίοι είναι δύο ειδών. Οι περιττοί (Α-Γ-Ε...), που είναι εκτενέστεροι, αποτελούνται από δεκαοκτώ στίχους. Οι πέντε πρώτοι περιλαμβάνουν τη διήγηση, οι δώδεκα επόμενοι αποτελούν τους χαιρετισμούς, οι οποίοι απευθύνονται προς την Θεοτόκο και ο δέκατος όγδοος είναι το εφύμνιο «</a:t>
            </a:r>
            <a:r>
              <a:rPr lang="el-GR" i="1" dirty="0" smtClean="0"/>
              <a:t>χαίρε νύμφη Ανύμφευτε</a:t>
            </a:r>
            <a:r>
              <a:rPr lang="el-GR" dirty="0" smtClean="0"/>
              <a:t>». Οι άρτιοι (Β-Δ-Ζ...), που είναι συντομότεροι, αποτελούνται μόνο από πέντε στίχους διήγησης και το εφύμνιο «</a:t>
            </a:r>
            <a:r>
              <a:rPr lang="el-GR" i="1" dirty="0" smtClean="0"/>
              <a:t>Αλληλούια</a:t>
            </a:r>
            <a:r>
              <a:rPr lang="el-GR" dirty="0" smtClean="0"/>
              <a:t>». Από τους άρτιους οίκους, οι περισσότεροι αναφέρονται στο Χριστό (Θ-Κ-Μ-Ξ-Π-Σ-Υ-Χ), και μερικοί στη Θεοτόκο (Β-Δ-Ζ-Ω).</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Θεμα ακαθιστου υμνου</a:t>
            </a:r>
            <a:endParaRPr lang="en-US" dirty="0"/>
          </a:p>
        </p:txBody>
      </p:sp>
      <p:sp>
        <p:nvSpPr>
          <p:cNvPr id="3" name="2 - Θέση περιεχομένου"/>
          <p:cNvSpPr>
            <a:spLocks noGrp="1"/>
          </p:cNvSpPr>
          <p:nvPr>
            <p:ph idx="1"/>
          </p:nvPr>
        </p:nvSpPr>
        <p:spPr>
          <a:xfrm>
            <a:off x="0" y="1295400"/>
            <a:ext cx="9144000" cy="5562600"/>
          </a:xfrm>
        </p:spPr>
        <p:txBody>
          <a:bodyPr/>
          <a:lstStyle/>
          <a:p>
            <a:r>
              <a:rPr lang="el-GR" dirty="0" smtClean="0"/>
              <a:t>  Γενικό θέμα του ύμνου είναι ο Ευαγγελισμός της Θεοτόκου, ο οποίος αναφερόταν και στο αρχικό του προοίμιο (</a:t>
            </a:r>
            <a:r>
              <a:rPr lang="en-US" dirty="0" smtClean="0"/>
              <a:t>Τό προσταχθέν μυστικῶς</a:t>
            </a:r>
            <a:r>
              <a:rPr lang="el-GR" dirty="0" smtClean="0"/>
              <a:t>...»). Με πηγές του την Αγία Γραφή και τους Πατέρες της Εκκλησίας, ο Ακάθιστος Ύμνος περιγράφει τα ιστορικά γεγονότα, αλλά προχωρεί και σε θεολογική και δογματική ανάλυσή τους.</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Οικοι και αναλυση τουσ</a:t>
            </a:r>
            <a:endParaRPr lang="en-US" dirty="0"/>
          </a:p>
        </p:txBody>
      </p:sp>
      <p:sp>
        <p:nvSpPr>
          <p:cNvPr id="3" name="2 - Θέση περιεχομένου"/>
          <p:cNvSpPr>
            <a:spLocks noGrp="1"/>
          </p:cNvSpPr>
          <p:nvPr>
            <p:ph idx="1"/>
          </p:nvPr>
        </p:nvSpPr>
        <p:spPr>
          <a:xfrm>
            <a:off x="0" y="1295400"/>
            <a:ext cx="9144000" cy="5562600"/>
          </a:xfrm>
        </p:spPr>
        <p:txBody>
          <a:bodyPr>
            <a:normAutofit fontScale="70000" lnSpcReduction="20000"/>
          </a:bodyPr>
          <a:lstStyle/>
          <a:p>
            <a:r>
              <a:rPr lang="el-GR" dirty="0" smtClean="0"/>
              <a:t> Ο πρώτοι δώδεκα οίκοι του (Α-Μ) αποτελούν το ιστορικό μέρος. Εκεί εξιστορούνται τα γεγονότα από τον Ευαγγελισμό της Θεοτόκου μέχρι την Υπαπαντή, ακολουθώντας τη διήγηση του Ευαγγελιστή Λουκά. Αναφέρεται ο Ευαγγελισμός (Α, Β, Γ, Δ), η επίσκεψη της εγκύου Παρθένου στην Ελισάβετ (Ε), οι αμφιβολίες του Ιωσήφ (Ζ), η προσκύνηση των ποιμένων (Η) και των Μάγων (Θ, Ι, Κ), η Υπαπαντή (Μ) και η φυγή στην Αίγυπτο (Λ), η οποία είναι η μόνη που έχει ως πηγή το απόκρυφο πρωτευαγγέλιο του </a:t>
            </a:r>
            <a:r>
              <a:rPr lang="el-GR" dirty="0" smtClean="0"/>
              <a:t>Ψευδο-Ματθαίου.</a:t>
            </a:r>
          </a:p>
          <a:p>
            <a:endParaRPr lang="el-GR" dirty="0" smtClean="0"/>
          </a:p>
          <a:p>
            <a:r>
              <a:rPr lang="el-GR" dirty="0" smtClean="0"/>
              <a:t>Οι τελευταίοι δώδεκα (Ν-Ω) αποτελούν το θεολογικό ή δογματικό μέρος, στο οποίο ο μελωδός αναλύει τις βαθύτερες θεολογικές και δογματικές προεκτάσεις της Ενανθρώπισης του Κυρίου και το σκοπό της, που είναι η σωτηρία των πιστών</a:t>
            </a:r>
            <a:r>
              <a:rPr lang="el-GR" dirty="0" smtClean="0"/>
              <a:t>.</a:t>
            </a:r>
          </a:p>
          <a:p>
            <a:endParaRPr lang="el-GR" dirty="0" smtClean="0"/>
          </a:p>
          <a:p>
            <a:r>
              <a:rPr lang="el-GR" dirty="0" smtClean="0"/>
              <a:t>Ο μελωδός βάζει στο στόμα του αρχαγγέλου, του εμβρύου Προδρόμου, των ποιμένων, των μάγων και των πιστών τα 144 συνολικά «</a:t>
            </a:r>
            <a:r>
              <a:rPr lang="en-US" dirty="0" smtClean="0"/>
              <a:t>Χαῖρε</a:t>
            </a:r>
            <a:r>
              <a:rPr lang="el-GR" dirty="0" smtClean="0"/>
              <a:t>», τους Χαιρετισμούς προς τη Θεοτόκο, που αποτελούν ποιητικό εμπλουτισμό του χαιρετισμού του Γαβριήλ («</a:t>
            </a:r>
            <a:r>
              <a:rPr lang="en-US" dirty="0" smtClean="0"/>
              <a:t>Χαῖρε Κεχαριτωμένη</a:t>
            </a:r>
            <a:r>
              <a:rPr lang="el-GR" dirty="0" smtClean="0"/>
              <a:t>»), που αναφέρει ο Ευαγγελιστής Λουκάς (Λουκ. α΄ 28).</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Συγχρονη ακολουθια(χαιρετισμοι)</a:t>
            </a:r>
            <a:endParaRPr lang="en-US" dirty="0"/>
          </a:p>
        </p:txBody>
      </p:sp>
      <p:sp>
        <p:nvSpPr>
          <p:cNvPr id="3" name="2 - Θέση περιεχομένου"/>
          <p:cNvSpPr>
            <a:spLocks noGrp="1"/>
          </p:cNvSpPr>
          <p:nvPr>
            <p:ph idx="1"/>
          </p:nvPr>
        </p:nvSpPr>
        <p:spPr>
          <a:xfrm>
            <a:off x="0" y="1219200"/>
            <a:ext cx="9144000" cy="5638800"/>
          </a:xfrm>
        </p:spPr>
        <p:txBody>
          <a:bodyPr/>
          <a:lstStyle/>
          <a:p>
            <a:r>
              <a:rPr lang="el-GR" dirty="0" smtClean="0"/>
              <a:t> Παλιότερα ο Ακάθιστος Ύμνος ψαλλόταν. Δεν διασώθηκε όμως μέχρι τις μέρες μας ο τρόπος μελωδικής του εκτέλεσης, για το λόγο αυτό ψάλλεται μόνο το προοίμιο σε ήχο πλάγιο δ</a:t>
            </a:r>
            <a:r>
              <a:rPr lang="el-GR" dirty="0" smtClean="0"/>
              <a:t>'.</a:t>
            </a:r>
          </a:p>
          <a:p>
            <a:pPr>
              <a:buNone/>
            </a:pPr>
            <a:endParaRPr lang="el-GR" dirty="0" smtClean="0"/>
          </a:p>
          <a:p>
            <a:r>
              <a:rPr lang="el-GR" dirty="0" smtClean="0"/>
              <a:t>Κατά την ακολουθία των Χαιρετισμών, ψάλλεται αρχικά ο «Κανόνας» (τα Τροπάρια των Χαιρετισμών), με εννέα ωδές, οι ειρμοί των οποίων είναι:</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συνεχεια</a:t>
            </a:r>
            <a:endParaRPr lang="en-US" dirty="0"/>
          </a:p>
        </p:txBody>
      </p:sp>
      <p:sp>
        <p:nvSpPr>
          <p:cNvPr id="3" name="2 - Θέση περιεχομένου"/>
          <p:cNvSpPr>
            <a:spLocks noGrp="1"/>
          </p:cNvSpPr>
          <p:nvPr>
            <p:ph idx="1"/>
          </p:nvPr>
        </p:nvSpPr>
        <p:spPr>
          <a:xfrm>
            <a:off x="0" y="1371600"/>
            <a:ext cx="9144000" cy="5486400"/>
          </a:xfrm>
        </p:spPr>
        <p:txBody>
          <a:bodyPr/>
          <a:lstStyle/>
          <a:p>
            <a:r>
              <a:rPr lang="el-GR" dirty="0" smtClean="0"/>
              <a:t> </a:t>
            </a:r>
            <a:r>
              <a:rPr lang="en-US" dirty="0" smtClean="0"/>
              <a:t>Ἀνοίξω τὸ στόμα μου καὶ πληρωθήσεται πνεύματος</a:t>
            </a:r>
            <a:r>
              <a:rPr lang="el-GR" dirty="0" smtClean="0"/>
              <a:t>...</a:t>
            </a:r>
          </a:p>
          <a:p>
            <a:r>
              <a:rPr lang="en-US" dirty="0" smtClean="0"/>
              <a:t>Τοὺς σοὺς ὑμνολόγους Θεοτόκε</a:t>
            </a:r>
            <a:r>
              <a:rPr lang="el-GR" dirty="0" smtClean="0"/>
              <a:t>...</a:t>
            </a:r>
          </a:p>
          <a:p>
            <a:r>
              <a:rPr lang="en-US" dirty="0" smtClean="0"/>
              <a:t>Ὁ καθήμενος ἐν δόξῃ ἐπὶ θρόνου Θεότητος</a:t>
            </a:r>
            <a:r>
              <a:rPr lang="el-GR" dirty="0" smtClean="0"/>
              <a:t>...</a:t>
            </a:r>
          </a:p>
          <a:p>
            <a:r>
              <a:rPr lang="en-US" dirty="0" smtClean="0"/>
              <a:t>Ἐξέστη τὰ σύμπαντα, ἐπὶ τῇ θείᾳ δόξῃ σου</a:t>
            </a:r>
            <a:r>
              <a:rPr lang="el-GR" dirty="0" smtClean="0"/>
              <a:t>...</a:t>
            </a:r>
          </a:p>
          <a:p>
            <a:r>
              <a:rPr lang="en-US" dirty="0" smtClean="0"/>
              <a:t>Τὴν θείαν ταύτην καὶ πάντιμον</a:t>
            </a:r>
            <a:r>
              <a:rPr lang="el-GR" dirty="0" smtClean="0"/>
              <a:t>...</a:t>
            </a:r>
          </a:p>
          <a:p>
            <a:r>
              <a:rPr lang="en-US" dirty="0" smtClean="0"/>
              <a:t>Οὐκ ἐλάτρευσαν τῇ κτίσει οἱ θεόφρονες</a:t>
            </a:r>
            <a:r>
              <a:rPr lang="el-GR" dirty="0" smtClean="0"/>
              <a:t>...</a:t>
            </a:r>
          </a:p>
          <a:p>
            <a:r>
              <a:rPr lang="en-US" dirty="0" smtClean="0"/>
              <a:t>Παῖδας εὐαγεῖς ἐν τῇ καμίνῳ</a:t>
            </a:r>
            <a:r>
              <a:rPr lang="el-GR" dirty="0" smtClean="0"/>
              <a:t>...</a:t>
            </a:r>
          </a:p>
          <a:p>
            <a:r>
              <a:rPr lang="en-US" dirty="0" smtClean="0"/>
              <a:t>Ἅπας γηγενής σκιρτάτω τῷ πνεύματι</a:t>
            </a:r>
            <a:r>
              <a:rPr lang="el-GR" dirty="0" smtClean="0"/>
              <a:t>...</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a:xfrm>
            <a:off x="0" y="1371600"/>
            <a:ext cx="9144000" cy="5486400"/>
          </a:xfrm>
        </p:spPr>
        <p:txBody>
          <a:bodyPr>
            <a:normAutofit fontScale="92500" lnSpcReduction="20000"/>
          </a:bodyPr>
          <a:lstStyle/>
          <a:p>
            <a:r>
              <a:rPr lang="el-GR" dirty="0" smtClean="0"/>
              <a:t> Ακολουθεί η απαγγελία των οίκων του Ακαθίστου ύμνου, καθώς, όπως ήδη αναφέρθηκε, δεν έχει σωθεί ο τρόπος μελωδικής του εκτέλεσης. Ο ιερέας στέκεται στο μέσο του ναού, εκεί που παλιά βρισκόταν ο άμβωνας, και από τον οποίο ψαλλόταν το κοντάκιο. Εκεί, μπροστά σε μια εικόνα της Παναγίας απαγγέλλει τους οίκους.</a:t>
            </a:r>
          </a:p>
          <a:p>
            <a:r>
              <a:rPr lang="el-GR" dirty="0" smtClean="0"/>
              <a:t>Τις πρώτες τέσσερις Παρασκευές της Μεγάλης Σαρακοστής απαγγέλλει από 6 οίκους, δηλαδή την πρώτη Παρασκευή (Α΄ Χαιρετισμοί) τους Α-Ζ, τη δεύτερη (Β΄ Χαιρετισμοί) τους Η-Μ, την τρίτη (Γ΄ Χαιρετισμοί) τους Ν-Σ, την τέταρτη (Δ΄ Χαιρετισμοί) τους Τ-Ω και την πέμπτη Παρασκευή (Ακάθιστος Ύμνος) όλους μαζί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εικονεσ</a:t>
            </a:r>
            <a:endParaRPr lang="en-US" dirty="0"/>
          </a:p>
        </p:txBody>
      </p:sp>
      <p:pic>
        <p:nvPicPr>
          <p:cNvPr id="6" name="5 - Θέση περιεχομένου" descr="aasudsd2.jpg"/>
          <p:cNvPicPr>
            <a:picLocks noGrp="1" noChangeAspect="1"/>
          </p:cNvPicPr>
          <p:nvPr>
            <p:ph idx="1"/>
          </p:nvPr>
        </p:nvPicPr>
        <p:blipFill>
          <a:blip r:embed="rId2" cstate="print"/>
          <a:stretch>
            <a:fillRect/>
          </a:stretch>
        </p:blipFill>
        <p:spPr>
          <a:xfrm>
            <a:off x="533400" y="1371600"/>
            <a:ext cx="5562600" cy="2590800"/>
          </a:xfrm>
        </p:spPr>
      </p:pic>
      <p:pic>
        <p:nvPicPr>
          <p:cNvPr id="7" name="6 - Εικόνα" descr="hkada1.jpg"/>
          <p:cNvPicPr>
            <a:picLocks noChangeAspect="1"/>
          </p:cNvPicPr>
          <p:nvPr/>
        </p:nvPicPr>
        <p:blipFill>
          <a:blip r:embed="rId3" cstate="print"/>
          <a:stretch>
            <a:fillRect/>
          </a:stretch>
        </p:blipFill>
        <p:spPr>
          <a:xfrm>
            <a:off x="1828800" y="4419600"/>
            <a:ext cx="6096000" cy="2209800"/>
          </a:xfrm>
          <a:prstGeom prst="rect">
            <a:avLst/>
          </a:prstGeom>
        </p:spPr>
      </p:pic>
      <p:pic>
        <p:nvPicPr>
          <p:cNvPr id="8" name="7 - Εικόνα" descr="posod3.jpg"/>
          <p:cNvPicPr>
            <a:picLocks noChangeAspect="1"/>
          </p:cNvPicPr>
          <p:nvPr/>
        </p:nvPicPr>
        <p:blipFill>
          <a:blip r:embed="rId4" cstate="print"/>
          <a:stretch>
            <a:fillRect/>
          </a:stretch>
        </p:blipFill>
        <p:spPr>
          <a:xfrm>
            <a:off x="6400800" y="1371600"/>
            <a:ext cx="2495550" cy="28194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TotalTime>
  <Words>815</Words>
  <Application>Microsoft Office PowerPoint</Application>
  <PresentationFormat>Προβολή στην οθόνη (4:3)</PresentationFormat>
  <Paragraphs>34</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Διαστημικό</vt:lpstr>
      <vt:lpstr>ΤΟΥ ΑΛΚΙΒΙΑΔΗ ΚΑΣΚΑΡΕΛΗ</vt:lpstr>
      <vt:lpstr>Ακαθιστοσ υμνοσ</vt:lpstr>
      <vt:lpstr>Δομη ακαθιστου υμνου</vt:lpstr>
      <vt:lpstr>Θεμα ακαθιστου υμνου</vt:lpstr>
      <vt:lpstr>Οικοι και αναλυση τουσ</vt:lpstr>
      <vt:lpstr>Συγχρονη ακολουθια(χαιρετισμοι)</vt:lpstr>
      <vt:lpstr>συνεχεια</vt:lpstr>
      <vt:lpstr>Διαφάνεια 8</vt:lpstr>
      <vt:lpstr>εικονεσ</vt:lpstr>
      <vt:lpstr>τελοσ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ΤΟΥ ΑΛΚΙΒΙΑΔΗ ΚΑΣΚΑΡΕΛΗ</dc:title>
  <dc:creator>Elena</dc:creator>
  <cp:lastModifiedBy>Elena</cp:lastModifiedBy>
  <cp:revision>2</cp:revision>
  <dcterms:created xsi:type="dcterms:W3CDTF">2015-03-03T16:06:14Z</dcterms:created>
  <dcterms:modified xsi:type="dcterms:W3CDTF">2015-03-03T16:23:54Z</dcterms:modified>
</cp:coreProperties>
</file>