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0" r:id="rId5"/>
    <p:sldId id="261" r:id="rId6"/>
    <p:sldId id="259" r:id="rId7"/>
    <p:sldId id="263"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8" name="27 - Θέση ημερομηνίας"/>
          <p:cNvSpPr>
            <a:spLocks noGrp="1"/>
          </p:cNvSpPr>
          <p:nvPr>
            <p:ph type="dt" sz="half" idx="10"/>
          </p:nvPr>
        </p:nvSpPr>
        <p:spPr/>
        <p:txBody>
          <a:bodyPr/>
          <a:lstStyle>
            <a:extLst/>
          </a:lstStyle>
          <a:p>
            <a:fld id="{1097DDB0-9234-4678-AF04-8CFF292E0369}" type="datetimeFigureOut">
              <a:rPr lang="el-GR" smtClean="0"/>
              <a:t>5/3/2015</a:t>
            </a:fld>
            <a:endParaRPr lang="el-GR"/>
          </a:p>
        </p:txBody>
      </p:sp>
      <p:sp>
        <p:nvSpPr>
          <p:cNvPr id="17" name="16 - Θέση υποσέλιδου"/>
          <p:cNvSpPr>
            <a:spLocks noGrp="1"/>
          </p:cNvSpPr>
          <p:nvPr>
            <p:ph type="ftr" sz="quarter" idx="11"/>
          </p:nvPr>
        </p:nvSpPr>
        <p:spPr/>
        <p:txBody>
          <a:bodyPr/>
          <a:lstStyle>
            <a:extLst/>
          </a:lstStyle>
          <a:p>
            <a:endParaRPr lang="el-GR"/>
          </a:p>
        </p:txBody>
      </p:sp>
      <p:sp>
        <p:nvSpPr>
          <p:cNvPr id="29" name="28 - Θέση αριθμού διαφάνειας"/>
          <p:cNvSpPr>
            <a:spLocks noGrp="1"/>
          </p:cNvSpPr>
          <p:nvPr>
            <p:ph type="sldNum" sz="quarter" idx="12"/>
          </p:nvPr>
        </p:nvSpPr>
        <p:spPr/>
        <p:txBody>
          <a:bodyPr/>
          <a:lstStyle>
            <a:extLst/>
          </a:lstStyle>
          <a:p>
            <a:fld id="{AB04AA3A-3CA3-4C4C-AFD7-7C193ADFE9D1}" type="slidenum">
              <a:rPr lang="el-GR" smtClean="0"/>
              <a:t>‹#›</a:t>
            </a:fld>
            <a:endParaRPr lang="el-GR"/>
          </a:p>
        </p:txBody>
      </p:sp>
      <p:sp>
        <p:nvSpPr>
          <p:cNvPr id="32" name="31 - Ορθογώνιο"/>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 Ορθογώνιο"/>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 Ορθογώνιο"/>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 Ορθογώνιο"/>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 Ορθογώνιο"/>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 Τίτλος"/>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56" name="55 - Ορθογώνιο"/>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 Ορθογώνιο"/>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 Ορθογώνιο"/>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 Ορθογώνιο"/>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1097DDB0-9234-4678-AF04-8CFF292E0369}" type="datetimeFigureOut">
              <a:rPr lang="el-GR" smtClean="0"/>
              <a:t>5/3/2015</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AB04AA3A-3CA3-4C4C-AFD7-7C193ADFE9D1}"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981200" cy="5851525"/>
          </a:xfrm>
        </p:spPr>
        <p:txBody>
          <a:bodyPr vert="eaVert" anchor="ct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609600" y="274639"/>
            <a:ext cx="58674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1097DDB0-9234-4678-AF04-8CFF292E0369}" type="datetimeFigureOut">
              <a:rPr lang="el-GR" smtClean="0"/>
              <a:t>5/3/2015</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AB04AA3A-3CA3-4C4C-AFD7-7C193ADFE9D1}"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1097DDB0-9234-4678-AF04-8CFF292E0369}" type="datetimeFigureOut">
              <a:rPr lang="el-GR" smtClean="0"/>
              <a:t>5/3/2015</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AB04AA3A-3CA3-4C4C-AFD7-7C193ADFE9D1}"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14" name="13 - Ελεύθερη σχεδίαση"/>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 Ελεύθερη σχεδίαση"/>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 Ελεύθερη σχεδίαση"/>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 Ελεύθερη σχεδίαση"/>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 Ελεύθερη σχεδίαση"/>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 Ελεύθερη σχεδίαση"/>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 Ελεύθερη σχεδίαση"/>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 Ελεύθερη σχεδίαση"/>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 Ελεύθερη σχεδίαση"/>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 Ελεύθερη σχεδίαση"/>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 Ελεύθερη σχεδίαση"/>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 Ελεύθερη σχεδίαση"/>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 Ελεύθερη σχεδίαση"/>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 Ελεύθερη σχεδίαση"/>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 Ελεύθερη σχεδίαση"/>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 Θέση κειμένου"/>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1097DDB0-9234-4678-AF04-8CFF292E0369}" type="datetimeFigureOut">
              <a:rPr lang="el-GR" smtClean="0"/>
              <a:t>5/3/2015</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AB04AA3A-3CA3-4C4C-AFD7-7C193ADFE9D1}" type="slidenum">
              <a:rPr lang="el-GR" smtClean="0"/>
              <a:t>‹#›</a:t>
            </a:fld>
            <a:endParaRPr lang="el-GR"/>
          </a:p>
        </p:txBody>
      </p:sp>
      <p:sp>
        <p:nvSpPr>
          <p:cNvPr id="7" name="6 - Ορθογώνιο"/>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l-GR" smtClean="0"/>
              <a:t>Kλικ για επεξεργασία του τίτλου</a:t>
            </a:r>
            <a:endParaRPr kumimoji="0" lang="en-US"/>
          </a:p>
        </p:txBody>
      </p:sp>
      <p:sp>
        <p:nvSpPr>
          <p:cNvPr id="8" name="7 - Ορθογώνιο"/>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 Ορθογώνιο"/>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 Ορθογώνιο"/>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Ορθογώνιο"/>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 Ορθογώνιο"/>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2064"/>
            <a:ext cx="8229600" cy="9144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1097DDB0-9234-4678-AF04-8CFF292E0369}" type="datetimeFigureOut">
              <a:rPr lang="el-GR" smtClean="0"/>
              <a:t>5/3/2015</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AB04AA3A-3CA3-4C4C-AFD7-7C193ADFE9D1}"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5" name="24 - Ορθογώνιο"/>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504824" y="512064"/>
            <a:ext cx="7772400" cy="914400"/>
          </a:xfrm>
        </p:spPr>
        <p:txBody>
          <a:bodyPr anchor="t"/>
          <a:lstStyle>
            <a:lvl1pPr>
              <a:defRPr sz="400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1097DDB0-9234-4678-AF04-8CFF292E0369}" type="datetimeFigureOut">
              <a:rPr lang="el-GR" smtClean="0"/>
              <a:t>5/3/2015</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AB04AA3A-3CA3-4C4C-AFD7-7C193ADFE9D1}" type="slidenum">
              <a:rPr lang="el-GR" smtClean="0"/>
              <a:t>‹#›</a:t>
            </a:fld>
            <a:endParaRPr lang="el-GR"/>
          </a:p>
        </p:txBody>
      </p:sp>
      <p:sp>
        <p:nvSpPr>
          <p:cNvPr id="16" name="15 - Ορθογώνιο"/>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 Ορθογώνιο"/>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 Ορθογώνιο"/>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 Ορθογώνιο"/>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 Ορθογώνιο"/>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 Ορθογώνιο"/>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 Ορθογώνιο"/>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 Ορθογώνιο"/>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 Ορθογώνιο"/>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512064"/>
            <a:ext cx="7772400" cy="914400"/>
          </a:xfrm>
        </p:spPr>
        <p:txBody>
          <a:bodyPr/>
          <a:lstStyle>
            <a:lvl1pPr>
              <a:defRPr sz="4000" cap="none" baseline="0"/>
            </a:lvl1pPr>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1097DDB0-9234-4678-AF04-8CFF292E0369}" type="datetimeFigureOut">
              <a:rPr lang="el-GR" smtClean="0"/>
              <a:t>5/3/2015</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AB04AA3A-3CA3-4C4C-AFD7-7C193ADFE9D1}"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1097DDB0-9234-4678-AF04-8CFF292E0369}" type="datetimeFigureOut">
              <a:rPr lang="el-GR" smtClean="0"/>
              <a:t>5/3/2015</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AB04AA3A-3CA3-4C4C-AFD7-7C193ADFE9D1}"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73050"/>
            <a:ext cx="8229600" cy="1162050"/>
          </a:xfrm>
        </p:spPr>
        <p:txBody>
          <a:bodyPr anchor="ctr"/>
          <a:lstStyle>
            <a:lvl1pPr algn="l">
              <a:buNone/>
              <a:defRPr sz="3600" b="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1097DDB0-9234-4678-AF04-8CFF292E0369}" type="datetimeFigureOut">
              <a:rPr lang="el-GR" smtClean="0"/>
              <a:t>5/3/2015</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AB04AA3A-3CA3-4C4C-AFD7-7C193ADFE9D1}"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8" name="7 - Ορθογώνιο"/>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 Ευθεία γραμμή σύνδεσης"/>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 Ομάδα"/>
          <p:cNvGrpSpPr/>
          <p:nvPr/>
        </p:nvGrpSpPr>
        <p:grpSpPr>
          <a:xfrm rot="5400000">
            <a:off x="8514581" y="1219200"/>
            <a:ext cx="132763" cy="128466"/>
            <a:chOff x="6668087" y="1297746"/>
            <a:chExt cx="161840" cy="156602"/>
          </a:xfrm>
        </p:grpSpPr>
        <p:cxnSp>
          <p:nvCxnSpPr>
            <p:cNvPr id="15" name="14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 Τίτλος"/>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grpSp>
        <p:nvGrpSpPr>
          <p:cNvPr id="14" name="13 - Ομάδα"/>
          <p:cNvGrpSpPr/>
          <p:nvPr/>
        </p:nvGrpSpPr>
        <p:grpSpPr>
          <a:xfrm rot="5400000">
            <a:off x="8666981" y="1371600"/>
            <a:ext cx="132763" cy="128466"/>
            <a:chOff x="6668087" y="1297746"/>
            <a:chExt cx="161840" cy="156602"/>
          </a:xfrm>
        </p:grpSpPr>
        <p:cxnSp>
          <p:nvCxnSpPr>
            <p:cNvPr id="11" name="10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 Ομάδα"/>
          <p:cNvGrpSpPr/>
          <p:nvPr/>
        </p:nvGrpSpPr>
        <p:grpSpPr>
          <a:xfrm rot="5400000">
            <a:off x="8320088" y="1474763"/>
            <a:ext cx="132763" cy="128466"/>
            <a:chOff x="6668087" y="1297746"/>
            <a:chExt cx="161840" cy="156602"/>
          </a:xfrm>
        </p:grpSpPr>
        <p:cxnSp>
          <p:nvCxnSpPr>
            <p:cNvPr id="19" name="18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 Θέση ημερομηνίας"/>
          <p:cNvSpPr>
            <a:spLocks noGrp="1"/>
          </p:cNvSpPr>
          <p:nvPr>
            <p:ph type="dt" sz="half" idx="10"/>
          </p:nvPr>
        </p:nvSpPr>
        <p:spPr>
          <a:xfrm>
            <a:off x="6477000" y="55499"/>
            <a:ext cx="2133600" cy="365125"/>
          </a:xfrm>
        </p:spPr>
        <p:txBody>
          <a:bodyPr/>
          <a:lstStyle>
            <a:extLst/>
          </a:lstStyle>
          <a:p>
            <a:fld id="{1097DDB0-9234-4678-AF04-8CFF292E0369}" type="datetimeFigureOut">
              <a:rPr lang="el-GR" smtClean="0"/>
              <a:t>5/3/2015</a:t>
            </a:fld>
            <a:endParaRPr lang="el-GR"/>
          </a:p>
        </p:txBody>
      </p:sp>
      <p:sp>
        <p:nvSpPr>
          <p:cNvPr id="6" name="5 - Θέση υποσέλιδου"/>
          <p:cNvSpPr>
            <a:spLocks noGrp="1"/>
          </p:cNvSpPr>
          <p:nvPr>
            <p:ph type="ftr" sz="quarter" idx="11"/>
          </p:nvPr>
        </p:nvSpPr>
        <p:spPr>
          <a:xfrm>
            <a:off x="914400" y="55499"/>
            <a:ext cx="5562600" cy="365125"/>
          </a:xfrm>
        </p:spPr>
        <p:txBody>
          <a:bodyPr/>
          <a:lstStyle>
            <a:extLst/>
          </a:lstStyle>
          <a:p>
            <a:endParaRPr lang="el-GR"/>
          </a:p>
        </p:txBody>
      </p:sp>
      <p:sp>
        <p:nvSpPr>
          <p:cNvPr id="7" name="6 - Θέση αριθμού διαφάνειας"/>
          <p:cNvSpPr>
            <a:spLocks noGrp="1"/>
          </p:cNvSpPr>
          <p:nvPr>
            <p:ph type="sldNum" sz="quarter" idx="12"/>
          </p:nvPr>
        </p:nvSpPr>
        <p:spPr>
          <a:xfrm>
            <a:off x="8610600" y="55499"/>
            <a:ext cx="457200" cy="365125"/>
          </a:xfrm>
        </p:spPr>
        <p:txBody>
          <a:bodyPr/>
          <a:lstStyle>
            <a:extLst/>
          </a:lstStyle>
          <a:p>
            <a:fld id="{AB04AA3A-3CA3-4C4C-AFD7-7C193ADFE9D1}"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 Ορθογώνιο"/>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Ορθογώνιο"/>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Ορθογώνιο"/>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Ορθογώνιο"/>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Ορθογώνιο"/>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 Ορθογώνιο"/>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 Ορθογώνιο"/>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 Ορθογώνιο"/>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 Ορθογώνιο"/>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 Θέση τίτλου"/>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097DDB0-9234-4678-AF04-8CFF292E0369}" type="datetimeFigureOut">
              <a:rPr lang="el-GR" smtClean="0"/>
              <a:t>5/3/2015</a:t>
            </a:fld>
            <a:endParaRPr lang="el-GR"/>
          </a:p>
        </p:txBody>
      </p:sp>
      <p:sp>
        <p:nvSpPr>
          <p:cNvPr id="3" name="2 - Θέση υποσέλιδου"/>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l-GR"/>
          </a:p>
        </p:txBody>
      </p:sp>
      <p:sp>
        <p:nvSpPr>
          <p:cNvPr id="23" name="22 - Θέση αριθμού διαφάνειας"/>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AB04AA3A-3CA3-4C4C-AFD7-7C193ADFE9D1}"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nea-acropoli-athens.gr/arthra/kinimatografos/487-samsara" TargetMode="External"/><Relationship Id="rId2" Type="http://schemas.openxmlformats.org/officeDocument/2006/relationships/hyperlink" Target="http://el.wikipedia.org/wiki/%CE%A3%CE%B1%CE%BC%CF%83%CE%AC%CF%81%CE%B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ΙΝΔΟΥΙΣΜΟΣ: ΣΑΜΣΑΡΑ</a:t>
            </a:r>
            <a:endParaRPr lang="el-GR" dirty="0"/>
          </a:p>
        </p:txBody>
      </p:sp>
      <p:sp>
        <p:nvSpPr>
          <p:cNvPr id="3" name="2 - Υπότιτλος"/>
          <p:cNvSpPr>
            <a:spLocks noGrp="1"/>
          </p:cNvSpPr>
          <p:nvPr>
            <p:ph type="subTitle" idx="1"/>
          </p:nvPr>
        </p:nvSpPr>
        <p:spPr/>
        <p:txBody>
          <a:bodyPr>
            <a:normAutofit/>
          </a:bodyPr>
          <a:lstStyle/>
          <a:p>
            <a:r>
              <a:rPr lang="el-GR" dirty="0" smtClean="0"/>
              <a:t>Μιχαέλα Κουργιτάκου</a:t>
            </a:r>
          </a:p>
          <a:p>
            <a:r>
              <a:rPr lang="el-GR" dirty="0" smtClean="0"/>
              <a:t>Γ’2</a:t>
            </a:r>
          </a:p>
          <a:p>
            <a:r>
              <a:rPr lang="el-GR" dirty="0" smtClean="0"/>
              <a:t>Θρησκευτικά</a:t>
            </a:r>
          </a:p>
          <a:p>
            <a:r>
              <a:rPr lang="el-GR" dirty="0" smtClean="0"/>
              <a:t>ΘΕ4</a:t>
            </a:r>
            <a:endParaRPr lang="el-GR"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r>
              <a:rPr lang="el-GR" dirty="0" err="1" smtClean="0"/>
              <a:t>Σαμσάρα</a:t>
            </a:r>
            <a:r>
              <a:rPr lang="el-GR" dirty="0" smtClean="0"/>
              <a:t> είναι η </a:t>
            </a:r>
            <a:r>
              <a:rPr lang="el-GR" dirty="0" err="1" smtClean="0"/>
              <a:t>ανάκλυση</a:t>
            </a:r>
            <a:r>
              <a:rPr lang="el-GR" dirty="0" smtClean="0"/>
              <a:t> των υπάρξεων. </a:t>
            </a:r>
            <a:endParaRPr lang="el-GR" dirty="0" smtClean="0"/>
          </a:p>
          <a:p>
            <a:r>
              <a:rPr lang="el-GR" dirty="0" smtClean="0"/>
              <a:t>Σύμφωνα </a:t>
            </a:r>
            <a:r>
              <a:rPr lang="el-GR" dirty="0" smtClean="0"/>
              <a:t>με αυτή η τα έμβια όντα δε ζουν μόνο μια φορά αλλά και αφού μια μορφή ύπαρξης </a:t>
            </a:r>
            <a:r>
              <a:rPr lang="el-GR" dirty="0" err="1" smtClean="0"/>
              <a:t>διαλυθεί,κάτι</a:t>
            </a:r>
            <a:r>
              <a:rPr lang="el-GR" dirty="0" smtClean="0"/>
              <a:t> από αυτήν επιβιώνει και μεταβαίνει σε άλλη μορφή ύπαρξης. Δημιουργείται έτσι ένας ατέρμων κύκλος μετενσαρκώσεων που διατηρεί συνεχώς τα όντα σε κάποια μορφή ύπαρξης. </a:t>
            </a:r>
            <a:endParaRPr lang="el-GR" dirty="0" smtClean="0"/>
          </a:p>
          <a:p>
            <a:r>
              <a:rPr lang="el-GR" dirty="0" smtClean="0"/>
              <a:t>Σε </a:t>
            </a:r>
            <a:r>
              <a:rPr lang="el-GR" dirty="0" smtClean="0"/>
              <a:t>μεταφυσικό επίπεδο, ως </a:t>
            </a:r>
            <a:r>
              <a:rPr lang="el-GR" dirty="0" err="1" smtClean="0"/>
              <a:t>Σαμσάρας</a:t>
            </a:r>
            <a:r>
              <a:rPr lang="el-GR" dirty="0" smtClean="0"/>
              <a:t> ή κοινώς ονομαζόμενος </a:t>
            </a:r>
            <a:r>
              <a:rPr lang="el-GR" dirty="0" err="1" smtClean="0"/>
              <a:t>Σασάρας</a:t>
            </a:r>
            <a:r>
              <a:rPr lang="el-GR" dirty="0" smtClean="0"/>
              <a:t>, παρουσιάζεται ένας δαίμονας μεσαίας τάξης που οι ιδιότητες του, του δίνονται από τη σημασία του ονόματος του. Η μυθολογία αναφέρει ότι μοιράζει την συνείδηση του σε διάφορους φορείς, ώστε σε περίπτωση που κατατροπωθεί, να έχει τη δυνατότητα να επιστρέψει μέσω αυτών και να συνεχίσει με αυτόν τον τρόπο τον </a:t>
            </a:r>
            <a:r>
              <a:rPr lang="el-GR" dirty="0" err="1" smtClean="0"/>
              <a:t>αέανο</a:t>
            </a:r>
            <a:r>
              <a:rPr lang="el-GR" dirty="0" smtClean="0"/>
              <a:t> κύκλο της ύπαρξης του.</a:t>
            </a:r>
            <a:endParaRPr lang="el-GR" dirty="0"/>
          </a:p>
        </p:txBody>
      </p:sp>
    </p:spTree>
  </p:cSld>
  <p:clrMapOvr>
    <a:masterClrMapping/>
  </p:clrMapOvr>
  <p:transition>
    <p:pull dir="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dirty="0" smtClean="0"/>
              <a:t>“</a:t>
            </a:r>
            <a:r>
              <a:rPr lang="el-GR" dirty="0" err="1" smtClean="0"/>
              <a:t>Samsara</a:t>
            </a:r>
            <a:r>
              <a:rPr lang="el-GR" dirty="0" smtClean="0"/>
              <a:t>“ είναι για τους Βουδιστές ο τροχός των γεννήσεων. Πιο συγκεκριμένα σημαίνει την περιστροφή και την εναλλαγή. Η περιστροφή σχηματίζεται από την δύναμη μιας πρωταρχικής αιτίας που θέτει σε συνεχή κίνηση τον τροχό εναλλασσόμενων αιτιών και αποτελεσμάτων –γνωστό ως νόμο του κάρμα – και οδηγεί την Μονάδα, το Πνεύμα, στον ωκεανό των γεννήσεων και των θανάτων. Στόχος είναι να καταφέρει να μην δημιουργεί πλέον κάρμα κι έτσι να απελευθερωθεί από τα δεσμά αυτού του τροχού και να μην χρειάζεται να ξαναγεννηθεί. Έως τότε όμως κάθε ψυχή είναι αναγκασμένη από αυτό τον νόμο, να μπαίνει μέσα στην ύλη για να πάρει τις εμπειρίες που χρειάζεται, ώστε να συνειδητοποιήσει την θεία της προέλευση, να κατακτήσει την  Φώτιση και τότε δεν θα χρειαστεί να ξαναμπεί στην ύλη. </a:t>
            </a:r>
            <a:endParaRPr lang="el-GR" dirty="0"/>
          </a:p>
        </p:txBody>
      </p:sp>
    </p:spTree>
  </p:cSld>
  <p:clrMapOvr>
    <a:masterClrMapping/>
  </p:clrMapOvr>
  <p:transition>
    <p:wheel spokes="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t>Ο Βούδας είναι το πρότυπο του ενσαρκωμένου που έγινε θεός, καθώς γλίτωσε από τα δεσμά της </a:t>
            </a:r>
            <a:r>
              <a:rPr lang="el-GR" dirty="0" err="1" smtClean="0"/>
              <a:t>Samsara</a:t>
            </a:r>
            <a:r>
              <a:rPr lang="el-GR" dirty="0" smtClean="0"/>
              <a:t>. Για να το καταφέρει αυτό εγκατέλειψε πρώτα τα πλούτη και την δόξα (μια και ήταν πρίγκιπας ενός μικρού κρατιδίου), εγκατέλειψε την  γυναίκα και το παιδί που είχε και ξεκίνησε την αναζήτηση του </a:t>
            </a:r>
            <a:r>
              <a:rPr lang="el-GR" dirty="0" err="1" smtClean="0"/>
              <a:t>Δάρμα</a:t>
            </a:r>
            <a:r>
              <a:rPr lang="el-GR" dirty="0" smtClean="0"/>
              <a:t>. Έθεσε το σώμα του σε τρομερές στερήσεις και κακουχίες αλλά δεν έβρισκε την γαλήνη που ποθούσε η ψυχή του. Ώσπου μια μέρα καθισμένος κάτω από το δέντρο </a:t>
            </a:r>
            <a:r>
              <a:rPr lang="el-GR" dirty="0" err="1" smtClean="0"/>
              <a:t>Bodhi</a:t>
            </a:r>
            <a:r>
              <a:rPr lang="el-GR" dirty="0" smtClean="0"/>
              <a:t>  (το δέντρο της Σοφίας) άκουσε μια κοπέλα, που τον έσωσε όταν του πρόσφερε ένα ταπεινό φαγητό, να τραγουδά:</a:t>
            </a:r>
            <a:br>
              <a:rPr lang="el-GR" dirty="0" smtClean="0"/>
            </a:br>
            <a:r>
              <a:rPr lang="el-GR" i="1" dirty="0" smtClean="0"/>
              <a:t>…όταν το </a:t>
            </a:r>
            <a:r>
              <a:rPr lang="el-GR" i="1" dirty="0" err="1" smtClean="0"/>
              <a:t>βίνα</a:t>
            </a:r>
            <a:r>
              <a:rPr lang="el-GR" i="1" dirty="0" smtClean="0"/>
              <a:t> είναι πολύ τεντωμένο, το </a:t>
            </a:r>
            <a:r>
              <a:rPr lang="el-GR" i="1" dirty="0" err="1" smtClean="0"/>
              <a:t>βίνα</a:t>
            </a:r>
            <a:r>
              <a:rPr lang="el-GR" i="1" dirty="0" smtClean="0"/>
              <a:t> σπάει. Όταν το </a:t>
            </a:r>
            <a:r>
              <a:rPr lang="el-GR" i="1" dirty="0" err="1" smtClean="0"/>
              <a:t>Βίνα</a:t>
            </a:r>
            <a:r>
              <a:rPr lang="el-GR" i="1" dirty="0" smtClean="0"/>
              <a:t> είναι πολύ χαλαρό το </a:t>
            </a:r>
            <a:r>
              <a:rPr lang="el-GR" i="1" dirty="0" err="1" smtClean="0"/>
              <a:t>βίνα</a:t>
            </a:r>
            <a:r>
              <a:rPr lang="el-GR" i="1" dirty="0" smtClean="0"/>
              <a:t> δεν μπορεί να παίξει</a:t>
            </a:r>
            <a:r>
              <a:rPr lang="el-GR" i="1" dirty="0" smtClean="0"/>
              <a:t>….».</a:t>
            </a:r>
            <a:r>
              <a:rPr lang="el-GR" dirty="0" smtClean="0"/>
              <a:t/>
            </a:r>
            <a:br>
              <a:rPr lang="el-GR" dirty="0" smtClean="0"/>
            </a:br>
            <a:endParaRPr lang="el-GR" dirty="0"/>
          </a:p>
        </p:txBody>
      </p:sp>
    </p:spTree>
  </p:cSld>
  <p:clrMapOvr>
    <a:masterClrMapping/>
  </p:clrMapOvr>
  <p:transition>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55000" lnSpcReduction="20000"/>
          </a:bodyPr>
          <a:lstStyle/>
          <a:p>
            <a:r>
              <a:rPr lang="el-GR" dirty="0" smtClean="0"/>
              <a:t>Τότε φωτίστηκε και ανακάλυψε τις 4 μεγάλες αλήθειες που οδηγούν στην Ατραπό του Μέσου που είναι σύμφωνη με την Ατραπό του Νόμου, του </a:t>
            </a:r>
            <a:r>
              <a:rPr lang="el-GR" dirty="0" err="1" smtClean="0"/>
              <a:t>Δαρμάν</a:t>
            </a:r>
            <a:r>
              <a:rPr lang="el-GR" dirty="0" smtClean="0"/>
              <a:t>.</a:t>
            </a:r>
          </a:p>
          <a:p>
            <a:pPr marL="582930" indent="-514350">
              <a:buNone/>
            </a:pPr>
            <a:r>
              <a:rPr lang="el-GR" dirty="0" smtClean="0"/>
              <a:t/>
            </a:r>
            <a:br>
              <a:rPr lang="el-GR" dirty="0" smtClean="0"/>
            </a:br>
            <a:endParaRPr lang="el-GR" dirty="0" smtClean="0"/>
          </a:p>
          <a:p>
            <a:pPr marL="582930" indent="-514350">
              <a:buFont typeface="+mj-lt"/>
              <a:buAutoNum type="arabicPeriod"/>
            </a:pPr>
            <a:r>
              <a:rPr lang="el-GR" dirty="0" smtClean="0"/>
              <a:t>Η </a:t>
            </a:r>
            <a:r>
              <a:rPr lang="el-GR" dirty="0" smtClean="0"/>
              <a:t>Πρώτη αναφέρεται στον Πόνο. Όλα τα εκδηλωμένα επηρεάζονται από τον Πόνο.</a:t>
            </a:r>
            <a:br>
              <a:rPr lang="el-GR" dirty="0" smtClean="0"/>
            </a:br>
            <a:endParaRPr lang="el-GR" dirty="0" smtClean="0"/>
          </a:p>
          <a:p>
            <a:pPr marL="582930" indent="-514350">
              <a:buFont typeface="+mj-lt"/>
              <a:buAutoNum type="arabicPeriod"/>
            </a:pPr>
            <a:r>
              <a:rPr lang="el-GR" dirty="0" smtClean="0"/>
              <a:t>Η </a:t>
            </a:r>
            <a:r>
              <a:rPr lang="el-GR" dirty="0" smtClean="0"/>
              <a:t>δεύτερη στην Αιτία του πόνου που είναι η Μάγια αυτού του κόσμου. Το να πιστεύει κανείς για αληθινό και αιώνιο ότι είναι πρόσκαιρο και απατηλό.</a:t>
            </a:r>
            <a:br>
              <a:rPr lang="el-GR" dirty="0" smtClean="0"/>
            </a:br>
            <a:endParaRPr lang="el-GR" dirty="0" smtClean="0"/>
          </a:p>
          <a:p>
            <a:pPr marL="582930" indent="-514350">
              <a:buFont typeface="+mj-lt"/>
              <a:buAutoNum type="arabicPeriod"/>
            </a:pPr>
            <a:r>
              <a:rPr lang="el-GR" dirty="0" smtClean="0"/>
              <a:t>Η </a:t>
            </a:r>
            <a:r>
              <a:rPr lang="el-GR" dirty="0" smtClean="0"/>
              <a:t>Τρίτη αφορά στην εξάλειψη του πόνου, η οποία μπορεί να </a:t>
            </a:r>
            <a:r>
              <a:rPr lang="el-GR" dirty="0" err="1" smtClean="0"/>
              <a:t>επιτευθχεί</a:t>
            </a:r>
            <a:r>
              <a:rPr lang="el-GR" dirty="0" smtClean="0"/>
              <a:t> μόνο όταν διοχετεύεται η δίψα για ζωή προς το ανώτερο εγώ.</a:t>
            </a:r>
            <a:br>
              <a:rPr lang="el-GR" dirty="0" smtClean="0"/>
            </a:br>
            <a:endParaRPr lang="el-GR" dirty="0" smtClean="0"/>
          </a:p>
          <a:p>
            <a:pPr marL="582930" indent="-514350">
              <a:buFont typeface="+mj-lt"/>
              <a:buAutoNum type="arabicPeriod"/>
            </a:pPr>
            <a:r>
              <a:rPr lang="el-GR" dirty="0" smtClean="0"/>
              <a:t>Στην </a:t>
            </a:r>
            <a:r>
              <a:rPr lang="el-GR" dirty="0" smtClean="0"/>
              <a:t>4 αλήθεια μιλά για αυτή την Ατραπό μέσω της οποίας  μπορεί να το επιτύχει αυτό. Είναι η Ευγενής Οκταπλή Ατραπός που οδηγεί στην εξάλειψη του πόνου και περιέχει τα εξής σκαλοπάτια: Ορθές Αντιλήψεις, Ορθές Αποφάσεις, Ορθές Ομιλίες, Ορθή Συμπεριφορά, Ορθά Μέσα Ζωής, Ορθή Προσπάθεια, Ορθή Σκέψη και Ορθή συγκέντρωση.</a:t>
            </a:r>
          </a:p>
          <a:p>
            <a:endParaRPr lang="el-GR" dirty="0"/>
          </a:p>
        </p:txBody>
      </p:sp>
    </p:spTree>
  </p:cSld>
  <p:clrMapOvr>
    <a:masterClrMapping/>
  </p:clrMapOvr>
  <p:transition>
    <p:split orient="vert" dir="in"/>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Πηγές</a:t>
            </a:r>
            <a:endParaRPr lang="el-GR" dirty="0"/>
          </a:p>
        </p:txBody>
      </p:sp>
      <p:sp>
        <p:nvSpPr>
          <p:cNvPr id="3" name="2 - Θέση περιεχομένου"/>
          <p:cNvSpPr>
            <a:spLocks noGrp="1"/>
          </p:cNvSpPr>
          <p:nvPr>
            <p:ph idx="1"/>
          </p:nvPr>
        </p:nvSpPr>
        <p:spPr/>
        <p:txBody>
          <a:bodyPr/>
          <a:lstStyle/>
          <a:p>
            <a:r>
              <a:rPr lang="en-US" dirty="0" smtClean="0">
                <a:hlinkClick r:id="rId2"/>
              </a:rPr>
              <a:t>http://el.wikipedia.org/wiki/%</a:t>
            </a:r>
            <a:r>
              <a:rPr lang="en-US" dirty="0" smtClean="0">
                <a:hlinkClick r:id="rId2"/>
              </a:rPr>
              <a:t>CE%A3%CE%B1%CE%BC%CF%83%CE%AC%CF%81%CE%B1</a:t>
            </a:r>
            <a:r>
              <a:rPr lang="el-GR" dirty="0" smtClean="0"/>
              <a:t> </a:t>
            </a:r>
          </a:p>
          <a:p>
            <a:r>
              <a:rPr lang="en-US" dirty="0" smtClean="0">
                <a:hlinkClick r:id="rId3"/>
              </a:rPr>
              <a:t>http://</a:t>
            </a:r>
            <a:r>
              <a:rPr lang="en-US" dirty="0" smtClean="0">
                <a:hlinkClick r:id="rId3"/>
              </a:rPr>
              <a:t>nea-acropoli-athens.gr/arthra/kinimatografos/487-samsara</a:t>
            </a:r>
            <a:r>
              <a:rPr lang="el-GR" smtClean="0"/>
              <a:t> </a:t>
            </a:r>
            <a:endParaRPr lang="el-GR" dirty="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0" y="2500306"/>
            <a:ext cx="9295110" cy="2215991"/>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l-GR" sz="13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sym typeface="Wingdings" pitchFamily="2" charset="2"/>
              </a:rPr>
              <a:t> ΤΕΛΟΣ </a:t>
            </a:r>
            <a:endParaRPr lang="el-GR" sz="13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p:comb/>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Μετρό">
  <a:themeElements>
    <a:clrScheme name="Μετρό">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Μετρό">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Μετρό">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31</TotalTime>
  <Words>82</Words>
  <Application>Microsoft Office PowerPoint</Application>
  <PresentationFormat>Προβολή στην οθόνη (4:3)</PresentationFormat>
  <Paragraphs>20</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Μετρό</vt:lpstr>
      <vt:lpstr>ΙΝΔΟΥΙΣΜΟΣ: ΣΑΜΣΑΡΑ</vt:lpstr>
      <vt:lpstr>Διαφάνεια 2</vt:lpstr>
      <vt:lpstr>Διαφάνεια 3</vt:lpstr>
      <vt:lpstr>Διαφάνεια 4</vt:lpstr>
      <vt:lpstr>Διαφάνεια 5</vt:lpstr>
      <vt:lpstr>Πηγές</vt:lpstr>
      <vt:lpstr>Διαφάνεια 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ΙΝΔΟΥΙΣΜΟΣ: ΣΑΜΣΑΡΑ</dc:title>
  <dc:creator>ΜΚΣ</dc:creator>
  <cp:lastModifiedBy>ΜΚΣ</cp:lastModifiedBy>
  <cp:revision>5</cp:revision>
  <dcterms:created xsi:type="dcterms:W3CDTF">2015-03-05T17:27:28Z</dcterms:created>
  <dcterms:modified xsi:type="dcterms:W3CDTF">2015-03-05T17:59:24Z</dcterms:modified>
</cp:coreProperties>
</file>